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777" r:id="rId2"/>
    <p:sldId id="257" r:id="rId3"/>
    <p:sldId id="258" r:id="rId4"/>
    <p:sldId id="259" r:id="rId5"/>
    <p:sldId id="260" r:id="rId6"/>
    <p:sldId id="2147470894" r:id="rId7"/>
    <p:sldId id="262" r:id="rId8"/>
    <p:sldId id="263" r:id="rId9"/>
    <p:sldId id="264" r:id="rId10"/>
    <p:sldId id="2147470895" r:id="rId11"/>
    <p:sldId id="266" r:id="rId12"/>
    <p:sldId id="267" r:id="rId13"/>
    <p:sldId id="268" r:id="rId14"/>
    <p:sldId id="269" r:id="rId15"/>
    <p:sldId id="270" r:id="rId16"/>
    <p:sldId id="271" r:id="rId17"/>
    <p:sldId id="2147470896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709B68-2B74-4C17-9704-84163ED50F76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905563-8099-483A-86F5-ABCDEB33EB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703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753913-CF22-4088-9744-79B9D8801C33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735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" name="Google Shape;42;p2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Jonah :</a:t>
            </a:r>
            <a:endParaRPr/>
          </a:p>
        </p:txBody>
      </p:sp>
      <p:sp>
        <p:nvSpPr>
          <p:cNvPr id="43" name="Google Shape;43;p2:notes"/>
          <p:cNvSpPr txBox="1">
            <a:spLocks noGrp="1"/>
          </p:cNvSpPr>
          <p:nvPr>
            <p:ph type="sldNum" idx="12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6600" y="1243013"/>
            <a:ext cx="5335588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p3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Jonah :</a:t>
            </a:r>
            <a:endParaRPr/>
          </a:p>
        </p:txBody>
      </p:sp>
      <p:sp>
        <p:nvSpPr>
          <p:cNvPr id="58" name="Google Shape;58;p3:notes"/>
          <p:cNvSpPr txBox="1">
            <a:spLocks noGrp="1"/>
          </p:cNvSpPr>
          <p:nvPr>
            <p:ph type="sldNum" idx="12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6600" y="1243013"/>
            <a:ext cx="5335588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" name="Google Shape;73;p4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4:notes"/>
          <p:cNvSpPr txBox="1">
            <a:spLocks noGrp="1"/>
          </p:cNvSpPr>
          <p:nvPr>
            <p:ph type="sldNum" idx="12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6600" y="1243013"/>
            <a:ext cx="5335588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 txBox="1">
            <a:spLocks noGrp="1"/>
          </p:cNvSpPr>
          <p:nvPr>
            <p:ph type="sldNum" idx="12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6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6:notes"/>
          <p:cNvSpPr txBox="1">
            <a:spLocks noGrp="1"/>
          </p:cNvSpPr>
          <p:nvPr>
            <p:ph type="sldNum" idx="12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3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6600" y="1243013"/>
            <a:ext cx="5335588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7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7:notes"/>
          <p:cNvSpPr txBox="1">
            <a:spLocks noGrp="1"/>
          </p:cNvSpPr>
          <p:nvPr>
            <p:ph type="sldNum" idx="12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6600" y="1243013"/>
            <a:ext cx="5335588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p8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8:notes"/>
          <p:cNvSpPr txBox="1">
            <a:spLocks noGrp="1"/>
          </p:cNvSpPr>
          <p:nvPr>
            <p:ph type="sldNum" idx="12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6600" y="1243013"/>
            <a:ext cx="5335588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9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9:notes"/>
          <p:cNvSpPr txBox="1">
            <a:spLocks noGrp="1"/>
          </p:cNvSpPr>
          <p:nvPr>
            <p:ph type="sldNum" idx="12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6600" y="1243013"/>
            <a:ext cx="5335588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0" name="Google Shape;210;p10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0:notes"/>
          <p:cNvSpPr txBox="1">
            <a:spLocks noGrp="1"/>
          </p:cNvSpPr>
          <p:nvPr>
            <p:ph type="sldNum" idx="12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4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a9780a3d3c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a9780a3d3c_0_101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100" cy="3914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g3a9780a3d3c_0_101:notes"/>
          <p:cNvSpPr txBox="1">
            <a:spLocks noGrp="1"/>
          </p:cNvSpPr>
          <p:nvPr>
            <p:ph type="sldNum" idx="12"/>
          </p:nvPr>
        </p:nvSpPr>
        <p:spPr>
          <a:xfrm>
            <a:off x="3856737" y="9442154"/>
            <a:ext cx="2950500" cy="498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a9780a3d3c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3a9780a3d3c_0_109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100" cy="3914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g3a9780a3d3c_0_109:notes"/>
          <p:cNvSpPr txBox="1">
            <a:spLocks noGrp="1"/>
          </p:cNvSpPr>
          <p:nvPr>
            <p:ph type="sldNum" idx="12"/>
          </p:nvPr>
        </p:nvSpPr>
        <p:spPr>
          <a:xfrm>
            <a:off x="3856737" y="9442154"/>
            <a:ext cx="2950500" cy="498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6600" y="1243013"/>
            <a:ext cx="5335588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3" name="Google Shape;243;p11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11:notes"/>
          <p:cNvSpPr txBox="1">
            <a:spLocks noGrp="1"/>
          </p:cNvSpPr>
          <p:nvPr>
            <p:ph type="sldNum" idx="12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6600" y="1243013"/>
            <a:ext cx="5335588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1" name="Google Shape;261;p12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2:notes"/>
          <p:cNvSpPr txBox="1">
            <a:spLocks noGrp="1"/>
          </p:cNvSpPr>
          <p:nvPr>
            <p:ph type="sldNum" idx="12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6600" y="1243013"/>
            <a:ext cx="5335588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4" name="Google Shape;284;p15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15:notes"/>
          <p:cNvSpPr txBox="1">
            <a:spLocks noGrp="1"/>
          </p:cNvSpPr>
          <p:nvPr>
            <p:ph type="sldNum" idx="12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6600" y="1243013"/>
            <a:ext cx="5335588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16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16:notes"/>
          <p:cNvSpPr txBox="1">
            <a:spLocks noGrp="1"/>
          </p:cNvSpPr>
          <p:nvPr>
            <p:ph type="sldNum" idx="12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6600" y="1243013"/>
            <a:ext cx="5335588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9" name="Google Shape;299;p17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17:notes"/>
          <p:cNvSpPr txBox="1">
            <a:spLocks noGrp="1"/>
          </p:cNvSpPr>
          <p:nvPr>
            <p:ph type="sldNum" idx="12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7" name="Google Shape;317;p18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18:notes"/>
          <p:cNvSpPr txBox="1">
            <a:spLocks noGrp="1"/>
          </p:cNvSpPr>
          <p:nvPr>
            <p:ph type="sldNum" idx="12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E9F1D-C399-4BBF-9BC1-113A63CFBC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BA0183-06A9-4745-A939-D63B1B906D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817FCF-8DFB-4304-8D9D-5A8A21BB0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A9697-03DD-4891-A2CF-0444BAAAE389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90ABD2-DC2E-4B7A-B1DE-F5D647D09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F75F97-38E8-4581-9E6A-F998A2E89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E998-16F6-46A8-9CA6-8BFAC8DC3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1819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FAE14-FB30-405A-BE1A-F0A8BDDBE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93E6D-BC1E-4C72-8DCB-60A9471DE0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4A74D-7D03-4190-8611-7A1B6E087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A9697-03DD-4891-A2CF-0444BAAAE389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C9F84-682E-4EBC-94C4-9DFFDDD05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03835-AAE0-4C31-87C2-AC896E13E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E998-16F6-46A8-9CA6-8BFAC8DC3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208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A8342-3F55-40D0-ACC9-27BFCF649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8D57AC-D169-44C6-BC6F-9C833280F6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4A7B4A-386B-418B-B53F-2B7AE6DE7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A9697-03DD-4891-A2CF-0444BAAAE389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B25C8-2463-4480-83DF-274695B4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61676-8AA0-4D4D-B413-8F7198AEB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E998-16F6-46A8-9CA6-8BFAC8DC3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0823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E2AC4-D224-4967-B6AE-E8250A247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EDC0F-9EBB-4D27-AE98-A0108F3A56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918041-CD6B-44BD-8CB5-85E47B2FA6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403E5F-D993-4C7E-B5AF-2AD8B463D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A9697-03DD-4891-A2CF-0444BAAAE389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E12E28-0BD8-4A92-AC1B-58C02B69B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ECAF72-50F4-423C-8E68-9B1EB6133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E998-16F6-46A8-9CA6-8BFAC8DC3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6077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A03C7-9FC7-427E-9EB8-26BB46C57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2F5EAA-0D06-47BD-B39A-84134833F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558F11-5936-4EB2-8066-CF95E9327E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E08C54-6EF5-4176-BA40-0A399B4671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3B9AC2-B06A-4AD0-B94C-77ACF4CF02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874AFB-4474-45E6-BF57-E0583A95D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A9697-03DD-4891-A2CF-0444BAAAE389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5D4CDD-F1E5-4482-AC0E-8F9EA691C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A6EED6-F332-4354-A9BE-E902842F1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E998-16F6-46A8-9CA6-8BFAC8DC3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148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D669A-D1F9-4A63-8FE0-3FA5D380A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4515F7-7E7E-48A4-88C6-433397573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A9697-03DD-4891-A2CF-0444BAAAE389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75FD96-83DE-45E0-B29A-CCC6B52C6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6CC097-C818-4937-9704-5C26EE0F8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E998-16F6-46A8-9CA6-8BFAC8DC3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389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C8E1C1-F105-4542-94F3-40DB492F2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A9697-03DD-4891-A2CF-0444BAAAE389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D7DA0D-1F2E-4D74-A272-A08C1B9DB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2C0C10-68AB-410B-BD71-F6778B0A6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E998-16F6-46A8-9CA6-8BFAC8DC3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2104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636B7-7232-42EB-B18F-EA29CF49E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F1A5B8-5658-4176-986D-612A5BBB70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073428-4286-4B7A-8B0E-06081D513C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C25FD2-DAF8-48B4-BBFF-4AB4806DE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A9697-03DD-4891-A2CF-0444BAAAE389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DA33D-5CA1-4FA7-851F-1A24088D4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A7256B-F653-4756-9163-E06BD998F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E998-16F6-46A8-9CA6-8BFAC8DC3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6469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31C12-2038-4FEB-ACC2-6AA12C0BC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D9D7D4-088E-407C-811F-57756DDFFC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741B7F-8649-4438-BE3B-EAE9808D86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FBBE0C-4F65-4209-8463-4CFAE2CD8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A9697-03DD-4891-A2CF-0444BAAAE389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458BF5-AA49-4502-B5D1-5313683F5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950AA3-D1D8-44D1-B33F-55A19D853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E998-16F6-46A8-9CA6-8BFAC8DC3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031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0ED21-805C-4E72-A7B9-A82F1F706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F32AB6-C8F6-4B15-B433-E40ABFD01D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E9D3F1-52AA-44BD-9947-6D26BF3F7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A9697-03DD-4891-A2CF-0444BAAAE389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D0A26-348D-40D6-916C-402645D14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AEDD6-83D1-4524-9FED-EB5191D45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E998-16F6-46A8-9CA6-8BFAC8DC3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234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9A830D-75FC-4A45-BE7B-8C9966E50E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1FF39E-FD5B-4934-8870-B0D9014EC4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DBBC2A-7219-4F3E-9C59-55AB6E316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A9697-03DD-4891-A2CF-0444BAAAE389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5CE5FF-BAC5-4963-9065-931AEABE3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9572C-A61A-4646-9356-7D5C02380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E998-16F6-46A8-9CA6-8BFAC8DC3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209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8487" y="4725147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3075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" y="2446"/>
            <a:ext cx="12122514" cy="447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8754761" y="6275936"/>
            <a:ext cx="3367760" cy="498318"/>
          </a:xfrm>
          <a:prstGeom prst="rect">
            <a:avLst/>
          </a:prstGeom>
          <a:noFill/>
        </p:spPr>
        <p:txBody>
          <a:bodyPr wrap="square" lIns="84429" tIns="42216" rIns="84429" bIns="42216" rtlCol="0">
            <a:spAutoFit/>
          </a:bodyPr>
          <a:lstStyle/>
          <a:p>
            <a:pPr marL="0" marR="0" indent="0" algn="r" defTabSz="84425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12" b="1" i="1" dirty="0">
                <a:solidFill>
                  <a:srgbClr val="0070C0"/>
                </a:solidFill>
                <a:latin typeface="+mn-lt"/>
              </a:rPr>
              <a:t>NIPEC Annual Conference</a:t>
            </a:r>
          </a:p>
          <a:p>
            <a:pPr algn="r"/>
            <a:r>
              <a:rPr lang="en-GB" sz="1472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December 2025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-34750" y="6461134"/>
            <a:ext cx="7524101" cy="311793"/>
          </a:xfrm>
          <a:prstGeom prst="rect">
            <a:avLst/>
          </a:prstGeom>
          <a:noFill/>
        </p:spPr>
        <p:txBody>
          <a:bodyPr wrap="square" lIns="84429" tIns="42216" rIns="84429" bIns="42216" rtlCol="0">
            <a:spAutoFit/>
          </a:bodyPr>
          <a:lstStyle/>
          <a:p>
            <a:pPr algn="l"/>
            <a:r>
              <a:rPr lang="en-GB" sz="1472" b="1" i="1" dirty="0">
                <a:solidFill>
                  <a:srgbClr val="7030A0"/>
                </a:solidFill>
              </a:rPr>
              <a:t>Stabilise, Reform, Deliver</a:t>
            </a:r>
            <a:endParaRPr lang="en-GB" sz="1472" b="1" i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5398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1_Custom Layou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 txBox="1">
            <a:spLocks noGrp="1"/>
          </p:cNvSpPr>
          <p:nvPr>
            <p:ph type="title"/>
          </p:nvPr>
        </p:nvSpPr>
        <p:spPr>
          <a:xfrm>
            <a:off x="778486" y="4725145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6" name="Google Shape;16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12122516" cy="36575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4992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72C5BC-F9A3-49BF-AE1F-7C3413520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A80AA-5D26-4BE6-B695-BF98F8438C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3C8D8-694B-49DC-8BE8-D3EB34E07F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A9697-03DD-4891-A2CF-0444BAAAE389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6B810C-16BF-45EE-A16D-CEAE717226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3D136-002A-4DDA-9847-592486A92E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5E998-16F6-46A8-9CA6-8BFAC8DC3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840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7.pn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.jpg"/><Relationship Id="rId5" Type="http://schemas.openxmlformats.org/officeDocument/2006/relationships/image" Target="../media/image43.png"/><Relationship Id="rId4" Type="http://schemas.openxmlformats.org/officeDocument/2006/relationships/image" Target="../media/image4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 bwMode="auto">
          <a:xfrm>
            <a:off x="641209" y="4862811"/>
            <a:ext cx="5454791" cy="1383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4429" tIns="42216" rIns="84429" bIns="42216" numCol="1" rtl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3203" dirty="0">
                <a:solidFill>
                  <a:srgbClr val="4BBCFB"/>
                </a:solidFill>
              </a:rPr>
              <a:t>Jonah Atos </a:t>
            </a:r>
          </a:p>
          <a:p>
            <a:pPr marL="0" indent="0" algn="ctr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2770" dirty="0">
                <a:solidFill>
                  <a:srgbClr val="581A7E"/>
                </a:solidFill>
              </a:rPr>
              <a:t>International Nurse Co-ordinator, WHSCT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5113F9A-D496-4802-97D6-FD774975B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0" y="3532792"/>
            <a:ext cx="109095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Promoting Education &amp; Leadership </a:t>
            </a:r>
            <a:br>
              <a:rPr lang="en-US" dirty="0"/>
            </a:br>
            <a:r>
              <a:rPr lang="en-US" dirty="0"/>
              <a:t>Opportunities for our Global Majority Workforce</a:t>
            </a:r>
            <a:endParaRPr lang="en-GB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C30441F-2B86-49D4-888F-C34A380864A4}"/>
              </a:ext>
            </a:extLst>
          </p:cNvPr>
          <p:cNvSpPr txBox="1">
            <a:spLocks/>
          </p:cNvSpPr>
          <p:nvPr/>
        </p:nvSpPr>
        <p:spPr bwMode="auto">
          <a:xfrm>
            <a:off x="6095999" y="4863055"/>
            <a:ext cx="5454791" cy="1383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4429" tIns="42216" rIns="84429" bIns="42216" numCol="1" rtl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3203" dirty="0">
                <a:solidFill>
                  <a:srgbClr val="4BBCFB"/>
                </a:solidFill>
              </a:rPr>
              <a:t>Deepthi Roshan</a:t>
            </a:r>
          </a:p>
          <a:p>
            <a:pPr marL="0" indent="0" algn="ctr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2770" dirty="0">
                <a:solidFill>
                  <a:srgbClr val="581A7E"/>
                </a:solidFill>
              </a:rPr>
              <a:t>Hospital at Night/Patient Flow Coordinator, SHSCT</a:t>
            </a:r>
          </a:p>
        </p:txBody>
      </p:sp>
    </p:spTree>
    <p:extLst>
      <p:ext uri="{BB962C8B-B14F-4D97-AF65-F5344CB8AC3E}">
        <p14:creationId xmlns:p14="http://schemas.microsoft.com/office/powerpoint/2010/main" val="1022809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7" descr="cid:f8bbb793-d6dc-4bf6-b0aa-6449bca77f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9603" y="1833475"/>
            <a:ext cx="2233866" cy="3753191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7"/>
          <p:cNvSpPr/>
          <p:nvPr/>
        </p:nvSpPr>
        <p:spPr>
          <a:xfrm>
            <a:off x="3661497" y="2126368"/>
            <a:ext cx="875493" cy="51541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endParaRPr sz="161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7"/>
          <p:cNvSpPr/>
          <p:nvPr/>
        </p:nvSpPr>
        <p:spPr>
          <a:xfrm>
            <a:off x="3635352" y="2941489"/>
            <a:ext cx="878847" cy="49391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endParaRPr sz="161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7"/>
          <p:cNvSpPr/>
          <p:nvPr/>
        </p:nvSpPr>
        <p:spPr>
          <a:xfrm>
            <a:off x="3582372" y="3926999"/>
            <a:ext cx="875493" cy="51541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endParaRPr sz="161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7"/>
          <p:cNvSpPr/>
          <p:nvPr/>
        </p:nvSpPr>
        <p:spPr>
          <a:xfrm>
            <a:off x="3621033" y="4875429"/>
            <a:ext cx="875493" cy="51541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endParaRPr sz="161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7"/>
          <p:cNvSpPr/>
          <p:nvPr/>
        </p:nvSpPr>
        <p:spPr>
          <a:xfrm>
            <a:off x="5039309" y="2045794"/>
            <a:ext cx="4891828" cy="515414"/>
          </a:xfrm>
          <a:prstGeom prst="rect">
            <a:avLst/>
          </a:prstGeom>
          <a:solidFill>
            <a:srgbClr val="00B0F0"/>
          </a:soli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r>
              <a:rPr lang="en-US" sz="2505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Education</a:t>
            </a:r>
            <a:endParaRPr sz="1558"/>
          </a:p>
        </p:txBody>
      </p:sp>
      <p:sp>
        <p:nvSpPr>
          <p:cNvPr id="51" name="Google Shape;51;p7"/>
          <p:cNvSpPr/>
          <p:nvPr/>
        </p:nvSpPr>
        <p:spPr>
          <a:xfrm>
            <a:off x="5024523" y="2898058"/>
            <a:ext cx="4969553" cy="596130"/>
          </a:xfrm>
          <a:prstGeom prst="rect">
            <a:avLst/>
          </a:prstGeom>
          <a:solidFill>
            <a:srgbClr val="92D050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r>
              <a:rPr lang="en-US" sz="2148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Nurse Licensure Exam</a:t>
            </a:r>
            <a:endParaRPr sz="1558"/>
          </a:p>
        </p:txBody>
      </p:sp>
      <p:sp>
        <p:nvSpPr>
          <p:cNvPr id="52" name="Google Shape;52;p7"/>
          <p:cNvSpPr/>
          <p:nvPr/>
        </p:nvSpPr>
        <p:spPr>
          <a:xfrm>
            <a:off x="5047002" y="3888012"/>
            <a:ext cx="4997427" cy="623637"/>
          </a:xfrm>
          <a:prstGeom prst="rect">
            <a:avLst/>
          </a:prstGeom>
          <a:solidFill>
            <a:srgbClr val="FFC0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r>
              <a:rPr lang="en-US" sz="2148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2 years Volunteering </a:t>
            </a:r>
            <a:endParaRPr sz="1558"/>
          </a:p>
        </p:txBody>
      </p:sp>
      <p:sp>
        <p:nvSpPr>
          <p:cNvPr id="53" name="Google Shape;53;p7"/>
          <p:cNvSpPr/>
          <p:nvPr/>
        </p:nvSpPr>
        <p:spPr>
          <a:xfrm>
            <a:off x="5077072" y="4869137"/>
            <a:ext cx="4967357" cy="515413"/>
          </a:xfrm>
          <a:prstGeom prst="rect">
            <a:avLst/>
          </a:prstGeom>
          <a:solidFill>
            <a:srgbClr val="B2A0C7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r>
              <a:rPr lang="en-US" sz="2148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Work experience </a:t>
            </a:r>
            <a:endParaRPr sz="1558"/>
          </a:p>
        </p:txBody>
      </p:sp>
      <p:sp>
        <p:nvSpPr>
          <p:cNvPr id="54" name="Google Shape;54;p7"/>
          <p:cNvSpPr txBox="1"/>
          <p:nvPr/>
        </p:nvSpPr>
        <p:spPr>
          <a:xfrm>
            <a:off x="1864942" y="360681"/>
            <a:ext cx="7679565" cy="9818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r>
              <a:rPr lang="en-US" sz="3579" dirty="0">
                <a:solidFill>
                  <a:srgbClr val="C00000"/>
                </a:solidFill>
                <a:latin typeface="Berlin Sans FB"/>
                <a:ea typeface="Calibri"/>
                <a:cs typeface="Calibri"/>
                <a:sym typeface="Calibri"/>
              </a:rPr>
              <a:t>Before coming to Northern Ireland </a:t>
            </a:r>
            <a:endParaRPr sz="3579" dirty="0">
              <a:solidFill>
                <a:srgbClr val="C00000"/>
              </a:solidFill>
              <a:latin typeface="Berlin Sans FB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oogle Shape;60;p8"/>
          <p:cNvGrpSpPr/>
          <p:nvPr/>
        </p:nvGrpSpPr>
        <p:grpSpPr>
          <a:xfrm>
            <a:off x="1599217" y="2440878"/>
            <a:ext cx="9201812" cy="3423928"/>
            <a:chOff x="0" y="0"/>
            <a:chExt cx="10283484" cy="3826411"/>
          </a:xfrm>
        </p:grpSpPr>
        <p:sp>
          <p:nvSpPr>
            <p:cNvPr id="61" name="Google Shape;61;p8"/>
            <p:cNvSpPr/>
            <p:nvPr/>
          </p:nvSpPr>
          <p:spPr>
            <a:xfrm>
              <a:off x="0" y="0"/>
              <a:ext cx="10283484" cy="1141571"/>
            </a:xfrm>
            <a:prstGeom prst="roundRect">
              <a:avLst>
                <a:gd name="adj" fmla="val 10000"/>
              </a:avLst>
            </a:prstGeom>
            <a:solidFill>
              <a:srgbClr val="BF504D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808" tIns="81808" rIns="81808" bIns="81808" anchor="ctr" anchorCtr="0">
              <a:noAutofit/>
            </a:bodyPr>
            <a:lstStyle/>
            <a:p>
              <a:endParaRPr sz="1558"/>
            </a:p>
          </p:txBody>
        </p:sp>
        <p:sp>
          <p:nvSpPr>
            <p:cNvPr id="62" name="Google Shape;62;p8"/>
            <p:cNvSpPr txBox="1"/>
            <p:nvPr/>
          </p:nvSpPr>
          <p:spPr>
            <a:xfrm>
              <a:off x="2170853" y="0"/>
              <a:ext cx="8112630" cy="11415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086" tIns="184086" rIns="184086" bIns="184086" anchor="ctr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US" sz="4831" b="1" dirty="0">
                  <a:solidFill>
                    <a:schemeClr val="lt1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     </a:t>
              </a:r>
              <a:r>
                <a:rPr lang="en-US" sz="3579" b="1" dirty="0">
                  <a:solidFill>
                    <a:schemeClr val="lt1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 Professional</a:t>
              </a:r>
              <a:r>
                <a:rPr lang="en-US" sz="4831" b="1" dirty="0">
                  <a:solidFill>
                    <a:schemeClr val="lt1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 </a:t>
              </a:r>
              <a:endParaRPr sz="1558" dirty="0">
                <a:solidFill>
                  <a:schemeClr val="lt1"/>
                </a:solidFill>
              </a:endParaRPr>
            </a:p>
          </p:txBody>
        </p:sp>
        <p:sp>
          <p:nvSpPr>
            <p:cNvPr id="63" name="Google Shape;63;p8"/>
            <p:cNvSpPr/>
            <p:nvPr/>
          </p:nvSpPr>
          <p:spPr>
            <a:xfrm>
              <a:off x="0" y="0"/>
              <a:ext cx="2106777" cy="1292468"/>
            </a:xfrm>
            <a:prstGeom prst="roundRect">
              <a:avLst>
                <a:gd name="adj" fmla="val 10000"/>
              </a:avLst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808" tIns="81808" rIns="81808" bIns="81808" anchor="ctr" anchorCtr="0">
              <a:noAutofit/>
            </a:bodyPr>
            <a:lstStyle/>
            <a:p>
              <a:endParaRPr sz="1558"/>
            </a:p>
          </p:txBody>
        </p:sp>
        <p:sp>
          <p:nvSpPr>
            <p:cNvPr id="64" name="Google Shape;64;p8"/>
            <p:cNvSpPr/>
            <p:nvPr/>
          </p:nvSpPr>
          <p:spPr>
            <a:xfrm>
              <a:off x="0" y="1406625"/>
              <a:ext cx="10283484" cy="1141571"/>
            </a:xfrm>
            <a:prstGeom prst="roundRect">
              <a:avLst>
                <a:gd name="adj" fmla="val 10000"/>
              </a:avLst>
            </a:prstGeom>
            <a:solidFill>
              <a:srgbClr val="BB9952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808" tIns="81808" rIns="81808" bIns="81808" anchor="ctr" anchorCtr="0">
              <a:noAutofit/>
            </a:bodyPr>
            <a:lstStyle/>
            <a:p>
              <a:endParaRPr sz="1558"/>
            </a:p>
          </p:txBody>
        </p:sp>
        <p:sp>
          <p:nvSpPr>
            <p:cNvPr id="65" name="Google Shape;65;p8"/>
            <p:cNvSpPr txBox="1"/>
            <p:nvPr/>
          </p:nvSpPr>
          <p:spPr>
            <a:xfrm>
              <a:off x="2170853" y="1406625"/>
              <a:ext cx="8112630" cy="11415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086" tIns="184086" rIns="184086" bIns="184086" anchor="ctr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US" sz="4831" b="1" dirty="0">
                  <a:solidFill>
                    <a:schemeClr val="lt1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  </a:t>
              </a:r>
              <a:r>
                <a:rPr lang="en-US" sz="3579" b="1" dirty="0">
                  <a:solidFill>
                    <a:schemeClr val="lt1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Financial/family</a:t>
              </a:r>
              <a:r>
                <a:rPr lang="en-US" sz="4831" b="1" dirty="0">
                  <a:solidFill>
                    <a:schemeClr val="lt1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 </a:t>
              </a:r>
              <a:endParaRPr sz="1558" dirty="0">
                <a:solidFill>
                  <a:schemeClr val="lt1"/>
                </a:solidFill>
              </a:endParaRPr>
            </a:p>
          </p:txBody>
        </p:sp>
        <p:sp>
          <p:nvSpPr>
            <p:cNvPr id="66" name="Google Shape;66;p8"/>
            <p:cNvSpPr/>
            <p:nvPr/>
          </p:nvSpPr>
          <p:spPr>
            <a:xfrm>
              <a:off x="2457" y="1416625"/>
              <a:ext cx="2128196" cy="1065295"/>
            </a:xfrm>
            <a:prstGeom prst="roundRect">
              <a:avLst>
                <a:gd name="adj" fmla="val 10000"/>
              </a:avLst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808" tIns="81808" rIns="81808" bIns="81808" anchor="ctr" anchorCtr="0">
              <a:noAutofit/>
            </a:bodyPr>
            <a:lstStyle/>
            <a:p>
              <a:endParaRPr sz="1558"/>
            </a:p>
          </p:txBody>
        </p:sp>
        <p:sp>
          <p:nvSpPr>
            <p:cNvPr id="67" name="Google Shape;67;p8"/>
            <p:cNvSpPr/>
            <p:nvPr/>
          </p:nvSpPr>
          <p:spPr>
            <a:xfrm>
              <a:off x="0" y="2684840"/>
              <a:ext cx="10283484" cy="1141571"/>
            </a:xfrm>
            <a:prstGeom prst="roundRect">
              <a:avLst>
                <a:gd name="adj" fmla="val 10000"/>
              </a:avLst>
            </a:prstGeom>
            <a:solidFill>
              <a:srgbClr val="99B958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808" tIns="81808" rIns="81808" bIns="81808" anchor="ctr" anchorCtr="0">
              <a:noAutofit/>
            </a:bodyPr>
            <a:lstStyle/>
            <a:p>
              <a:endParaRPr sz="1558"/>
            </a:p>
          </p:txBody>
        </p:sp>
        <p:sp>
          <p:nvSpPr>
            <p:cNvPr id="68" name="Google Shape;68;p8"/>
            <p:cNvSpPr txBox="1"/>
            <p:nvPr/>
          </p:nvSpPr>
          <p:spPr>
            <a:xfrm>
              <a:off x="2170853" y="2684840"/>
              <a:ext cx="8112630" cy="11415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086" tIns="184086" rIns="184086" bIns="184086" anchor="ctr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US" sz="4831" b="1" dirty="0">
                  <a:solidFill>
                    <a:schemeClr val="lt1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           </a:t>
              </a:r>
              <a:r>
                <a:rPr lang="en-US" sz="3579" b="1" dirty="0">
                  <a:solidFill>
                    <a:schemeClr val="lt1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Social</a:t>
              </a:r>
              <a:r>
                <a:rPr lang="en-US" sz="4831" b="1" dirty="0">
                  <a:solidFill>
                    <a:schemeClr val="lt1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 </a:t>
              </a:r>
              <a:endParaRPr sz="1558" dirty="0">
                <a:solidFill>
                  <a:schemeClr val="lt1"/>
                </a:solidFill>
              </a:endParaRPr>
            </a:p>
          </p:txBody>
        </p:sp>
        <p:sp>
          <p:nvSpPr>
            <p:cNvPr id="69" name="Google Shape;69;p8"/>
            <p:cNvSpPr/>
            <p:nvPr/>
          </p:nvSpPr>
          <p:spPr>
            <a:xfrm>
              <a:off x="3956" y="2655522"/>
              <a:ext cx="2133263" cy="1160502"/>
            </a:xfrm>
            <a:prstGeom prst="roundRect">
              <a:avLst>
                <a:gd name="adj" fmla="val 10000"/>
              </a:avLst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808" tIns="81808" rIns="81808" bIns="81808" anchor="ctr" anchorCtr="0">
              <a:noAutofit/>
            </a:bodyPr>
            <a:lstStyle/>
            <a:p>
              <a:endParaRPr sz="1558"/>
            </a:p>
          </p:txBody>
        </p:sp>
      </p:grpSp>
      <p:sp>
        <p:nvSpPr>
          <p:cNvPr id="70" name="Google Shape;70;p8"/>
          <p:cNvSpPr/>
          <p:nvPr/>
        </p:nvSpPr>
        <p:spPr>
          <a:xfrm>
            <a:off x="1748953" y="591629"/>
            <a:ext cx="7981689" cy="940919"/>
          </a:xfrm>
          <a:prstGeom prst="rect">
            <a:avLst/>
          </a:prstGeom>
          <a:solidFill>
            <a:schemeClr val="tx2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r>
              <a:rPr lang="en-US" sz="3579" dirty="0">
                <a:solidFill>
                  <a:schemeClr val="bg1"/>
                </a:solidFill>
                <a:latin typeface="Berlin Sans FB"/>
                <a:ea typeface="Arial Rounded"/>
                <a:cs typeface="Arial Rounded"/>
                <a:sym typeface="Arial Rounded"/>
              </a:rPr>
              <a:t>Top 3 reasons coming to Northern Ireland </a:t>
            </a:r>
            <a:endParaRPr sz="3579" dirty="0">
              <a:solidFill>
                <a:schemeClr val="bg1"/>
              </a:solidFill>
              <a:latin typeface="Berlin Sans FB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oogle Shape;76;p9"/>
          <p:cNvGrpSpPr/>
          <p:nvPr/>
        </p:nvGrpSpPr>
        <p:grpSpPr>
          <a:xfrm>
            <a:off x="767431" y="2563867"/>
            <a:ext cx="2250807" cy="1629562"/>
            <a:chOff x="0" y="41"/>
            <a:chExt cx="2515389" cy="1821117"/>
          </a:xfrm>
        </p:grpSpPr>
        <p:sp>
          <p:nvSpPr>
            <p:cNvPr id="77" name="Google Shape;77;p9"/>
            <p:cNvSpPr/>
            <p:nvPr/>
          </p:nvSpPr>
          <p:spPr>
            <a:xfrm>
              <a:off x="0" y="41"/>
              <a:ext cx="2515389" cy="1821117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808" tIns="81808" rIns="81808" bIns="81808" anchor="ctr" anchorCtr="0">
              <a:noAutofit/>
            </a:bodyPr>
            <a:lstStyle/>
            <a:p>
              <a:endParaRPr sz="1558"/>
            </a:p>
          </p:txBody>
        </p:sp>
        <p:sp>
          <p:nvSpPr>
            <p:cNvPr id="78" name="Google Shape;78;p9"/>
            <p:cNvSpPr txBox="1"/>
            <p:nvPr/>
          </p:nvSpPr>
          <p:spPr>
            <a:xfrm>
              <a:off x="0" y="41"/>
              <a:ext cx="2515389" cy="18211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1808" tIns="81808" rIns="81808" bIns="81808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148" b="1">
                  <a:solidFill>
                    <a:srgbClr val="0C0C0C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 </a:t>
              </a:r>
              <a:endParaRPr sz="1558"/>
            </a:p>
          </p:txBody>
        </p:sp>
      </p:grpSp>
      <p:sp>
        <p:nvSpPr>
          <p:cNvPr id="79" name="Google Shape;79;p9"/>
          <p:cNvSpPr/>
          <p:nvPr/>
        </p:nvSpPr>
        <p:spPr>
          <a:xfrm>
            <a:off x="3566416" y="2923350"/>
            <a:ext cx="847126" cy="65985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endParaRPr sz="161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0" name="Google Shape;80;p9"/>
          <p:cNvGrpSpPr/>
          <p:nvPr/>
        </p:nvGrpSpPr>
        <p:grpSpPr>
          <a:xfrm>
            <a:off x="5383086" y="2668979"/>
            <a:ext cx="1926272" cy="1254166"/>
            <a:chOff x="3850290" y="141894"/>
            <a:chExt cx="2152705" cy="1490579"/>
          </a:xfrm>
        </p:grpSpPr>
        <p:sp>
          <p:nvSpPr>
            <p:cNvPr id="81" name="Google Shape;81;p9"/>
            <p:cNvSpPr/>
            <p:nvPr/>
          </p:nvSpPr>
          <p:spPr>
            <a:xfrm>
              <a:off x="3850290" y="141894"/>
              <a:ext cx="2152705" cy="1490579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808" tIns="81808" rIns="81808" bIns="81808" anchor="ctr" anchorCtr="0">
              <a:noAutofit/>
            </a:bodyPr>
            <a:lstStyle/>
            <a:p>
              <a:endParaRPr sz="1558"/>
            </a:p>
          </p:txBody>
        </p:sp>
        <p:sp>
          <p:nvSpPr>
            <p:cNvPr id="82" name="Google Shape;82;p9"/>
            <p:cNvSpPr txBox="1"/>
            <p:nvPr/>
          </p:nvSpPr>
          <p:spPr>
            <a:xfrm>
              <a:off x="3850290" y="141894"/>
              <a:ext cx="2152705" cy="14905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1808" tIns="81808" rIns="81808" bIns="81808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148" b="1">
                  <a:solidFill>
                    <a:srgbClr val="0C0C0C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 </a:t>
              </a:r>
              <a:endParaRPr sz="1558"/>
            </a:p>
          </p:txBody>
        </p:sp>
      </p:grpSp>
      <p:grpSp>
        <p:nvGrpSpPr>
          <p:cNvPr id="83" name="Google Shape;83;p9"/>
          <p:cNvGrpSpPr/>
          <p:nvPr/>
        </p:nvGrpSpPr>
        <p:grpSpPr>
          <a:xfrm>
            <a:off x="8946317" y="2505598"/>
            <a:ext cx="2241825" cy="1122483"/>
            <a:chOff x="7183884" y="253102"/>
            <a:chExt cx="3142573" cy="1373238"/>
          </a:xfrm>
        </p:grpSpPr>
        <p:sp>
          <p:nvSpPr>
            <p:cNvPr id="84" name="Google Shape;84;p9"/>
            <p:cNvSpPr/>
            <p:nvPr/>
          </p:nvSpPr>
          <p:spPr>
            <a:xfrm>
              <a:off x="7183884" y="253102"/>
              <a:ext cx="3142573" cy="1373238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808" tIns="81808" rIns="81808" bIns="81808" anchor="ctr" anchorCtr="0">
              <a:noAutofit/>
            </a:bodyPr>
            <a:lstStyle/>
            <a:p>
              <a:endParaRPr sz="1558"/>
            </a:p>
          </p:txBody>
        </p:sp>
        <p:sp>
          <p:nvSpPr>
            <p:cNvPr id="85" name="Google Shape;85;p9"/>
            <p:cNvSpPr txBox="1"/>
            <p:nvPr/>
          </p:nvSpPr>
          <p:spPr>
            <a:xfrm>
              <a:off x="7183884" y="253102"/>
              <a:ext cx="3142573" cy="13732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1600" tIns="221600" rIns="221600" bIns="221600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5816" b="1">
                  <a:solidFill>
                    <a:srgbClr val="0C0C0C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 </a:t>
              </a:r>
              <a:endParaRPr sz="5816" b="1">
                <a:solidFill>
                  <a:srgbClr val="0C0C0C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</p:grpSp>
      <p:sp>
        <p:nvSpPr>
          <p:cNvPr id="86" name="Google Shape;86;p9"/>
          <p:cNvSpPr/>
          <p:nvPr/>
        </p:nvSpPr>
        <p:spPr>
          <a:xfrm>
            <a:off x="7657876" y="2928010"/>
            <a:ext cx="847126" cy="65985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endParaRPr sz="161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9"/>
          <p:cNvSpPr/>
          <p:nvPr/>
        </p:nvSpPr>
        <p:spPr>
          <a:xfrm>
            <a:off x="880383" y="5021820"/>
            <a:ext cx="847126" cy="65985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endParaRPr sz="161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8" name="Google Shape;88;p9"/>
          <p:cNvGrpSpPr/>
          <p:nvPr/>
        </p:nvGrpSpPr>
        <p:grpSpPr>
          <a:xfrm>
            <a:off x="1790975" y="4552477"/>
            <a:ext cx="1830337" cy="1440308"/>
            <a:chOff x="1593014" y="2049127"/>
            <a:chExt cx="2419504" cy="1774416"/>
          </a:xfrm>
        </p:grpSpPr>
        <p:sp>
          <p:nvSpPr>
            <p:cNvPr id="89" name="Google Shape;89;p9"/>
            <p:cNvSpPr/>
            <p:nvPr/>
          </p:nvSpPr>
          <p:spPr>
            <a:xfrm>
              <a:off x="1593014" y="2049127"/>
              <a:ext cx="2419504" cy="1774416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808" tIns="81808" rIns="81808" bIns="81808" anchor="ctr" anchorCtr="0">
              <a:noAutofit/>
            </a:bodyPr>
            <a:lstStyle/>
            <a:p>
              <a:endParaRPr sz="1558"/>
            </a:p>
          </p:txBody>
        </p:sp>
        <p:sp>
          <p:nvSpPr>
            <p:cNvPr id="90" name="Google Shape;90;p9"/>
            <p:cNvSpPr txBox="1"/>
            <p:nvPr/>
          </p:nvSpPr>
          <p:spPr>
            <a:xfrm>
              <a:off x="1593014" y="2049127"/>
              <a:ext cx="2419504" cy="17744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1808" tIns="81808" rIns="81808" bIns="81808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endParaRPr sz="2148" b="1">
                <a:solidFill>
                  <a:srgbClr val="0C0C0C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</p:grpSp>
      <p:sp>
        <p:nvSpPr>
          <p:cNvPr id="91" name="Google Shape;91;p9"/>
          <p:cNvSpPr/>
          <p:nvPr/>
        </p:nvSpPr>
        <p:spPr>
          <a:xfrm>
            <a:off x="4363123" y="4979523"/>
            <a:ext cx="847058" cy="62661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endParaRPr sz="161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2" name="Google Shape;92;p9"/>
          <p:cNvGrpSpPr/>
          <p:nvPr/>
        </p:nvGrpSpPr>
        <p:grpSpPr>
          <a:xfrm>
            <a:off x="5410221" y="4619071"/>
            <a:ext cx="2165007" cy="1513127"/>
            <a:chOff x="5740613" y="1969271"/>
            <a:chExt cx="2419504" cy="1774416"/>
          </a:xfrm>
        </p:grpSpPr>
        <p:sp>
          <p:nvSpPr>
            <p:cNvPr id="93" name="Google Shape;93;p9"/>
            <p:cNvSpPr/>
            <p:nvPr/>
          </p:nvSpPr>
          <p:spPr>
            <a:xfrm>
              <a:off x="5740613" y="1969271"/>
              <a:ext cx="2419504" cy="1774416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808" tIns="81808" rIns="81808" bIns="81808" anchor="ctr" anchorCtr="0">
              <a:noAutofit/>
            </a:bodyPr>
            <a:lstStyle/>
            <a:p>
              <a:endParaRPr sz="1558"/>
            </a:p>
          </p:txBody>
        </p:sp>
        <p:sp>
          <p:nvSpPr>
            <p:cNvPr id="94" name="Google Shape;94;p9"/>
            <p:cNvSpPr txBox="1"/>
            <p:nvPr/>
          </p:nvSpPr>
          <p:spPr>
            <a:xfrm>
              <a:off x="5740613" y="1969271"/>
              <a:ext cx="2419504" cy="17744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1600" tIns="221600" rIns="221600" bIns="221600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endParaRPr sz="581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Google Shape;95;p9"/>
          <p:cNvSpPr/>
          <p:nvPr/>
        </p:nvSpPr>
        <p:spPr>
          <a:xfrm>
            <a:off x="7998545" y="4998134"/>
            <a:ext cx="847126" cy="65985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endParaRPr sz="161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9" descr="tired cartoon face #184607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387012" y="4118757"/>
            <a:ext cx="1948805" cy="1978739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9"/>
          <p:cNvSpPr/>
          <p:nvPr/>
        </p:nvSpPr>
        <p:spPr>
          <a:xfrm>
            <a:off x="2302822" y="608989"/>
            <a:ext cx="7080129" cy="855982"/>
          </a:xfrm>
          <a:prstGeom prst="rect">
            <a:avLst/>
          </a:prstGeom>
          <a:solidFill>
            <a:schemeClr val="tx2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r>
              <a:rPr lang="en-US" sz="3579" dirty="0">
                <a:solidFill>
                  <a:schemeClr val="bg1"/>
                </a:solidFill>
                <a:latin typeface="Berlin Sans FB"/>
                <a:ea typeface="Arial Rounded"/>
                <a:cs typeface="Arial Rounded"/>
                <a:sym typeface="Arial Rounded"/>
              </a:rPr>
              <a:t>Application and Registration process </a:t>
            </a:r>
            <a:endParaRPr sz="3579" dirty="0">
              <a:solidFill>
                <a:schemeClr val="bg1"/>
              </a:solidFill>
              <a:latin typeface="Berlin Sans FB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0"/>
          <p:cNvSpPr txBox="1"/>
          <p:nvPr/>
        </p:nvSpPr>
        <p:spPr>
          <a:xfrm>
            <a:off x="641210" y="2223701"/>
            <a:ext cx="3359585" cy="1334325"/>
          </a:xfrm>
          <a:prstGeom prst="rect">
            <a:avLst/>
          </a:prstGeom>
          <a:solidFill>
            <a:srgbClr val="FFC0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rmAutofit/>
          </a:bodyPr>
          <a:lstStyle/>
          <a:p>
            <a:pPr marL="306822" indent="-306822" algn="ctr"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277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From 2016- 30</a:t>
            </a:r>
            <a:r>
              <a:rPr lang="en-US" sz="2770" baseline="300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th</a:t>
            </a:r>
            <a:r>
              <a:rPr lang="en-US" sz="277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June 2025</a:t>
            </a:r>
            <a:endParaRPr sz="2770" dirty="0"/>
          </a:p>
        </p:txBody>
      </p:sp>
      <p:pic>
        <p:nvPicPr>
          <p:cNvPr id="104" name="Google Shape;104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80544" y="2211114"/>
            <a:ext cx="6973740" cy="4170476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0"/>
          <p:cNvSpPr/>
          <p:nvPr/>
        </p:nvSpPr>
        <p:spPr>
          <a:xfrm>
            <a:off x="641210" y="3788427"/>
            <a:ext cx="3359585" cy="1415286"/>
          </a:xfrm>
          <a:prstGeom prst="rect">
            <a:avLst/>
          </a:prstGeom>
          <a:solidFill>
            <a:schemeClr val="lt2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endParaRPr sz="161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0"/>
          <p:cNvSpPr/>
          <p:nvPr/>
        </p:nvSpPr>
        <p:spPr>
          <a:xfrm>
            <a:off x="1320962" y="5421047"/>
            <a:ext cx="2112162" cy="1076272"/>
          </a:xfrm>
          <a:prstGeom prst="star7">
            <a:avLst>
              <a:gd name="adj" fmla="val 34601"/>
              <a:gd name="hf" fmla="val 102572"/>
              <a:gd name="vf" fmla="val 105210"/>
            </a:avLst>
          </a:prstGeom>
          <a:solidFill>
            <a:srgbClr val="F2F2F2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r>
              <a:rPr lang="en-US" sz="1253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91% </a:t>
            </a:r>
            <a:r>
              <a:rPr lang="en-US" sz="1253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Retention Rate</a:t>
            </a:r>
            <a:endParaRPr sz="1558"/>
          </a:p>
        </p:txBody>
      </p:sp>
      <p:sp>
        <p:nvSpPr>
          <p:cNvPr id="107" name="Google Shape;107;p10"/>
          <p:cNvSpPr/>
          <p:nvPr/>
        </p:nvSpPr>
        <p:spPr>
          <a:xfrm flipH="1">
            <a:off x="1718096" y="3960843"/>
            <a:ext cx="942874" cy="1055765"/>
          </a:xfrm>
          <a:prstGeom prst="ellipse">
            <a:avLst/>
          </a:prstGeom>
          <a:solidFill>
            <a:srgbClr val="FFC0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r>
              <a:rPr lang="en-US" sz="161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190</a:t>
            </a:r>
            <a:endParaRPr sz="1558"/>
          </a:p>
        </p:txBody>
      </p:sp>
      <p:sp>
        <p:nvSpPr>
          <p:cNvPr id="108" name="Google Shape;108;p10"/>
          <p:cNvSpPr/>
          <p:nvPr/>
        </p:nvSpPr>
        <p:spPr>
          <a:xfrm flipH="1">
            <a:off x="2702384" y="4074134"/>
            <a:ext cx="1102518" cy="956687"/>
          </a:xfrm>
          <a:prstGeom prst="ellipse">
            <a:avLst/>
          </a:prstGeom>
          <a:solidFill>
            <a:srgbClr val="00206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r>
              <a:rPr lang="en-US" sz="161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1707</a:t>
            </a:r>
            <a:endParaRPr sz="1558"/>
          </a:p>
        </p:txBody>
      </p:sp>
      <p:pic>
        <p:nvPicPr>
          <p:cNvPr id="109" name="Google Shape;109;p10" descr="C:\Users\jonah.atos\AppData\Local\Microsoft\Windows\INetCache\Content.MSO\34B1D678.tm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1210" y="5649700"/>
            <a:ext cx="753443" cy="753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0" descr="C:\Users\jonah.atos\AppData\Local\Microsoft\Windows\INetCache\Content.MSO\34B1D678.tm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3602226" y="5743877"/>
            <a:ext cx="818219" cy="753443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0"/>
          <p:cNvSpPr/>
          <p:nvPr/>
        </p:nvSpPr>
        <p:spPr>
          <a:xfrm>
            <a:off x="641211" y="4111898"/>
            <a:ext cx="818218" cy="929007"/>
          </a:xfrm>
          <a:prstGeom prst="ellipse">
            <a:avLst/>
          </a:prstGeom>
          <a:solidFill>
            <a:srgbClr val="E36C09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r>
              <a:rPr lang="en-US" sz="161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1897</a:t>
            </a:r>
            <a:endParaRPr sz="1558"/>
          </a:p>
        </p:txBody>
      </p:sp>
      <p:sp>
        <p:nvSpPr>
          <p:cNvPr id="112" name="Google Shape;112;p10"/>
          <p:cNvSpPr/>
          <p:nvPr/>
        </p:nvSpPr>
        <p:spPr>
          <a:xfrm>
            <a:off x="1610487" y="360681"/>
            <a:ext cx="8282888" cy="843394"/>
          </a:xfrm>
          <a:prstGeom prst="rect">
            <a:avLst/>
          </a:prstGeom>
          <a:solidFill>
            <a:schemeClr val="tx2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r>
              <a:rPr lang="en-US" sz="2505" b="1" dirty="0">
                <a:solidFill>
                  <a:schemeClr val="bg1"/>
                </a:solidFill>
                <a:latin typeface="Arial Rounded"/>
                <a:ea typeface="Arial Rounded"/>
                <a:cs typeface="Arial Rounded"/>
                <a:sym typeface="Arial Rounded"/>
              </a:rPr>
              <a:t>HSCNI International Nursing Recruitment Overview </a:t>
            </a:r>
            <a:endParaRPr sz="2505" b="1" dirty="0">
              <a:solidFill>
                <a:schemeClr val="bg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1"/>
          <p:cNvSpPr/>
          <p:nvPr/>
        </p:nvSpPr>
        <p:spPr>
          <a:xfrm>
            <a:off x="930732" y="2714634"/>
            <a:ext cx="7716432" cy="3109230"/>
          </a:xfrm>
          <a:custGeom>
            <a:avLst/>
            <a:gdLst/>
            <a:ahLst/>
            <a:cxnLst/>
            <a:rect l="l" t="t" r="r" b="b"/>
            <a:pathLst>
              <a:path w="9168439" h="5056533" extrusionOk="0">
                <a:moveTo>
                  <a:pt x="0" y="0"/>
                </a:moveTo>
                <a:lnTo>
                  <a:pt x="9168438" y="0"/>
                </a:lnTo>
                <a:lnTo>
                  <a:pt x="9168438" y="5056533"/>
                </a:lnTo>
                <a:lnTo>
                  <a:pt x="0" y="50565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81808" tIns="40893" rIns="81808" bIns="40893" anchor="t" anchorCtr="0">
            <a:noAutofit/>
          </a:bodyPr>
          <a:lstStyle/>
          <a:p>
            <a:pPr>
              <a:buClr>
                <a:schemeClr val="dk1"/>
              </a:buClr>
              <a:buSzPts val="3200"/>
            </a:pPr>
            <a:r>
              <a:rPr lang="en-US" sz="2864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6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1"/>
          <p:cNvSpPr txBox="1"/>
          <p:nvPr/>
        </p:nvSpPr>
        <p:spPr>
          <a:xfrm flipH="1">
            <a:off x="8835983" y="2180586"/>
            <a:ext cx="2605710" cy="84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40"/>
              </a:lnSpc>
            </a:pPr>
            <a:r>
              <a:rPr lang="en-US" sz="1312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NMC Register Data Report (March 2025) with an address in Northern Ireland</a:t>
            </a:r>
            <a:endParaRPr sz="1558"/>
          </a:p>
        </p:txBody>
      </p:sp>
      <p:pic>
        <p:nvPicPr>
          <p:cNvPr id="120" name="Google Shape;120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27310" y="3019595"/>
            <a:ext cx="2135420" cy="2850243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1"/>
          <p:cNvSpPr/>
          <p:nvPr/>
        </p:nvSpPr>
        <p:spPr>
          <a:xfrm>
            <a:off x="1358724" y="525645"/>
            <a:ext cx="7287491" cy="991405"/>
          </a:xfrm>
          <a:prstGeom prst="rect">
            <a:avLst/>
          </a:prstGeom>
          <a:solidFill>
            <a:schemeClr val="tx2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r>
              <a:rPr lang="en-US" sz="3221" b="1" dirty="0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Country of Origin</a:t>
            </a:r>
            <a:r>
              <a:rPr lang="en-US" sz="3221" b="1" dirty="0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 </a:t>
            </a:r>
            <a:endParaRPr sz="1558" dirty="0">
              <a:solidFill>
                <a:schemeClr val="dk1"/>
              </a:solidFill>
            </a:endParaRPr>
          </a:p>
        </p:txBody>
      </p:sp>
      <p:pic>
        <p:nvPicPr>
          <p:cNvPr id="122" name="Google Shape;122;p11" descr="Inflatable Globe- Countries (Light) – Maison Midi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80617" y="360680"/>
            <a:ext cx="1365714" cy="9912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"/>
          <p:cNvSpPr txBox="1">
            <a:spLocks noGrp="1"/>
          </p:cNvSpPr>
          <p:nvPr>
            <p:ph type="title"/>
          </p:nvPr>
        </p:nvSpPr>
        <p:spPr>
          <a:xfrm>
            <a:off x="641209" y="360681"/>
            <a:ext cx="9084427" cy="874323"/>
          </a:xfrm>
          <a:prstGeom prst="rect">
            <a:avLst/>
          </a:prstGeom>
          <a:solidFill>
            <a:srgbClr val="77529F"/>
          </a:solidFill>
          <a:ln w="9525" cap="flat" cmpd="sng">
            <a:solidFill>
              <a:srgbClr val="7752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81808" tIns="40893" rIns="81808" bIns="40893" numCol="1" rtlCol="0" anchor="ctr" anchorCtr="0" compatLnSpc="1">
            <a:prstTxWarp prst="textNoShape">
              <a:avLst/>
            </a:prstTxWarp>
            <a:normAutofit/>
          </a:bodyPr>
          <a:lstStyle/>
          <a:p>
            <a:pPr>
              <a:spcBef>
                <a:spcPts val="0"/>
              </a:spcBef>
            </a:pPr>
            <a:r>
              <a:rPr lang="en-US"/>
              <a:t>My Journey as a Nurse </a:t>
            </a:r>
            <a:endParaRPr/>
          </a:p>
        </p:txBody>
      </p:sp>
      <p:sp>
        <p:nvSpPr>
          <p:cNvPr id="128" name="Google Shape;128;p12"/>
          <p:cNvSpPr txBox="1">
            <a:spLocks noGrp="1"/>
          </p:cNvSpPr>
          <p:nvPr>
            <p:ph type="body" idx="1"/>
          </p:nvPr>
        </p:nvSpPr>
        <p:spPr>
          <a:xfrm>
            <a:off x="659531" y="1235004"/>
            <a:ext cx="9084427" cy="477133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1808" tIns="40893" rIns="81808" bIns="40893" numCol="1" rtlCol="0" anchor="t" anchorCtr="0" compatLnSpc="1">
            <a:prstTxWarp prst="textNoShape">
              <a:avLst/>
            </a:prstTxWarp>
            <a:noAutofit/>
          </a:bodyPr>
          <a:lstStyle/>
          <a:p>
            <a:pPr marL="306822" indent="-125002">
              <a:spcBef>
                <a:spcPts val="0"/>
              </a:spcBef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129" name="Google Shape;129;p12"/>
          <p:cNvPicPr preferRelativeResize="0"/>
          <p:nvPr/>
        </p:nvPicPr>
        <p:blipFill rotWithShape="1">
          <a:blip r:embed="rId3">
            <a:alphaModFix/>
          </a:blip>
          <a:srcRect l="42828" t="18774" r="7521" b="10403"/>
          <a:stretch/>
        </p:blipFill>
        <p:spPr>
          <a:xfrm>
            <a:off x="1141563" y="1465460"/>
            <a:ext cx="2575232" cy="19667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30" name="Google Shape;130;p12" descr="India  flag on map isolated  on white or transparent  background,Symbol of India,template for banner,advertising, commercial, and business matching country,vector illustration (provided by Getty Images)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1007" y="1516152"/>
            <a:ext cx="2128628" cy="1916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2" descr="A person in a graduation gown standing in front of a gate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06231" y="1465460"/>
            <a:ext cx="3128914" cy="21476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33" name="Google Shape;133;p12" descr="A person smiling at the camera&#10;&#10;AI-generated content may be incorrec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16200000">
            <a:off x="1037356" y="4190087"/>
            <a:ext cx="1802604" cy="1602344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152400" dist="12000" dir="900000" sy="98000" kx="109970" ky="199851" algn="tl" rotWithShape="0">
              <a:srgbClr val="000000">
                <a:alpha val="29800"/>
              </a:srgbClr>
            </a:outerShdw>
          </a:effectLst>
        </p:spPr>
      </p:pic>
      <p:pic>
        <p:nvPicPr>
          <p:cNvPr id="134" name="Google Shape;134;p12" descr="A group of women standing in a room&#10;&#10;AI-generated content may be incorrect.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128340" y="3845570"/>
            <a:ext cx="2807843" cy="21607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5" name="Google Shape;135;p12" descr="A group of women smiling for a picture&#10;&#10;AI-generated content may be incorrect."/>
          <p:cNvPicPr preferRelativeResize="0"/>
          <p:nvPr/>
        </p:nvPicPr>
        <p:blipFill rotWithShape="1">
          <a:blip r:embed="rId8">
            <a:alphaModFix/>
          </a:blip>
          <a:srcRect t="-145" r="119" b="14286"/>
          <a:stretch/>
        </p:blipFill>
        <p:spPr>
          <a:xfrm>
            <a:off x="3726428" y="3907523"/>
            <a:ext cx="3790435" cy="2039909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152400" dist="12000" dir="900000" sy="98000" kx="109970" ky="199851" algn="tl" rotWithShape="0">
              <a:srgbClr val="000000">
                <a:alpha val="298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13" descr="cid:eff4c2c4-dabe-487d-95b4-0620710b354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2278" y="2202288"/>
            <a:ext cx="2525830" cy="3454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3" descr="cid:21f31db9-3281-45f3-9eaf-9ea3dc72788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91725" y="2248879"/>
            <a:ext cx="6570923" cy="3549889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3"/>
          <p:cNvSpPr/>
          <p:nvPr/>
        </p:nvSpPr>
        <p:spPr>
          <a:xfrm>
            <a:off x="1232846" y="360681"/>
            <a:ext cx="8345829" cy="1044802"/>
          </a:xfrm>
          <a:prstGeom prst="rect">
            <a:avLst/>
          </a:prstGeom>
          <a:solidFill>
            <a:schemeClr val="tx2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r>
              <a:rPr lang="en-US" sz="3579" dirty="0">
                <a:solidFill>
                  <a:schemeClr val="bg1"/>
                </a:solidFill>
                <a:latin typeface="Berlin Sans FB"/>
                <a:ea typeface="Arial Rounded"/>
                <a:cs typeface="Arial Rounded"/>
                <a:sym typeface="Arial Rounded"/>
              </a:rPr>
              <a:t>Access to education and leadership opportunities staff survey </a:t>
            </a:r>
            <a:endParaRPr lang="en-US" sz="3579" b="1" dirty="0">
              <a:solidFill>
                <a:schemeClr val="bg1"/>
              </a:solidFill>
              <a:latin typeface="Arial Rounded"/>
              <a:ea typeface="Arial Rounded"/>
              <a:cs typeface="Arial Rounde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14"/>
          <p:cNvGrpSpPr/>
          <p:nvPr/>
        </p:nvGrpSpPr>
        <p:grpSpPr>
          <a:xfrm>
            <a:off x="641211" y="1732770"/>
            <a:ext cx="10679998" cy="4566848"/>
            <a:chOff x="-236125" y="321414"/>
            <a:chExt cx="22259730" cy="7356724"/>
          </a:xfrm>
        </p:grpSpPr>
        <p:grpSp>
          <p:nvGrpSpPr>
            <p:cNvPr id="150" name="Google Shape;150;p14"/>
            <p:cNvGrpSpPr/>
            <p:nvPr/>
          </p:nvGrpSpPr>
          <p:grpSpPr>
            <a:xfrm>
              <a:off x="10785905" y="321414"/>
              <a:ext cx="1990062" cy="1990062"/>
              <a:chOff x="0" y="0"/>
              <a:chExt cx="812800" cy="812800"/>
            </a:xfrm>
          </p:grpSpPr>
          <p:sp>
            <p:nvSpPr>
              <p:cNvPr id="151" name="Google Shape;151;p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 extrusionOk="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FE7FD"/>
              </a:solidFill>
              <a:ln>
                <a:noFill/>
              </a:ln>
            </p:spPr>
            <p:txBody>
              <a:bodyPr spcFirstLastPara="1" wrap="square" lIns="81808" tIns="40893" rIns="81808" bIns="40893" anchor="t" anchorCtr="0">
                <a:noAutofit/>
              </a:bodyPr>
              <a:lstStyle/>
              <a:p>
                <a:endParaRPr sz="161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" name="Google Shape;152;p14"/>
              <p:cNvSpPr txBox="1"/>
              <p:nvPr/>
            </p:nvSpPr>
            <p:spPr>
              <a:xfrm>
                <a:off x="76200" y="0"/>
                <a:ext cx="660400" cy="736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5457" tIns="45457" rIns="45457" bIns="45457" anchor="ctr" anchorCtr="0">
                <a:noAutofit/>
              </a:bodyPr>
              <a:lstStyle/>
              <a:p>
                <a:pPr algn="ctr">
                  <a:lnSpc>
                    <a:spcPct val="147722"/>
                  </a:lnSpc>
                </a:pPr>
                <a:endParaRPr sz="161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3" name="Google Shape;153;p14"/>
            <p:cNvGrpSpPr/>
            <p:nvPr/>
          </p:nvGrpSpPr>
          <p:grpSpPr>
            <a:xfrm>
              <a:off x="16410877" y="321414"/>
              <a:ext cx="1990062" cy="1990062"/>
              <a:chOff x="0" y="0"/>
              <a:chExt cx="812800" cy="812800"/>
            </a:xfrm>
          </p:grpSpPr>
          <p:sp>
            <p:nvSpPr>
              <p:cNvPr id="154" name="Google Shape;154;p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 extrusionOk="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FE7FD"/>
              </a:solidFill>
              <a:ln>
                <a:noFill/>
              </a:ln>
            </p:spPr>
            <p:txBody>
              <a:bodyPr spcFirstLastPara="1" wrap="square" lIns="81808" tIns="40893" rIns="81808" bIns="40893" anchor="t" anchorCtr="0">
                <a:noAutofit/>
              </a:bodyPr>
              <a:lstStyle/>
              <a:p>
                <a:endParaRPr sz="161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" name="Google Shape;155;p14"/>
              <p:cNvSpPr txBox="1"/>
              <p:nvPr/>
            </p:nvSpPr>
            <p:spPr>
              <a:xfrm>
                <a:off x="76200" y="0"/>
                <a:ext cx="660400" cy="736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5457" tIns="45457" rIns="45457" bIns="45457" anchor="ctr" anchorCtr="0">
                <a:noAutofit/>
              </a:bodyPr>
              <a:lstStyle/>
              <a:p>
                <a:pPr algn="ctr">
                  <a:lnSpc>
                    <a:spcPct val="147722"/>
                  </a:lnSpc>
                </a:pPr>
                <a:endParaRPr sz="161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56" name="Google Shape;156;p14"/>
            <p:cNvSpPr/>
            <p:nvPr/>
          </p:nvSpPr>
          <p:spPr>
            <a:xfrm>
              <a:off x="-236125" y="3809222"/>
              <a:ext cx="5667069" cy="2778075"/>
            </a:xfrm>
            <a:custGeom>
              <a:avLst/>
              <a:gdLst/>
              <a:ahLst/>
              <a:cxnLst/>
              <a:rect l="l" t="t" r="r" b="b"/>
              <a:pathLst>
                <a:path w="1913890" h="1859169" extrusionOk="0">
                  <a:moveTo>
                    <a:pt x="1789430" y="1859169"/>
                  </a:moveTo>
                  <a:lnTo>
                    <a:pt x="124460" y="1859169"/>
                  </a:lnTo>
                  <a:cubicBezTo>
                    <a:pt x="55880" y="1859169"/>
                    <a:pt x="0" y="1803289"/>
                    <a:pt x="0" y="173470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34709"/>
                  </a:lnTo>
                  <a:cubicBezTo>
                    <a:pt x="1913890" y="1803289"/>
                    <a:pt x="1858010" y="1859169"/>
                    <a:pt x="1789430" y="1859169"/>
                  </a:cubicBezTo>
                  <a:close/>
                </a:path>
              </a:pathLst>
            </a:custGeom>
            <a:solidFill>
              <a:srgbClr val="FFB93C"/>
            </a:solidFill>
            <a:ln>
              <a:noFill/>
            </a:ln>
          </p:spPr>
          <p:txBody>
            <a:bodyPr spcFirstLastPara="1" wrap="square" lIns="81808" tIns="40893" rIns="81808" bIns="40893" anchor="t" anchorCtr="0">
              <a:noAutofit/>
            </a:bodyPr>
            <a:lstStyle/>
            <a:p>
              <a:endParaRPr sz="161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14"/>
            <p:cNvSpPr/>
            <p:nvPr/>
          </p:nvSpPr>
          <p:spPr>
            <a:xfrm>
              <a:off x="-236122" y="422807"/>
              <a:ext cx="5850720" cy="2615851"/>
            </a:xfrm>
            <a:custGeom>
              <a:avLst/>
              <a:gdLst/>
              <a:ahLst/>
              <a:cxnLst/>
              <a:rect l="l" t="t" r="r" b="b"/>
              <a:pathLst>
                <a:path w="1913890" h="1859169" extrusionOk="0">
                  <a:moveTo>
                    <a:pt x="1789430" y="1859169"/>
                  </a:moveTo>
                  <a:lnTo>
                    <a:pt x="124460" y="1859169"/>
                  </a:lnTo>
                  <a:cubicBezTo>
                    <a:pt x="55880" y="1859169"/>
                    <a:pt x="0" y="1803289"/>
                    <a:pt x="0" y="173470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34709"/>
                  </a:lnTo>
                  <a:cubicBezTo>
                    <a:pt x="1913890" y="1803289"/>
                    <a:pt x="1858010" y="1859169"/>
                    <a:pt x="1789430" y="1859169"/>
                  </a:cubicBezTo>
                  <a:close/>
                </a:path>
              </a:pathLst>
            </a:custGeom>
            <a:solidFill>
              <a:srgbClr val="FFB93C"/>
            </a:solidFill>
            <a:ln>
              <a:noFill/>
            </a:ln>
          </p:spPr>
          <p:txBody>
            <a:bodyPr spcFirstLastPara="1" wrap="square" lIns="81808" tIns="40893" rIns="81808" bIns="40893" anchor="t" anchorCtr="0">
              <a:noAutofit/>
            </a:bodyPr>
            <a:lstStyle/>
            <a:p>
              <a:endParaRPr sz="161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14"/>
            <p:cNvSpPr/>
            <p:nvPr/>
          </p:nvSpPr>
          <p:spPr>
            <a:xfrm>
              <a:off x="5967482" y="4040186"/>
              <a:ext cx="2365366" cy="3637126"/>
            </a:xfrm>
            <a:custGeom>
              <a:avLst/>
              <a:gdLst/>
              <a:ahLst/>
              <a:cxnLst/>
              <a:rect l="l" t="t" r="r" b="b"/>
              <a:pathLst>
                <a:path w="1913890" h="2942911" extrusionOk="0">
                  <a:moveTo>
                    <a:pt x="1789430" y="2942910"/>
                  </a:moveTo>
                  <a:lnTo>
                    <a:pt x="124460" y="2942910"/>
                  </a:lnTo>
                  <a:cubicBezTo>
                    <a:pt x="55880" y="2942910"/>
                    <a:pt x="0" y="2887031"/>
                    <a:pt x="0" y="281845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2818451"/>
                  </a:lnTo>
                  <a:cubicBezTo>
                    <a:pt x="1913890" y="2887031"/>
                    <a:pt x="1858010" y="2942911"/>
                    <a:pt x="1789430" y="29429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81808" tIns="40893" rIns="81808" bIns="40893" anchor="t" anchorCtr="0">
              <a:noAutofit/>
            </a:bodyPr>
            <a:lstStyle/>
            <a:p>
              <a:endParaRPr sz="161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14"/>
            <p:cNvSpPr/>
            <p:nvPr/>
          </p:nvSpPr>
          <p:spPr>
            <a:xfrm>
              <a:off x="12956151" y="4003498"/>
              <a:ext cx="2403133" cy="3673815"/>
            </a:xfrm>
            <a:custGeom>
              <a:avLst/>
              <a:gdLst/>
              <a:ahLst/>
              <a:cxnLst/>
              <a:rect l="l" t="t" r="r" b="b"/>
              <a:pathLst>
                <a:path w="1913890" h="2925879" extrusionOk="0">
                  <a:moveTo>
                    <a:pt x="1789430" y="2925878"/>
                  </a:moveTo>
                  <a:lnTo>
                    <a:pt x="124460" y="2925878"/>
                  </a:lnTo>
                  <a:cubicBezTo>
                    <a:pt x="55880" y="2925878"/>
                    <a:pt x="0" y="2869998"/>
                    <a:pt x="0" y="280141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2801419"/>
                  </a:lnTo>
                  <a:cubicBezTo>
                    <a:pt x="1913890" y="2869998"/>
                    <a:pt x="1858010" y="2925879"/>
                    <a:pt x="1789430" y="29258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81808" tIns="40893" rIns="81808" bIns="40893" anchor="t" anchorCtr="0">
              <a:noAutofit/>
            </a:bodyPr>
            <a:lstStyle/>
            <a:p>
              <a:endParaRPr sz="161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14"/>
            <p:cNvSpPr/>
            <p:nvPr/>
          </p:nvSpPr>
          <p:spPr>
            <a:xfrm>
              <a:off x="9336147" y="4040186"/>
              <a:ext cx="2365366" cy="3637126"/>
            </a:xfrm>
            <a:custGeom>
              <a:avLst/>
              <a:gdLst/>
              <a:ahLst/>
              <a:cxnLst/>
              <a:rect l="l" t="t" r="r" b="b"/>
              <a:pathLst>
                <a:path w="1913890" h="2942911" extrusionOk="0">
                  <a:moveTo>
                    <a:pt x="1789430" y="2942910"/>
                  </a:moveTo>
                  <a:lnTo>
                    <a:pt x="124460" y="2942910"/>
                  </a:lnTo>
                  <a:cubicBezTo>
                    <a:pt x="55880" y="2942910"/>
                    <a:pt x="0" y="2887031"/>
                    <a:pt x="0" y="281845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2818451"/>
                  </a:lnTo>
                  <a:cubicBezTo>
                    <a:pt x="1913890" y="2887031"/>
                    <a:pt x="1858010" y="2942911"/>
                    <a:pt x="1789430" y="29429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81808" tIns="40893" rIns="81808" bIns="40893" anchor="t" anchorCtr="0">
              <a:noAutofit/>
            </a:bodyPr>
            <a:lstStyle/>
            <a:p>
              <a:endParaRPr sz="161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61" name="Google Shape;161;p14"/>
            <p:cNvGrpSpPr/>
            <p:nvPr/>
          </p:nvGrpSpPr>
          <p:grpSpPr>
            <a:xfrm>
              <a:off x="6276203" y="2761529"/>
              <a:ext cx="1630551" cy="1582655"/>
              <a:chOff x="-23042" y="66269"/>
              <a:chExt cx="6542159" cy="6349987"/>
            </a:xfrm>
          </p:grpSpPr>
          <p:sp>
            <p:nvSpPr>
              <p:cNvPr id="162" name="Google Shape;162;p14"/>
              <p:cNvSpPr/>
              <p:nvPr/>
            </p:nvSpPr>
            <p:spPr>
              <a:xfrm>
                <a:off x="-23042" y="119185"/>
                <a:ext cx="6542159" cy="6244242"/>
              </a:xfrm>
              <a:custGeom>
                <a:avLst/>
                <a:gdLst/>
                <a:ahLst/>
                <a:cxnLst/>
                <a:rect l="l" t="t" r="r" b="b"/>
                <a:pathLst>
                  <a:path w="6542159" h="6244242" extrusionOk="0">
                    <a:moveTo>
                      <a:pt x="3271080" y="4996"/>
                    </a:moveTo>
                    <a:cubicBezTo>
                      <a:pt x="2154117" y="0"/>
                      <a:pt x="1119857" y="593026"/>
                      <a:pt x="559929" y="1559521"/>
                    </a:cubicBezTo>
                    <a:cubicBezTo>
                      <a:pt x="0" y="2526015"/>
                      <a:pt x="0" y="3718228"/>
                      <a:pt x="559929" y="4684723"/>
                    </a:cubicBezTo>
                    <a:cubicBezTo>
                      <a:pt x="1119857" y="5651217"/>
                      <a:pt x="2154117" y="6244243"/>
                      <a:pt x="3271080" y="6239248"/>
                    </a:cubicBezTo>
                    <a:cubicBezTo>
                      <a:pt x="4388043" y="6244243"/>
                      <a:pt x="5422303" y="5651217"/>
                      <a:pt x="5982231" y="4684723"/>
                    </a:cubicBezTo>
                    <a:cubicBezTo>
                      <a:pt x="6542160" y="3718229"/>
                      <a:pt x="6542160" y="2526015"/>
                      <a:pt x="5982231" y="1559521"/>
                    </a:cubicBezTo>
                    <a:cubicBezTo>
                      <a:pt x="5422303" y="593027"/>
                      <a:pt x="4388043" y="1"/>
                      <a:pt x="3271080" y="4996"/>
                    </a:cubicBezTo>
                    <a:close/>
                  </a:path>
                </a:pathLst>
              </a:custGeom>
              <a:blipFill rotWithShape="1">
                <a:blip r:embed="rId3">
                  <a:alphaModFix/>
                </a:blip>
                <a:stretch>
                  <a:fillRect l="-24570" r="-24569"/>
                </a:stretch>
              </a:blipFill>
              <a:ln>
                <a:noFill/>
              </a:ln>
            </p:spPr>
            <p:txBody>
              <a:bodyPr spcFirstLastPara="1" wrap="square" lIns="81808" tIns="40893" rIns="81808" bIns="40893" anchor="t" anchorCtr="0">
                <a:noAutofit/>
              </a:bodyPr>
              <a:lstStyle/>
              <a:p>
                <a:endParaRPr sz="161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" name="Google Shape;163;p14"/>
              <p:cNvSpPr/>
              <p:nvPr/>
            </p:nvSpPr>
            <p:spPr>
              <a:xfrm>
                <a:off x="73038" y="66269"/>
                <a:ext cx="6350000" cy="6349987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87" extrusionOk="0">
                    <a:moveTo>
                      <a:pt x="3175000" y="6349987"/>
                    </a:moveTo>
                    <a:cubicBezTo>
                      <a:pt x="1424279" y="6349987"/>
                      <a:pt x="0" y="4925733"/>
                      <a:pt x="0" y="3175038"/>
                    </a:cubicBezTo>
                    <a:cubicBezTo>
                      <a:pt x="0" y="1424317"/>
                      <a:pt x="1424292" y="0"/>
                      <a:pt x="3175000" y="0"/>
                    </a:cubicBezTo>
                    <a:cubicBezTo>
                      <a:pt x="4925733" y="0"/>
                      <a:pt x="6350000" y="1424330"/>
                      <a:pt x="6350000" y="3175038"/>
                    </a:cubicBezTo>
                    <a:cubicBezTo>
                      <a:pt x="6350000" y="4925720"/>
                      <a:pt x="4925733" y="6349987"/>
                      <a:pt x="3175000" y="6349987"/>
                    </a:cubicBezTo>
                    <a:close/>
                    <a:moveTo>
                      <a:pt x="3175000" y="115760"/>
                    </a:moveTo>
                    <a:cubicBezTo>
                      <a:pt x="1488135" y="115760"/>
                      <a:pt x="115760" y="1488148"/>
                      <a:pt x="115760" y="3175038"/>
                    </a:cubicBezTo>
                    <a:cubicBezTo>
                      <a:pt x="115760" y="4861915"/>
                      <a:pt x="1488135" y="6234265"/>
                      <a:pt x="3175000" y="6234265"/>
                    </a:cubicBezTo>
                    <a:cubicBezTo>
                      <a:pt x="4861852" y="6234265"/>
                      <a:pt x="6234265" y="4861890"/>
                      <a:pt x="6234265" y="3175038"/>
                    </a:cubicBezTo>
                    <a:cubicBezTo>
                      <a:pt x="6234265" y="1488148"/>
                      <a:pt x="4861852" y="115760"/>
                      <a:pt x="3175000" y="11576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81808" tIns="40893" rIns="81808" bIns="40893" anchor="t" anchorCtr="0">
                <a:noAutofit/>
              </a:bodyPr>
              <a:lstStyle/>
              <a:p>
                <a:endParaRPr sz="161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4" name="Google Shape;164;p14"/>
            <p:cNvGrpSpPr/>
            <p:nvPr/>
          </p:nvGrpSpPr>
          <p:grpSpPr>
            <a:xfrm>
              <a:off x="8868983" y="2761529"/>
              <a:ext cx="2437684" cy="1582655"/>
              <a:chOff x="-3261451" y="66269"/>
              <a:chExt cx="9780568" cy="6349987"/>
            </a:xfrm>
          </p:grpSpPr>
          <p:sp>
            <p:nvSpPr>
              <p:cNvPr id="165" name="Google Shape;165;p14"/>
              <p:cNvSpPr/>
              <p:nvPr/>
            </p:nvSpPr>
            <p:spPr>
              <a:xfrm>
                <a:off x="-23042" y="119185"/>
                <a:ext cx="6542159" cy="6244242"/>
              </a:xfrm>
              <a:custGeom>
                <a:avLst/>
                <a:gdLst/>
                <a:ahLst/>
                <a:cxnLst/>
                <a:rect l="l" t="t" r="r" b="b"/>
                <a:pathLst>
                  <a:path w="6542159" h="6244242" extrusionOk="0">
                    <a:moveTo>
                      <a:pt x="3271080" y="4996"/>
                    </a:moveTo>
                    <a:cubicBezTo>
                      <a:pt x="2154117" y="0"/>
                      <a:pt x="1119857" y="593026"/>
                      <a:pt x="559929" y="1559521"/>
                    </a:cubicBezTo>
                    <a:cubicBezTo>
                      <a:pt x="0" y="2526015"/>
                      <a:pt x="0" y="3718228"/>
                      <a:pt x="559929" y="4684723"/>
                    </a:cubicBezTo>
                    <a:cubicBezTo>
                      <a:pt x="1119857" y="5651217"/>
                      <a:pt x="2154117" y="6244243"/>
                      <a:pt x="3271080" y="6239248"/>
                    </a:cubicBezTo>
                    <a:cubicBezTo>
                      <a:pt x="4388043" y="6244243"/>
                      <a:pt x="5422303" y="5651217"/>
                      <a:pt x="5982231" y="4684723"/>
                    </a:cubicBezTo>
                    <a:cubicBezTo>
                      <a:pt x="6542160" y="3718229"/>
                      <a:pt x="6542160" y="2526015"/>
                      <a:pt x="5982231" y="1559521"/>
                    </a:cubicBezTo>
                    <a:cubicBezTo>
                      <a:pt x="5422303" y="593027"/>
                      <a:pt x="4388043" y="1"/>
                      <a:pt x="3271080" y="4996"/>
                    </a:cubicBezTo>
                    <a:close/>
                  </a:path>
                </a:pathLst>
              </a:custGeom>
              <a:blipFill rotWithShape="1">
                <a:blip r:embed="rId4">
                  <a:alphaModFix/>
                </a:blip>
                <a:stretch>
                  <a:fillRect l="-24711" r="-24711"/>
                </a:stretch>
              </a:blipFill>
              <a:ln>
                <a:noFill/>
              </a:ln>
            </p:spPr>
            <p:txBody>
              <a:bodyPr spcFirstLastPara="1" wrap="square" lIns="81808" tIns="40893" rIns="81808" bIns="40893" anchor="t" anchorCtr="0">
                <a:noAutofit/>
              </a:bodyPr>
              <a:lstStyle/>
              <a:p>
                <a:endParaRPr sz="161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" name="Google Shape;166;p14"/>
              <p:cNvSpPr/>
              <p:nvPr/>
            </p:nvSpPr>
            <p:spPr>
              <a:xfrm>
                <a:off x="-3261451" y="66269"/>
                <a:ext cx="6349997" cy="6349987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87" extrusionOk="0">
                    <a:moveTo>
                      <a:pt x="3175000" y="6349987"/>
                    </a:moveTo>
                    <a:cubicBezTo>
                      <a:pt x="1424279" y="6349987"/>
                      <a:pt x="0" y="4925733"/>
                      <a:pt x="0" y="3175038"/>
                    </a:cubicBezTo>
                    <a:cubicBezTo>
                      <a:pt x="0" y="1424317"/>
                      <a:pt x="1424292" y="0"/>
                      <a:pt x="3175000" y="0"/>
                    </a:cubicBezTo>
                    <a:cubicBezTo>
                      <a:pt x="4925733" y="0"/>
                      <a:pt x="6350000" y="1424330"/>
                      <a:pt x="6350000" y="3175038"/>
                    </a:cubicBezTo>
                    <a:cubicBezTo>
                      <a:pt x="6350000" y="4925720"/>
                      <a:pt x="4925733" y="6349987"/>
                      <a:pt x="3175000" y="6349987"/>
                    </a:cubicBezTo>
                    <a:close/>
                    <a:moveTo>
                      <a:pt x="3175000" y="115760"/>
                    </a:moveTo>
                    <a:cubicBezTo>
                      <a:pt x="1488135" y="115760"/>
                      <a:pt x="115760" y="1488148"/>
                      <a:pt x="115760" y="3175038"/>
                    </a:cubicBezTo>
                    <a:cubicBezTo>
                      <a:pt x="115760" y="4861915"/>
                      <a:pt x="1488135" y="6234265"/>
                      <a:pt x="3175000" y="6234265"/>
                    </a:cubicBezTo>
                    <a:cubicBezTo>
                      <a:pt x="4861852" y="6234265"/>
                      <a:pt x="6234265" y="4861890"/>
                      <a:pt x="6234265" y="3175038"/>
                    </a:cubicBezTo>
                    <a:cubicBezTo>
                      <a:pt x="6234265" y="1488148"/>
                      <a:pt x="4861852" y="115760"/>
                      <a:pt x="3175000" y="11576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81808" tIns="40893" rIns="81808" bIns="40893" anchor="t" anchorCtr="0">
                <a:noAutofit/>
              </a:bodyPr>
              <a:lstStyle/>
              <a:p>
                <a:endParaRPr sz="161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7" name="Google Shape;167;p14"/>
            <p:cNvGrpSpPr/>
            <p:nvPr/>
          </p:nvGrpSpPr>
          <p:grpSpPr>
            <a:xfrm>
              <a:off x="13341654" y="2761529"/>
              <a:ext cx="1630551" cy="1582655"/>
              <a:chOff x="-23042" y="66269"/>
              <a:chExt cx="6542159" cy="6349987"/>
            </a:xfrm>
          </p:grpSpPr>
          <p:sp>
            <p:nvSpPr>
              <p:cNvPr id="168" name="Google Shape;168;p14"/>
              <p:cNvSpPr/>
              <p:nvPr/>
            </p:nvSpPr>
            <p:spPr>
              <a:xfrm>
                <a:off x="-23042" y="119185"/>
                <a:ext cx="6542159" cy="6244242"/>
              </a:xfrm>
              <a:custGeom>
                <a:avLst/>
                <a:gdLst/>
                <a:ahLst/>
                <a:cxnLst/>
                <a:rect l="l" t="t" r="r" b="b"/>
                <a:pathLst>
                  <a:path w="6542159" h="6244242" extrusionOk="0">
                    <a:moveTo>
                      <a:pt x="3271080" y="4996"/>
                    </a:moveTo>
                    <a:cubicBezTo>
                      <a:pt x="2154117" y="0"/>
                      <a:pt x="1119857" y="593026"/>
                      <a:pt x="559929" y="1559521"/>
                    </a:cubicBezTo>
                    <a:cubicBezTo>
                      <a:pt x="0" y="2526015"/>
                      <a:pt x="0" y="3718228"/>
                      <a:pt x="559929" y="4684723"/>
                    </a:cubicBezTo>
                    <a:cubicBezTo>
                      <a:pt x="1119857" y="5651217"/>
                      <a:pt x="2154117" y="6244243"/>
                      <a:pt x="3271080" y="6239248"/>
                    </a:cubicBezTo>
                    <a:cubicBezTo>
                      <a:pt x="4388043" y="6244243"/>
                      <a:pt x="5422303" y="5651217"/>
                      <a:pt x="5982231" y="4684723"/>
                    </a:cubicBezTo>
                    <a:cubicBezTo>
                      <a:pt x="6542160" y="3718229"/>
                      <a:pt x="6542160" y="2526015"/>
                      <a:pt x="5982231" y="1559521"/>
                    </a:cubicBezTo>
                    <a:cubicBezTo>
                      <a:pt x="5422303" y="593027"/>
                      <a:pt x="4388043" y="1"/>
                      <a:pt x="3271080" y="4996"/>
                    </a:cubicBezTo>
                    <a:close/>
                  </a:path>
                </a:pathLst>
              </a:custGeom>
              <a:blipFill rotWithShape="1">
                <a:blip r:embed="rId5">
                  <a:alphaModFix/>
                </a:blip>
                <a:stretch>
                  <a:fillRect l="-24850" r="-24850"/>
                </a:stretch>
              </a:blipFill>
              <a:ln>
                <a:noFill/>
              </a:ln>
            </p:spPr>
            <p:txBody>
              <a:bodyPr spcFirstLastPara="1" wrap="square" lIns="81808" tIns="40893" rIns="81808" bIns="40893" anchor="t" anchorCtr="0">
                <a:noAutofit/>
              </a:bodyPr>
              <a:lstStyle/>
              <a:p>
                <a:endParaRPr sz="161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" name="Google Shape;169;p14"/>
              <p:cNvSpPr/>
              <p:nvPr/>
            </p:nvSpPr>
            <p:spPr>
              <a:xfrm>
                <a:off x="73038" y="66269"/>
                <a:ext cx="6350000" cy="6349987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87" extrusionOk="0">
                    <a:moveTo>
                      <a:pt x="3175000" y="6349987"/>
                    </a:moveTo>
                    <a:cubicBezTo>
                      <a:pt x="1424279" y="6349987"/>
                      <a:pt x="0" y="4925733"/>
                      <a:pt x="0" y="3175038"/>
                    </a:cubicBezTo>
                    <a:cubicBezTo>
                      <a:pt x="0" y="1424317"/>
                      <a:pt x="1424292" y="0"/>
                      <a:pt x="3175000" y="0"/>
                    </a:cubicBezTo>
                    <a:cubicBezTo>
                      <a:pt x="4925733" y="0"/>
                      <a:pt x="6350000" y="1424330"/>
                      <a:pt x="6350000" y="3175038"/>
                    </a:cubicBezTo>
                    <a:cubicBezTo>
                      <a:pt x="6350000" y="4925720"/>
                      <a:pt x="4925733" y="6349987"/>
                      <a:pt x="3175000" y="6349987"/>
                    </a:cubicBezTo>
                    <a:close/>
                    <a:moveTo>
                      <a:pt x="3175000" y="115760"/>
                    </a:moveTo>
                    <a:cubicBezTo>
                      <a:pt x="1488135" y="115760"/>
                      <a:pt x="115760" y="1488148"/>
                      <a:pt x="115760" y="3175038"/>
                    </a:cubicBezTo>
                    <a:cubicBezTo>
                      <a:pt x="115760" y="4861915"/>
                      <a:pt x="1488135" y="6234265"/>
                      <a:pt x="3175000" y="6234265"/>
                    </a:cubicBezTo>
                    <a:cubicBezTo>
                      <a:pt x="4861852" y="6234265"/>
                      <a:pt x="6234265" y="4861890"/>
                      <a:pt x="6234265" y="3175038"/>
                    </a:cubicBezTo>
                    <a:cubicBezTo>
                      <a:pt x="6234265" y="1488148"/>
                      <a:pt x="4861852" y="115760"/>
                      <a:pt x="3175000" y="11576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81808" tIns="40893" rIns="81808" bIns="40893" anchor="t" anchorCtr="0">
                <a:noAutofit/>
              </a:bodyPr>
              <a:lstStyle/>
              <a:p>
                <a:endParaRPr sz="161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170" name="Google Shape;170;p14"/>
            <p:cNvCxnSpPr/>
            <p:nvPr/>
          </p:nvCxnSpPr>
          <p:spPr>
            <a:xfrm rot="10800000" flipH="1">
              <a:off x="7061940" y="1623292"/>
              <a:ext cx="13555" cy="1121720"/>
            </a:xfrm>
            <a:prstGeom prst="straightConnector1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71" name="Google Shape;171;p14"/>
            <p:cNvCxnSpPr/>
            <p:nvPr/>
          </p:nvCxnSpPr>
          <p:spPr>
            <a:xfrm rot="10800000">
              <a:off x="10454869" y="1623292"/>
              <a:ext cx="0" cy="1121720"/>
            </a:xfrm>
            <a:prstGeom prst="straightConnector1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72" name="Google Shape;172;p14"/>
            <p:cNvCxnSpPr/>
            <p:nvPr/>
          </p:nvCxnSpPr>
          <p:spPr>
            <a:xfrm rot="10800000">
              <a:off x="14125047" y="1624118"/>
              <a:ext cx="0" cy="1121720"/>
            </a:xfrm>
            <a:prstGeom prst="straightConnector1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73" name="Google Shape;173;p14"/>
            <p:cNvCxnSpPr/>
            <p:nvPr/>
          </p:nvCxnSpPr>
          <p:spPr>
            <a:xfrm rot="10800000">
              <a:off x="17393208" y="1624118"/>
              <a:ext cx="0" cy="1121720"/>
            </a:xfrm>
            <a:prstGeom prst="straightConnector1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74" name="Google Shape;174;p14"/>
            <p:cNvCxnSpPr/>
            <p:nvPr/>
          </p:nvCxnSpPr>
          <p:spPr>
            <a:xfrm>
              <a:off x="7061940" y="1624118"/>
              <a:ext cx="13776557" cy="0"/>
            </a:xfrm>
            <a:prstGeom prst="straightConnector1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75" name="Google Shape;175;p14"/>
            <p:cNvSpPr/>
            <p:nvPr/>
          </p:nvSpPr>
          <p:spPr>
            <a:xfrm>
              <a:off x="19658239" y="3992136"/>
              <a:ext cx="2365366" cy="3637126"/>
            </a:xfrm>
            <a:custGeom>
              <a:avLst/>
              <a:gdLst/>
              <a:ahLst/>
              <a:cxnLst/>
              <a:rect l="l" t="t" r="r" b="b"/>
              <a:pathLst>
                <a:path w="1913890" h="2942911" extrusionOk="0">
                  <a:moveTo>
                    <a:pt x="1789430" y="2942910"/>
                  </a:moveTo>
                  <a:lnTo>
                    <a:pt x="124460" y="2942910"/>
                  </a:lnTo>
                  <a:cubicBezTo>
                    <a:pt x="55880" y="2942910"/>
                    <a:pt x="0" y="2887031"/>
                    <a:pt x="0" y="281845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2818451"/>
                  </a:lnTo>
                  <a:cubicBezTo>
                    <a:pt x="1913890" y="2887031"/>
                    <a:pt x="1858010" y="2942911"/>
                    <a:pt x="1789430" y="29429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81808" tIns="40893" rIns="81808" bIns="40893" anchor="t" anchorCtr="0">
              <a:noAutofit/>
            </a:bodyPr>
            <a:lstStyle/>
            <a:p>
              <a:endParaRPr sz="161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76" name="Google Shape;176;p14"/>
            <p:cNvGrpSpPr/>
            <p:nvPr/>
          </p:nvGrpSpPr>
          <p:grpSpPr>
            <a:xfrm>
              <a:off x="20043741" y="2783295"/>
              <a:ext cx="1630551" cy="1582655"/>
              <a:chOff x="-23042" y="66269"/>
              <a:chExt cx="6542159" cy="6349987"/>
            </a:xfrm>
          </p:grpSpPr>
          <p:sp>
            <p:nvSpPr>
              <p:cNvPr id="177" name="Google Shape;177;p14"/>
              <p:cNvSpPr/>
              <p:nvPr/>
            </p:nvSpPr>
            <p:spPr>
              <a:xfrm>
                <a:off x="-23042" y="119185"/>
                <a:ext cx="6542159" cy="6244242"/>
              </a:xfrm>
              <a:custGeom>
                <a:avLst/>
                <a:gdLst/>
                <a:ahLst/>
                <a:cxnLst/>
                <a:rect l="l" t="t" r="r" b="b"/>
                <a:pathLst>
                  <a:path w="6542159" h="6244242" extrusionOk="0">
                    <a:moveTo>
                      <a:pt x="3271080" y="4996"/>
                    </a:moveTo>
                    <a:cubicBezTo>
                      <a:pt x="2154117" y="0"/>
                      <a:pt x="1119857" y="593026"/>
                      <a:pt x="559929" y="1559521"/>
                    </a:cubicBezTo>
                    <a:cubicBezTo>
                      <a:pt x="0" y="2526015"/>
                      <a:pt x="0" y="3718228"/>
                      <a:pt x="559929" y="4684723"/>
                    </a:cubicBezTo>
                    <a:cubicBezTo>
                      <a:pt x="1119857" y="5651217"/>
                      <a:pt x="2154117" y="6244243"/>
                      <a:pt x="3271080" y="6239248"/>
                    </a:cubicBezTo>
                    <a:cubicBezTo>
                      <a:pt x="4388043" y="6244243"/>
                      <a:pt x="5422303" y="5651217"/>
                      <a:pt x="5982231" y="4684723"/>
                    </a:cubicBezTo>
                    <a:cubicBezTo>
                      <a:pt x="6542160" y="3718229"/>
                      <a:pt x="6542160" y="2526015"/>
                      <a:pt x="5982231" y="1559521"/>
                    </a:cubicBezTo>
                    <a:cubicBezTo>
                      <a:pt x="5422303" y="593027"/>
                      <a:pt x="4388043" y="1"/>
                      <a:pt x="3271080" y="4996"/>
                    </a:cubicBezTo>
                    <a:close/>
                  </a:path>
                </a:pathLst>
              </a:custGeom>
              <a:blipFill rotWithShape="1">
                <a:blip r:embed="rId6">
                  <a:alphaModFix/>
                </a:blip>
                <a:stretch>
                  <a:fillRect l="-24711" r="-24711"/>
                </a:stretch>
              </a:blipFill>
              <a:ln>
                <a:noFill/>
              </a:ln>
            </p:spPr>
            <p:txBody>
              <a:bodyPr spcFirstLastPara="1" wrap="square" lIns="81808" tIns="40893" rIns="81808" bIns="40893" anchor="t" anchorCtr="0">
                <a:noAutofit/>
              </a:bodyPr>
              <a:lstStyle/>
              <a:p>
                <a:endParaRPr sz="161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" name="Google Shape;178;p14"/>
              <p:cNvSpPr/>
              <p:nvPr/>
            </p:nvSpPr>
            <p:spPr>
              <a:xfrm>
                <a:off x="73038" y="66269"/>
                <a:ext cx="6350000" cy="6349987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87" extrusionOk="0">
                    <a:moveTo>
                      <a:pt x="3175000" y="6349987"/>
                    </a:moveTo>
                    <a:cubicBezTo>
                      <a:pt x="1424279" y="6349987"/>
                      <a:pt x="0" y="4925733"/>
                      <a:pt x="0" y="3175038"/>
                    </a:cubicBezTo>
                    <a:cubicBezTo>
                      <a:pt x="0" y="1424317"/>
                      <a:pt x="1424292" y="0"/>
                      <a:pt x="3175000" y="0"/>
                    </a:cubicBezTo>
                    <a:cubicBezTo>
                      <a:pt x="4925733" y="0"/>
                      <a:pt x="6350000" y="1424330"/>
                      <a:pt x="6350000" y="3175038"/>
                    </a:cubicBezTo>
                    <a:cubicBezTo>
                      <a:pt x="6350000" y="4925720"/>
                      <a:pt x="4925733" y="6349987"/>
                      <a:pt x="3175000" y="6349987"/>
                    </a:cubicBezTo>
                    <a:close/>
                    <a:moveTo>
                      <a:pt x="3175000" y="115760"/>
                    </a:moveTo>
                    <a:cubicBezTo>
                      <a:pt x="1488135" y="115760"/>
                      <a:pt x="115760" y="1488148"/>
                      <a:pt x="115760" y="3175038"/>
                    </a:cubicBezTo>
                    <a:cubicBezTo>
                      <a:pt x="115760" y="4861915"/>
                      <a:pt x="1488135" y="6234265"/>
                      <a:pt x="3175000" y="6234265"/>
                    </a:cubicBezTo>
                    <a:cubicBezTo>
                      <a:pt x="4861852" y="6234265"/>
                      <a:pt x="6234265" y="4861890"/>
                      <a:pt x="6234265" y="3175038"/>
                    </a:cubicBezTo>
                    <a:cubicBezTo>
                      <a:pt x="6234265" y="1488148"/>
                      <a:pt x="4861852" y="115760"/>
                      <a:pt x="3175000" y="11576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81808" tIns="40893" rIns="81808" bIns="40893" anchor="t" anchorCtr="0">
                <a:noAutofit/>
              </a:bodyPr>
              <a:lstStyle/>
              <a:p>
                <a:endParaRPr sz="161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179" name="Google Shape;179;p14"/>
            <p:cNvCxnSpPr/>
            <p:nvPr/>
          </p:nvCxnSpPr>
          <p:spPr>
            <a:xfrm rot="10800000">
              <a:off x="20823699" y="1624118"/>
              <a:ext cx="0" cy="1121720"/>
            </a:xfrm>
            <a:prstGeom prst="straightConnector1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80" name="Google Shape;180;p14"/>
            <p:cNvSpPr txBox="1"/>
            <p:nvPr/>
          </p:nvSpPr>
          <p:spPr>
            <a:xfrm>
              <a:off x="20226246" y="5938415"/>
              <a:ext cx="1194906" cy="8384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39962"/>
                </a:lnSpc>
              </a:pPr>
              <a:r>
                <a:rPr lang="en-US" sz="2416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142</a:t>
              </a:r>
              <a:endParaRPr sz="1558"/>
            </a:p>
          </p:txBody>
        </p:sp>
        <p:sp>
          <p:nvSpPr>
            <p:cNvPr id="181" name="Google Shape;181;p14"/>
            <p:cNvSpPr txBox="1"/>
            <p:nvPr/>
          </p:nvSpPr>
          <p:spPr>
            <a:xfrm>
              <a:off x="19684370" y="4393281"/>
              <a:ext cx="2278659" cy="16766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88950"/>
                </a:lnSpc>
              </a:pPr>
              <a:r>
                <a:rPr lang="en-US" sz="178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Support Worker</a:t>
              </a:r>
              <a:endParaRPr sz="1558"/>
            </a:p>
          </p:txBody>
        </p:sp>
        <p:sp>
          <p:nvSpPr>
            <p:cNvPr id="182" name="Google Shape;182;p14"/>
            <p:cNvSpPr/>
            <p:nvPr/>
          </p:nvSpPr>
          <p:spPr>
            <a:xfrm>
              <a:off x="16362584" y="4004323"/>
              <a:ext cx="2403133" cy="3673815"/>
            </a:xfrm>
            <a:custGeom>
              <a:avLst/>
              <a:gdLst/>
              <a:ahLst/>
              <a:cxnLst/>
              <a:rect l="l" t="t" r="r" b="b"/>
              <a:pathLst>
                <a:path w="1913890" h="2925879" extrusionOk="0">
                  <a:moveTo>
                    <a:pt x="1789430" y="2925878"/>
                  </a:moveTo>
                  <a:lnTo>
                    <a:pt x="124460" y="2925878"/>
                  </a:lnTo>
                  <a:cubicBezTo>
                    <a:pt x="55880" y="2925878"/>
                    <a:pt x="0" y="2869998"/>
                    <a:pt x="0" y="280141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2801419"/>
                  </a:lnTo>
                  <a:cubicBezTo>
                    <a:pt x="1913890" y="2869998"/>
                    <a:pt x="1858010" y="2925879"/>
                    <a:pt x="1789430" y="29258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81808" tIns="40893" rIns="81808" bIns="40893" anchor="t" anchorCtr="0">
              <a:noAutofit/>
            </a:bodyPr>
            <a:lstStyle/>
            <a:p>
              <a:endParaRPr sz="161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3" name="Google Shape;183;p14"/>
            <p:cNvGrpSpPr/>
            <p:nvPr/>
          </p:nvGrpSpPr>
          <p:grpSpPr>
            <a:xfrm>
              <a:off x="16769872" y="2762354"/>
              <a:ext cx="1630551" cy="1582655"/>
              <a:chOff x="-23042" y="66269"/>
              <a:chExt cx="6542159" cy="6349987"/>
            </a:xfrm>
          </p:grpSpPr>
          <p:sp>
            <p:nvSpPr>
              <p:cNvPr id="184" name="Google Shape;184;p14"/>
              <p:cNvSpPr/>
              <p:nvPr/>
            </p:nvSpPr>
            <p:spPr>
              <a:xfrm>
                <a:off x="-23042" y="119185"/>
                <a:ext cx="6542159" cy="6244242"/>
              </a:xfrm>
              <a:custGeom>
                <a:avLst/>
                <a:gdLst/>
                <a:ahLst/>
                <a:cxnLst/>
                <a:rect l="l" t="t" r="r" b="b"/>
                <a:pathLst>
                  <a:path w="6542159" h="6244242" extrusionOk="0">
                    <a:moveTo>
                      <a:pt x="3271080" y="4996"/>
                    </a:moveTo>
                    <a:cubicBezTo>
                      <a:pt x="2154117" y="0"/>
                      <a:pt x="1119857" y="593026"/>
                      <a:pt x="559929" y="1559521"/>
                    </a:cubicBezTo>
                    <a:cubicBezTo>
                      <a:pt x="0" y="2526015"/>
                      <a:pt x="0" y="3718228"/>
                      <a:pt x="559929" y="4684723"/>
                    </a:cubicBezTo>
                    <a:cubicBezTo>
                      <a:pt x="1119857" y="5651217"/>
                      <a:pt x="2154117" y="6244243"/>
                      <a:pt x="3271080" y="6239248"/>
                    </a:cubicBezTo>
                    <a:cubicBezTo>
                      <a:pt x="4388043" y="6244243"/>
                      <a:pt x="5422303" y="5651217"/>
                      <a:pt x="5982231" y="4684723"/>
                    </a:cubicBezTo>
                    <a:cubicBezTo>
                      <a:pt x="6542160" y="3718229"/>
                      <a:pt x="6542160" y="2526015"/>
                      <a:pt x="5982231" y="1559521"/>
                    </a:cubicBezTo>
                    <a:cubicBezTo>
                      <a:pt x="5422303" y="593027"/>
                      <a:pt x="4388043" y="1"/>
                      <a:pt x="3271080" y="499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808" tIns="40893" rIns="81808" bIns="40893" anchor="t" anchorCtr="0">
                <a:noAutofit/>
              </a:bodyPr>
              <a:lstStyle/>
              <a:p>
                <a:endParaRPr sz="161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" name="Google Shape;185;p14"/>
              <p:cNvSpPr/>
              <p:nvPr/>
            </p:nvSpPr>
            <p:spPr>
              <a:xfrm>
                <a:off x="73038" y="66269"/>
                <a:ext cx="6350000" cy="6349987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87" extrusionOk="0">
                    <a:moveTo>
                      <a:pt x="3175000" y="6349987"/>
                    </a:moveTo>
                    <a:cubicBezTo>
                      <a:pt x="1424279" y="6349987"/>
                      <a:pt x="0" y="4925733"/>
                      <a:pt x="0" y="3175038"/>
                    </a:cubicBezTo>
                    <a:cubicBezTo>
                      <a:pt x="0" y="1424317"/>
                      <a:pt x="1424292" y="0"/>
                      <a:pt x="3175000" y="0"/>
                    </a:cubicBezTo>
                    <a:cubicBezTo>
                      <a:pt x="4925733" y="0"/>
                      <a:pt x="6350000" y="1424330"/>
                      <a:pt x="6350000" y="3175038"/>
                    </a:cubicBezTo>
                    <a:cubicBezTo>
                      <a:pt x="6350000" y="4925720"/>
                      <a:pt x="4925733" y="6349987"/>
                      <a:pt x="3175000" y="6349987"/>
                    </a:cubicBezTo>
                    <a:close/>
                    <a:moveTo>
                      <a:pt x="3175000" y="115760"/>
                    </a:moveTo>
                    <a:cubicBezTo>
                      <a:pt x="1488135" y="115760"/>
                      <a:pt x="115760" y="1488148"/>
                      <a:pt x="115760" y="3175038"/>
                    </a:cubicBezTo>
                    <a:cubicBezTo>
                      <a:pt x="115760" y="4861915"/>
                      <a:pt x="1488135" y="6234265"/>
                      <a:pt x="3175000" y="6234265"/>
                    </a:cubicBezTo>
                    <a:cubicBezTo>
                      <a:pt x="4861852" y="6234265"/>
                      <a:pt x="6234265" y="4861890"/>
                      <a:pt x="6234265" y="3175038"/>
                    </a:cubicBezTo>
                    <a:cubicBezTo>
                      <a:pt x="6234265" y="1488148"/>
                      <a:pt x="4861852" y="115760"/>
                      <a:pt x="3175000" y="11576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81808" tIns="40893" rIns="81808" bIns="40893" anchor="t" anchorCtr="0">
                <a:noAutofit/>
              </a:bodyPr>
              <a:lstStyle/>
              <a:p>
                <a:endParaRPr sz="161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6" name="Google Shape;186;p14"/>
            <p:cNvGrpSpPr/>
            <p:nvPr/>
          </p:nvGrpSpPr>
          <p:grpSpPr>
            <a:xfrm>
              <a:off x="16769872" y="2762354"/>
              <a:ext cx="1630551" cy="1582655"/>
              <a:chOff x="-23042" y="66269"/>
              <a:chExt cx="6542159" cy="6349987"/>
            </a:xfrm>
          </p:grpSpPr>
          <p:sp>
            <p:nvSpPr>
              <p:cNvPr id="187" name="Google Shape;187;p14"/>
              <p:cNvSpPr/>
              <p:nvPr/>
            </p:nvSpPr>
            <p:spPr>
              <a:xfrm>
                <a:off x="-23042" y="119185"/>
                <a:ext cx="6542159" cy="6244242"/>
              </a:xfrm>
              <a:custGeom>
                <a:avLst/>
                <a:gdLst/>
                <a:ahLst/>
                <a:cxnLst/>
                <a:rect l="l" t="t" r="r" b="b"/>
                <a:pathLst>
                  <a:path w="6542159" h="6244242" extrusionOk="0">
                    <a:moveTo>
                      <a:pt x="3271080" y="4996"/>
                    </a:moveTo>
                    <a:cubicBezTo>
                      <a:pt x="2154117" y="0"/>
                      <a:pt x="1119857" y="593026"/>
                      <a:pt x="559929" y="1559521"/>
                    </a:cubicBezTo>
                    <a:cubicBezTo>
                      <a:pt x="0" y="2526015"/>
                      <a:pt x="0" y="3718228"/>
                      <a:pt x="559929" y="4684723"/>
                    </a:cubicBezTo>
                    <a:cubicBezTo>
                      <a:pt x="1119857" y="5651217"/>
                      <a:pt x="2154117" y="6244243"/>
                      <a:pt x="3271080" y="6239248"/>
                    </a:cubicBezTo>
                    <a:cubicBezTo>
                      <a:pt x="4388043" y="6244243"/>
                      <a:pt x="5422303" y="5651217"/>
                      <a:pt x="5982231" y="4684723"/>
                    </a:cubicBezTo>
                    <a:cubicBezTo>
                      <a:pt x="6542160" y="3718229"/>
                      <a:pt x="6542160" y="2526015"/>
                      <a:pt x="5982231" y="1559521"/>
                    </a:cubicBezTo>
                    <a:cubicBezTo>
                      <a:pt x="5422303" y="593027"/>
                      <a:pt x="4388043" y="1"/>
                      <a:pt x="3271080" y="4996"/>
                    </a:cubicBezTo>
                    <a:close/>
                  </a:path>
                </a:pathLst>
              </a:custGeom>
              <a:blipFill rotWithShape="1">
                <a:blip r:embed="rId7">
                  <a:alphaModFix/>
                </a:blip>
                <a:stretch>
                  <a:fillRect l="-24711" r="-24711"/>
                </a:stretch>
              </a:blipFill>
              <a:ln>
                <a:noFill/>
              </a:ln>
            </p:spPr>
            <p:txBody>
              <a:bodyPr spcFirstLastPara="1" wrap="square" lIns="81808" tIns="40893" rIns="81808" bIns="40893" anchor="t" anchorCtr="0">
                <a:noAutofit/>
              </a:bodyPr>
              <a:lstStyle/>
              <a:p>
                <a:endParaRPr sz="161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" name="Google Shape;188;p14"/>
              <p:cNvSpPr/>
              <p:nvPr/>
            </p:nvSpPr>
            <p:spPr>
              <a:xfrm>
                <a:off x="73038" y="66269"/>
                <a:ext cx="6350000" cy="6349987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87" extrusionOk="0">
                    <a:moveTo>
                      <a:pt x="3175000" y="6349987"/>
                    </a:moveTo>
                    <a:cubicBezTo>
                      <a:pt x="1424279" y="6349987"/>
                      <a:pt x="0" y="4925733"/>
                      <a:pt x="0" y="3175038"/>
                    </a:cubicBezTo>
                    <a:cubicBezTo>
                      <a:pt x="0" y="1424317"/>
                      <a:pt x="1424292" y="0"/>
                      <a:pt x="3175000" y="0"/>
                    </a:cubicBezTo>
                    <a:cubicBezTo>
                      <a:pt x="4925733" y="0"/>
                      <a:pt x="6350000" y="1424330"/>
                      <a:pt x="6350000" y="3175038"/>
                    </a:cubicBezTo>
                    <a:cubicBezTo>
                      <a:pt x="6350000" y="4925720"/>
                      <a:pt x="4925733" y="6349987"/>
                      <a:pt x="3175000" y="6349987"/>
                    </a:cubicBezTo>
                    <a:close/>
                    <a:moveTo>
                      <a:pt x="3175000" y="115760"/>
                    </a:moveTo>
                    <a:cubicBezTo>
                      <a:pt x="1488135" y="115760"/>
                      <a:pt x="115760" y="1488148"/>
                      <a:pt x="115760" y="3175038"/>
                    </a:cubicBezTo>
                    <a:cubicBezTo>
                      <a:pt x="115760" y="4861915"/>
                      <a:pt x="1488135" y="6234265"/>
                      <a:pt x="3175000" y="6234265"/>
                    </a:cubicBezTo>
                    <a:cubicBezTo>
                      <a:pt x="4861852" y="6234265"/>
                      <a:pt x="6234265" y="4861890"/>
                      <a:pt x="6234265" y="3175038"/>
                    </a:cubicBezTo>
                    <a:cubicBezTo>
                      <a:pt x="6234265" y="1488148"/>
                      <a:pt x="4861852" y="115760"/>
                      <a:pt x="3175000" y="11576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81808" tIns="40893" rIns="81808" bIns="40893" anchor="t" anchorCtr="0">
                <a:noAutofit/>
              </a:bodyPr>
              <a:lstStyle/>
              <a:p>
                <a:endParaRPr sz="161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9" name="Google Shape;189;p14"/>
            <p:cNvSpPr txBox="1"/>
            <p:nvPr/>
          </p:nvSpPr>
          <p:spPr>
            <a:xfrm>
              <a:off x="17115986" y="5987292"/>
              <a:ext cx="742273" cy="8384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39962"/>
                </a:lnSpc>
              </a:pPr>
              <a:r>
                <a:rPr lang="en-US" sz="2416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17</a:t>
              </a:r>
              <a:endParaRPr sz="1558"/>
            </a:p>
          </p:txBody>
        </p:sp>
        <p:sp>
          <p:nvSpPr>
            <p:cNvPr id="190" name="Google Shape;190;p14"/>
            <p:cNvSpPr txBox="1"/>
            <p:nvPr/>
          </p:nvSpPr>
          <p:spPr>
            <a:xfrm>
              <a:off x="16424821" y="4797555"/>
              <a:ext cx="2278659" cy="8384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39962"/>
                </a:lnSpc>
              </a:pPr>
              <a:r>
                <a:rPr lang="en-US" sz="2416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AHP</a:t>
              </a:r>
              <a:endParaRPr sz="1558"/>
            </a:p>
          </p:txBody>
        </p:sp>
        <p:sp>
          <p:nvSpPr>
            <p:cNvPr id="191" name="Google Shape;191;p14"/>
            <p:cNvSpPr txBox="1"/>
            <p:nvPr/>
          </p:nvSpPr>
          <p:spPr>
            <a:xfrm>
              <a:off x="183659" y="443083"/>
              <a:ext cx="4260411" cy="24586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236222"/>
                </a:lnSpc>
              </a:pPr>
              <a:r>
                <a:rPr lang="en-US" sz="1610" b="1">
                  <a:solidFill>
                    <a:srgbClr val="2E2A2B"/>
                  </a:solidFill>
                  <a:latin typeface="Arial"/>
                  <a:ea typeface="Arial"/>
                  <a:cs typeface="Arial"/>
                  <a:sym typeface="Arial"/>
                </a:rPr>
                <a:t>1086</a:t>
              </a:r>
              <a:endParaRPr sz="1558"/>
            </a:p>
            <a:p>
              <a:pPr algn="ctr">
                <a:lnSpc>
                  <a:spcPct val="189555"/>
                </a:lnSpc>
              </a:pPr>
              <a:r>
                <a:rPr lang="en-US" sz="1610" b="1">
                  <a:solidFill>
                    <a:srgbClr val="2E2A2B"/>
                  </a:solidFill>
                  <a:latin typeface="Arial"/>
                  <a:ea typeface="Arial"/>
                  <a:cs typeface="Arial"/>
                  <a:sym typeface="Arial"/>
                </a:rPr>
                <a:t>Responses from the Global Majority </a:t>
              </a:r>
              <a:endParaRPr sz="1558"/>
            </a:p>
          </p:txBody>
        </p:sp>
        <p:sp>
          <p:nvSpPr>
            <p:cNvPr id="192" name="Google Shape;192;p14"/>
            <p:cNvSpPr txBox="1"/>
            <p:nvPr/>
          </p:nvSpPr>
          <p:spPr>
            <a:xfrm>
              <a:off x="183659" y="4012001"/>
              <a:ext cx="5150186" cy="30652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236222"/>
                </a:lnSpc>
              </a:pPr>
              <a:r>
                <a:rPr lang="en-US" sz="1610" b="1">
                  <a:solidFill>
                    <a:srgbClr val="2E2A2B"/>
                  </a:solidFill>
                  <a:latin typeface="Arial"/>
                  <a:ea typeface="Arial"/>
                  <a:cs typeface="Arial"/>
                  <a:sym typeface="Arial"/>
                </a:rPr>
                <a:t>236</a:t>
              </a:r>
              <a:endParaRPr sz="1558"/>
            </a:p>
            <a:p>
              <a:pPr algn="ctr">
                <a:lnSpc>
                  <a:spcPct val="170599"/>
                </a:lnSpc>
              </a:pPr>
              <a:r>
                <a:rPr lang="en-US" sz="1610" b="1">
                  <a:solidFill>
                    <a:srgbClr val="2E2A2B"/>
                  </a:solidFill>
                  <a:latin typeface="Arial"/>
                  <a:ea typeface="Arial"/>
                  <a:cs typeface="Arial"/>
                  <a:sym typeface="Arial"/>
                </a:rPr>
                <a:t>Responses from those who are Ethnically </a:t>
              </a:r>
              <a:r>
                <a:rPr lang="en-US" sz="1789" b="1">
                  <a:solidFill>
                    <a:srgbClr val="2E2A2B"/>
                  </a:solidFill>
                  <a:latin typeface="Arial"/>
                  <a:ea typeface="Arial"/>
                  <a:cs typeface="Arial"/>
                  <a:sym typeface="Arial"/>
                </a:rPr>
                <a:t>White </a:t>
              </a:r>
              <a:endParaRPr sz="2181" b="1">
                <a:solidFill>
                  <a:srgbClr val="2E2A2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14"/>
            <p:cNvSpPr txBox="1"/>
            <p:nvPr/>
          </p:nvSpPr>
          <p:spPr>
            <a:xfrm>
              <a:off x="6939732" y="5986464"/>
              <a:ext cx="1720594" cy="8383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88950"/>
                </a:lnSpc>
              </a:pPr>
              <a:r>
                <a:rPr lang="en-US" sz="178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920</a:t>
              </a:r>
              <a:endParaRPr sz="1558"/>
            </a:p>
          </p:txBody>
        </p:sp>
        <p:sp>
          <p:nvSpPr>
            <p:cNvPr id="194" name="Google Shape;194;p14"/>
            <p:cNvSpPr txBox="1"/>
            <p:nvPr/>
          </p:nvSpPr>
          <p:spPr>
            <a:xfrm>
              <a:off x="10121044" y="5986464"/>
              <a:ext cx="742273" cy="8384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39962"/>
                </a:lnSpc>
              </a:pPr>
              <a:r>
                <a:rPr lang="en-US" sz="2416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1558"/>
            </a:p>
          </p:txBody>
        </p:sp>
        <p:sp>
          <p:nvSpPr>
            <p:cNvPr id="195" name="Google Shape;195;p14"/>
            <p:cNvSpPr txBox="1"/>
            <p:nvPr/>
          </p:nvSpPr>
          <p:spPr>
            <a:xfrm>
              <a:off x="6009581" y="4796727"/>
              <a:ext cx="2278659" cy="8384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39962"/>
                </a:lnSpc>
              </a:pPr>
              <a:r>
                <a:rPr lang="en-US" sz="2416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Nurse</a:t>
              </a:r>
              <a:endParaRPr sz="1558"/>
            </a:p>
          </p:txBody>
        </p:sp>
        <p:sp>
          <p:nvSpPr>
            <p:cNvPr id="196" name="Google Shape;196;p14"/>
            <p:cNvSpPr txBox="1"/>
            <p:nvPr/>
          </p:nvSpPr>
          <p:spPr>
            <a:xfrm>
              <a:off x="9478088" y="4796727"/>
              <a:ext cx="2278659" cy="8384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39962"/>
                </a:lnSpc>
              </a:pPr>
              <a:r>
                <a:rPr lang="en-US" sz="2416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Midwife</a:t>
              </a:r>
              <a:endParaRPr sz="1558"/>
            </a:p>
          </p:txBody>
        </p:sp>
        <p:sp>
          <p:nvSpPr>
            <p:cNvPr id="197" name="Google Shape;197;p14"/>
            <p:cNvSpPr txBox="1"/>
            <p:nvPr/>
          </p:nvSpPr>
          <p:spPr>
            <a:xfrm>
              <a:off x="13080628" y="4387629"/>
              <a:ext cx="2278659" cy="16768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39962"/>
                </a:lnSpc>
              </a:pPr>
              <a:r>
                <a:rPr lang="en-US" sz="2416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Nurse/</a:t>
              </a:r>
              <a:endParaRPr sz="1558"/>
            </a:p>
            <a:p>
              <a:pPr algn="ctr">
                <a:lnSpc>
                  <a:spcPct val="139962"/>
                </a:lnSpc>
              </a:pPr>
              <a:r>
                <a:rPr lang="en-US" sz="2416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Midwife</a:t>
              </a:r>
              <a:endParaRPr sz="1558"/>
            </a:p>
          </p:txBody>
        </p:sp>
        <p:sp>
          <p:nvSpPr>
            <p:cNvPr id="198" name="Google Shape;198;p14"/>
            <p:cNvSpPr txBox="1"/>
            <p:nvPr/>
          </p:nvSpPr>
          <p:spPr>
            <a:xfrm>
              <a:off x="13873212" y="5986464"/>
              <a:ext cx="742273" cy="8384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39962"/>
                </a:lnSpc>
              </a:pPr>
              <a:r>
                <a:rPr lang="en-US" sz="2416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sz="1558"/>
            </a:p>
          </p:txBody>
        </p:sp>
      </p:grpSp>
      <p:sp>
        <p:nvSpPr>
          <p:cNvPr id="199" name="Google Shape;199;p14"/>
          <p:cNvSpPr/>
          <p:nvPr/>
        </p:nvSpPr>
        <p:spPr>
          <a:xfrm>
            <a:off x="2062060" y="558638"/>
            <a:ext cx="7565374" cy="780454"/>
          </a:xfrm>
          <a:prstGeom prst="rect">
            <a:avLst/>
          </a:prstGeom>
          <a:solidFill>
            <a:schemeClr val="tx2"/>
          </a:solidFill>
          <a:ln w="25400" cap="flat" cmpd="sng">
            <a:solidFill>
              <a:schemeClr val="accent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r>
              <a:rPr lang="en-US" sz="3579" dirty="0">
                <a:solidFill>
                  <a:schemeClr val="bg1"/>
                </a:solidFill>
                <a:latin typeface="Berlin Sans FB"/>
                <a:ea typeface="Arial Rounded"/>
                <a:cs typeface="Arial Rounded"/>
                <a:sym typeface="Arial Rounded"/>
              </a:rPr>
              <a:t>Staff Survey Results </a:t>
            </a:r>
            <a:endParaRPr sz="3579" dirty="0">
              <a:solidFill>
                <a:schemeClr val="bg1"/>
              </a:solidFill>
              <a:latin typeface="Berlin Sans FB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2728" y="1442691"/>
            <a:ext cx="5347710" cy="489584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6" name="Google Shape;206;p15"/>
          <p:cNvGraphicFramePr/>
          <p:nvPr>
            <p:extLst/>
          </p:nvPr>
        </p:nvGraphicFramePr>
        <p:xfrm>
          <a:off x="6238969" y="1592408"/>
          <a:ext cx="4629559" cy="483857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2155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98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3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02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929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4172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/>
                    </a:p>
                  </a:txBody>
                  <a:tcPr marL="170463" marR="170463" marT="170463" marB="170463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Yes</a:t>
                      </a:r>
                      <a:endParaRPr sz="1600" u="none" strike="noStrike" cap="none" dirty="0"/>
                    </a:p>
                  </a:txBody>
                  <a:tcPr marL="170463" marR="170463" marT="170463" marB="170463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</a:t>
                      </a:r>
                      <a:endParaRPr sz="1600" u="none" strike="noStrike" cap="none" dirty="0"/>
                    </a:p>
                  </a:txBody>
                  <a:tcPr marL="170463" marR="170463" marT="170463" marB="170463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B9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N/A</a:t>
                      </a:r>
                      <a:endParaRPr sz="1600" u="none" strike="noStrike" cap="none" dirty="0"/>
                    </a:p>
                  </a:txBody>
                  <a:tcPr marL="170463" marR="170463" marT="170463" marB="170463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929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Nurse</a:t>
                      </a:r>
                      <a:endParaRPr sz="1600" u="none" strike="noStrike" cap="none" dirty="0"/>
                    </a:p>
                  </a:txBody>
                  <a:tcPr marL="170463" marR="170463" marT="170463" marB="170463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31%</a:t>
                      </a:r>
                      <a:endParaRPr sz="1600" u="none" strike="noStrike" cap="none" dirty="0"/>
                    </a:p>
                  </a:txBody>
                  <a:tcPr marL="170463" marR="170463" marT="170463" marB="170463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57%</a:t>
                      </a:r>
                      <a:endParaRPr sz="1600" u="none" strike="noStrike" cap="none" dirty="0"/>
                    </a:p>
                  </a:txBody>
                  <a:tcPr marL="170463" marR="170463" marT="170463" marB="170463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B9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12%</a:t>
                      </a:r>
                      <a:endParaRPr sz="1600" u="none" strike="noStrike" cap="none" dirty="0"/>
                    </a:p>
                  </a:txBody>
                  <a:tcPr marL="170463" marR="170463" marT="170463" marB="170463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929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AHP</a:t>
                      </a:r>
                      <a:endParaRPr sz="1600" u="none" strike="noStrike" cap="none" dirty="0"/>
                    </a:p>
                  </a:txBody>
                  <a:tcPr marL="170463" marR="170463" marT="170463" marB="170463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59%</a:t>
                      </a:r>
                      <a:endParaRPr sz="1600" u="none" strike="noStrike" cap="none" dirty="0"/>
                    </a:p>
                  </a:txBody>
                  <a:tcPr marL="170463" marR="170463" marT="170463" marB="170463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12%</a:t>
                      </a:r>
                      <a:endParaRPr sz="1600" u="none" strike="noStrike" cap="none" dirty="0"/>
                    </a:p>
                  </a:txBody>
                  <a:tcPr marL="170463" marR="170463" marT="170463" marB="170463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B9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29%</a:t>
                      </a:r>
                      <a:endParaRPr sz="1600" u="none" strike="noStrike" cap="none" dirty="0"/>
                    </a:p>
                  </a:txBody>
                  <a:tcPr marL="170463" marR="170463" marT="170463" marB="170463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069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Support Worker</a:t>
                      </a:r>
                      <a:endParaRPr sz="1600" u="none" strike="noStrike" cap="none" dirty="0"/>
                    </a:p>
                  </a:txBody>
                  <a:tcPr marL="170463" marR="170463" marT="170463" marB="170463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16%</a:t>
                      </a:r>
                      <a:endParaRPr sz="1600" u="none" strike="noStrike" cap="none" dirty="0"/>
                    </a:p>
                  </a:txBody>
                  <a:tcPr marL="170463" marR="170463" marT="170463" marB="170463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68%</a:t>
                      </a:r>
                      <a:endParaRPr sz="1600" u="none" strike="noStrike" cap="none" dirty="0"/>
                    </a:p>
                  </a:txBody>
                  <a:tcPr marL="170463" marR="170463" marT="170463" marB="170463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B9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16%</a:t>
                      </a:r>
                      <a:endParaRPr sz="1600" u="none" strike="noStrike" cap="none" dirty="0"/>
                    </a:p>
                  </a:txBody>
                  <a:tcPr marL="170463" marR="170463" marT="170463" marB="170463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929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Midwife</a:t>
                      </a:r>
                      <a:endParaRPr sz="1600" u="none" strike="noStrike" cap="none" dirty="0"/>
                    </a:p>
                  </a:txBody>
                  <a:tcPr marL="170463" marR="170463" marT="170463" marB="170463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100%</a:t>
                      </a:r>
                      <a:endParaRPr sz="1600" u="none" strike="noStrike" cap="none" dirty="0"/>
                    </a:p>
                  </a:txBody>
                  <a:tcPr marL="170463" marR="170463" marT="170463" marB="170463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0%</a:t>
                      </a:r>
                      <a:endParaRPr sz="1600" u="none" strike="noStrike" cap="none" dirty="0"/>
                    </a:p>
                  </a:txBody>
                  <a:tcPr marL="170463" marR="170463" marT="170463" marB="170463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B9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0%</a:t>
                      </a:r>
                      <a:endParaRPr sz="1600" u="none" strike="noStrike" cap="none" dirty="0"/>
                    </a:p>
                  </a:txBody>
                  <a:tcPr marL="170463" marR="170463" marT="170463" marB="170463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4069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Nurse/Midwife</a:t>
                      </a:r>
                      <a:endParaRPr sz="1600" u="none" strike="noStrike" cap="none"/>
                    </a:p>
                  </a:txBody>
                  <a:tcPr marL="170463" marR="170463" marT="170463" marB="170463" anchor="ctr">
                    <a:lnL w="38099">
                      <a:solidFill>
                        <a:srgbClr val="000000"/>
                      </a:solidFill>
                    </a:lnL>
                    <a:lnR w="38099">
                      <a:solidFill>
                        <a:srgbClr val="000000"/>
                      </a:solidFill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099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0%</a:t>
                      </a:r>
                      <a:endParaRPr sz="1600" u="none" strike="noStrike" cap="none"/>
                    </a:p>
                  </a:txBody>
                  <a:tcPr marL="170463" marR="170463" marT="170463" marB="170463" anchor="ctr">
                    <a:lnL w="38099">
                      <a:solidFill>
                        <a:srgbClr val="000000"/>
                      </a:solidFill>
                    </a:lnL>
                    <a:lnR w="38099">
                      <a:solidFill>
                        <a:srgbClr val="000000"/>
                      </a:solidFill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099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/>
                        <a:t>10</a:t>
                      </a:r>
                      <a:r>
                        <a:rPr lang="en-US" sz="1600" b="1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0%</a:t>
                      </a:r>
                      <a:endParaRPr sz="1600" u="none" strike="noStrike" cap="none"/>
                    </a:p>
                  </a:txBody>
                  <a:tcPr marL="170463" marR="170463" marT="170463" marB="170463" anchor="ctr">
                    <a:lnL w="38099">
                      <a:solidFill>
                        <a:srgbClr val="000000"/>
                      </a:solidFill>
                    </a:lnL>
                    <a:lnR w="38099">
                      <a:solidFill>
                        <a:srgbClr val="000000"/>
                      </a:solidFill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099">
                      <a:solidFill>
                        <a:srgbClr val="000000"/>
                      </a:solidFill>
                    </a:lnB>
                    <a:solidFill>
                      <a:srgbClr val="FFB9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0%</a:t>
                      </a:r>
                      <a:endParaRPr sz="1600" u="none" strike="noStrike" cap="none"/>
                    </a:p>
                  </a:txBody>
                  <a:tcPr marL="170463" marR="170463" marT="170463" marB="170463" anchor="ctr">
                    <a:lnL w="38099">
                      <a:solidFill>
                        <a:srgbClr val="000000"/>
                      </a:solidFill>
                    </a:lnL>
                    <a:lnR w="38099">
                      <a:solidFill>
                        <a:srgbClr val="000000"/>
                      </a:solidFill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099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07" name="Google Shape;207;p15"/>
          <p:cNvSpPr/>
          <p:nvPr/>
        </p:nvSpPr>
        <p:spPr>
          <a:xfrm>
            <a:off x="641211" y="360682"/>
            <a:ext cx="10788494" cy="1221179"/>
          </a:xfrm>
          <a:prstGeom prst="rect">
            <a:avLst/>
          </a:prstGeom>
          <a:solidFill>
            <a:schemeClr val="tx2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>
              <a:lnSpc>
                <a:spcPct val="157458"/>
              </a:lnSpc>
            </a:pPr>
            <a:r>
              <a:rPr lang="en-US" sz="2505" b="1" dirty="0">
                <a:solidFill>
                  <a:schemeClr val="bg1"/>
                </a:solidFill>
                <a:latin typeface="Arial Rounded"/>
                <a:ea typeface="Arial Rounded"/>
                <a:cs typeface="Arial Rounded"/>
                <a:sym typeface="Arial Rounded"/>
              </a:rPr>
              <a:t>Professional Comparison</a:t>
            </a:r>
            <a:endParaRPr lang="en-US" sz="2505">
              <a:solidFill>
                <a:schemeClr val="bg1"/>
              </a:solidFill>
            </a:endParaRPr>
          </a:p>
          <a:p>
            <a:pPr algn="ctr">
              <a:lnSpc>
                <a:spcPct val="157458"/>
              </a:lnSpc>
            </a:pPr>
            <a:r>
              <a:rPr lang="en-US" sz="2505" b="1" i="1" dirty="0">
                <a:solidFill>
                  <a:schemeClr val="bg1"/>
                </a:solidFill>
                <a:latin typeface="Arial Rounded"/>
                <a:ea typeface="Arial Rounded"/>
                <a:cs typeface="Arial Rounded"/>
                <a:sym typeface="Arial Rounded"/>
              </a:rPr>
              <a:t>Have you had any opportunities for promotion since 2019?</a:t>
            </a:r>
            <a:endParaRPr sz="2505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1211" y="1888690"/>
            <a:ext cx="4531780" cy="4336181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6"/>
          <p:cNvSpPr/>
          <p:nvPr/>
        </p:nvSpPr>
        <p:spPr>
          <a:xfrm flipH="1">
            <a:off x="5669565" y="2405916"/>
            <a:ext cx="5652365" cy="37007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81808" tIns="40893" rIns="81808" bIns="40893" anchor="t" anchorCtr="0">
            <a:noAutofit/>
          </a:bodyPr>
          <a:lstStyle/>
          <a:p>
            <a:pPr>
              <a:lnSpc>
                <a:spcPct val="163277"/>
              </a:lnSpc>
            </a:pPr>
            <a:r>
              <a:rPr lang="en-US" sz="1969" b="1">
                <a:solidFill>
                  <a:srgbClr val="000000"/>
                </a:solidFill>
              </a:rPr>
              <a:t>Challenges f</a:t>
            </a:r>
            <a:r>
              <a:rPr lang="en-US" sz="1969" b="1"/>
              <a:t>aced- </a:t>
            </a:r>
            <a:r>
              <a:rPr lang="en-US" sz="1969" b="1">
                <a:solidFill>
                  <a:srgbClr val="000000"/>
                </a:solidFill>
              </a:rPr>
              <a:t>Ethnically Diverse Nurses: </a:t>
            </a:r>
            <a:endParaRPr sz="1610" b="1"/>
          </a:p>
          <a:p>
            <a:pPr>
              <a:lnSpc>
                <a:spcPct val="163277"/>
              </a:lnSpc>
            </a:pPr>
            <a:endParaRPr sz="161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5686" lvl="1" indent="-214207">
              <a:lnSpc>
                <a:spcPct val="163277"/>
              </a:lnSpc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178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Employee and Line Manager awareness of qualifications and/or experience required and the manner in which it can be obtained</a:t>
            </a:r>
            <a:endParaRPr sz="1432"/>
          </a:p>
          <a:p>
            <a:pPr marL="405686" lvl="1" indent="-214207">
              <a:lnSpc>
                <a:spcPct val="163277"/>
              </a:lnSpc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178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Lack of recognition of previous experience within the Job Descriptions </a:t>
            </a:r>
            <a:r>
              <a:rPr lang="en-US" sz="1789"/>
              <a:t>(criteria)</a:t>
            </a:r>
            <a:endParaRPr sz="1432"/>
          </a:p>
          <a:p>
            <a:pPr marL="405686" lvl="1" indent="-214207">
              <a:lnSpc>
                <a:spcPct val="163277"/>
              </a:lnSpc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178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Need for Top-Up Degree </a:t>
            </a:r>
            <a:endParaRPr sz="1432"/>
          </a:p>
        </p:txBody>
      </p:sp>
      <p:sp>
        <p:nvSpPr>
          <p:cNvPr id="215" name="Google Shape;215;p16"/>
          <p:cNvSpPr/>
          <p:nvPr/>
        </p:nvSpPr>
        <p:spPr>
          <a:xfrm>
            <a:off x="773182" y="503649"/>
            <a:ext cx="10648306" cy="1653235"/>
          </a:xfrm>
          <a:prstGeom prst="rect">
            <a:avLst/>
          </a:prstGeom>
          <a:solidFill>
            <a:schemeClr val="tx2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>
              <a:lnSpc>
                <a:spcPct val="163333"/>
              </a:lnSpc>
            </a:pPr>
            <a:r>
              <a:rPr lang="en-US" sz="2864" dirty="0">
                <a:solidFill>
                  <a:schemeClr val="bg1"/>
                </a:solidFill>
                <a:latin typeface="Berlin Sans FB"/>
                <a:ea typeface="Arial"/>
                <a:cs typeface="Arial"/>
                <a:sym typeface="Arial"/>
              </a:rPr>
              <a:t>Ethnically Diverse vs Ethnically White </a:t>
            </a:r>
            <a:r>
              <a:rPr lang="en-US" sz="2864" dirty="0">
                <a:solidFill>
                  <a:schemeClr val="bg1"/>
                </a:solidFill>
                <a:latin typeface="Berlin Sans FB"/>
              </a:rPr>
              <a:t>Nurses</a:t>
            </a:r>
            <a:endParaRPr lang="en-US" sz="2148" b="1" dirty="0">
              <a:solidFill>
                <a:schemeClr val="bg1"/>
              </a:solidFill>
            </a:endParaRPr>
          </a:p>
          <a:p>
            <a:pPr algn="ctr">
              <a:lnSpc>
                <a:spcPct val="163333"/>
              </a:lnSpc>
            </a:pPr>
            <a:r>
              <a:rPr lang="en-US" sz="2864" i="1" dirty="0">
                <a:solidFill>
                  <a:schemeClr val="bg1"/>
                </a:solidFill>
                <a:latin typeface="Berlin Sans FB"/>
              </a:rPr>
              <a:t>Have</a:t>
            </a:r>
            <a:r>
              <a:rPr lang="en-US" sz="2864" i="1" dirty="0">
                <a:solidFill>
                  <a:schemeClr val="bg1"/>
                </a:solidFill>
                <a:latin typeface="Berlin Sans FB"/>
                <a:ea typeface="Arial"/>
                <a:cs typeface="Arial"/>
                <a:sym typeface="Arial"/>
              </a:rPr>
              <a:t> you had opportunities for promotion since April 2019?</a:t>
            </a:r>
            <a:endParaRPr sz="2864" dirty="0">
              <a:solidFill>
                <a:schemeClr val="bg1"/>
              </a:solidFill>
              <a:latin typeface="Berlin Sans FB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81612" y="2376810"/>
            <a:ext cx="3139703" cy="376242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20" name="Google Shape;220;p17"/>
          <p:cNvSpPr txBox="1">
            <a:spLocks noGrp="1"/>
          </p:cNvSpPr>
          <p:nvPr>
            <p:ph type="title"/>
          </p:nvPr>
        </p:nvSpPr>
        <p:spPr>
          <a:xfrm>
            <a:off x="641210" y="575101"/>
            <a:ext cx="9032349" cy="605879"/>
          </a:xfrm>
          <a:prstGeom prst="rect">
            <a:avLst/>
          </a:prstGeom>
          <a:solidFill>
            <a:srgbClr val="77529F"/>
          </a:solidFill>
          <a:ln w="9525" cap="flat" cmpd="sng">
            <a:solidFill>
              <a:srgbClr val="7752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81808" tIns="40893" rIns="81808" bIns="40893" numCol="1" rtlCol="0" anchor="ctr" anchorCtr="0" compatLnSpc="1">
            <a:prstTxWarp prst="textNoShape">
              <a:avLst/>
            </a:prstTxWarp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en-US"/>
              <a:t>Leadership opportunity</a:t>
            </a:r>
            <a:endParaRPr/>
          </a:p>
        </p:txBody>
      </p:sp>
      <p:pic>
        <p:nvPicPr>
          <p:cNvPr id="222" name="Google Shape;222;p17" descr="A group of women standing in front of a poster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5250" y="2523641"/>
            <a:ext cx="2552725" cy="339189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1" name="Google Shape;221;p17" descr="A screenshot of a website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/>
          <a:stretch/>
        </p:blipFill>
        <p:spPr>
          <a:xfrm rot="21300160">
            <a:off x="3768141" y="1227694"/>
            <a:ext cx="4055504" cy="41075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8"/>
          <p:cNvSpPr txBox="1">
            <a:spLocks noGrp="1"/>
          </p:cNvSpPr>
          <p:nvPr>
            <p:ph type="title"/>
          </p:nvPr>
        </p:nvSpPr>
        <p:spPr>
          <a:xfrm>
            <a:off x="641209" y="430767"/>
            <a:ext cx="9084427" cy="1463827"/>
          </a:xfrm>
          <a:prstGeom prst="rect">
            <a:avLst/>
          </a:prstGeom>
        </p:spPr>
        <p:txBody>
          <a:bodyPr spcFirstLastPara="1" vert="horz" wrap="square" lIns="81808" tIns="40893" rIns="81808" bIns="40893" numCol="1" rtlCol="0" anchor="ctr" anchorCtr="0" compatLnSpc="1">
            <a:prstTxWarp prst="textNoShape">
              <a:avLst/>
            </a:prstTxWarp>
            <a:normAutofit fontScale="90000"/>
          </a:bodyPr>
          <a:lstStyle/>
          <a:p>
            <a:pPr>
              <a:spcBef>
                <a:spcPts val="0"/>
              </a:spcBef>
              <a:buClr>
                <a:srgbClr val="C00000"/>
              </a:buClr>
              <a:buSzPts val="3600"/>
            </a:pPr>
            <a:r>
              <a:rPr lang="en-US" u="sng" dirty="0">
                <a:latin typeface="Arial"/>
                <a:ea typeface="Arial"/>
                <a:cs typeface="Arial"/>
                <a:sym typeface="Arial"/>
              </a:rPr>
              <a:t>A Glimpse into my Project- </a:t>
            </a:r>
            <a:r>
              <a:rPr lang="en-US" dirty="0">
                <a:solidFill>
                  <a:srgbClr val="00FF00"/>
                </a:solidFill>
                <a:latin typeface="Geo"/>
                <a:ea typeface="Geo"/>
                <a:cs typeface="Geo"/>
                <a:sym typeface="Geo"/>
              </a:rPr>
              <a:t>Empowering Internationally Educated Nurses: Enhancing Support, Engagement, and Inclusivity at the workplace</a:t>
            </a:r>
            <a:endParaRPr dirty="0">
              <a:solidFill>
                <a:srgbClr val="00FF00"/>
              </a:solidFill>
            </a:endParaRPr>
          </a:p>
        </p:txBody>
      </p:sp>
      <p:sp>
        <p:nvSpPr>
          <p:cNvPr id="230" name="Google Shape;230;p18"/>
          <p:cNvSpPr txBox="1">
            <a:spLocks noGrp="1"/>
          </p:cNvSpPr>
          <p:nvPr>
            <p:ph type="body" idx="1"/>
          </p:nvPr>
        </p:nvSpPr>
        <p:spPr>
          <a:xfrm>
            <a:off x="659531" y="1971348"/>
            <a:ext cx="10480069" cy="4258601"/>
          </a:xfrm>
          <a:prstGeom prst="rect">
            <a:avLst/>
          </a:prstGeom>
        </p:spPr>
        <p:txBody>
          <a:bodyPr spcFirstLastPara="1" vert="horz" wrap="square" lIns="81808" tIns="40893" rIns="81808" bIns="40893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Clr>
                <a:srgbClr val="C00000"/>
              </a:buClr>
              <a:buSzPts val="2400"/>
              <a:buNone/>
            </a:pPr>
            <a:r>
              <a:rPr lang="en-US" sz="2148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Objective:</a:t>
            </a:r>
            <a:endParaRPr sz="2148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04548" indent="-204548">
              <a:lnSpc>
                <a:spcPct val="120000"/>
              </a:lnSpc>
              <a:spcBef>
                <a:spcPts val="895"/>
              </a:spcBef>
              <a:buSzPts val="2400"/>
            </a:pPr>
            <a:r>
              <a:rPr lang="en-US" sz="2148">
                <a:latin typeface="Arial"/>
                <a:ea typeface="Arial"/>
                <a:cs typeface="Arial"/>
                <a:sym typeface="Arial"/>
              </a:rPr>
              <a:t>Address inequities and systemic barriers faced by IENs through</a:t>
            </a:r>
            <a:endParaRPr sz="2148"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lnSpc>
                <a:spcPct val="120000"/>
              </a:lnSpc>
              <a:spcBef>
                <a:spcPts val="895"/>
              </a:spcBef>
              <a:buClr>
                <a:schemeClr val="dk1"/>
              </a:buClr>
              <a:buSzPts val="2400"/>
              <a:buNone/>
            </a:pPr>
            <a:r>
              <a:rPr lang="en-US" sz="2148">
                <a:latin typeface="Arial"/>
                <a:ea typeface="Arial"/>
                <a:cs typeface="Arial"/>
                <a:sym typeface="Arial"/>
              </a:rPr>
              <a:t> targeted strategies.</a:t>
            </a:r>
            <a:endParaRPr sz="2148"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lnSpc>
                <a:spcPct val="120000"/>
              </a:lnSpc>
              <a:spcBef>
                <a:spcPts val="895"/>
              </a:spcBef>
              <a:buClr>
                <a:srgbClr val="C00000"/>
              </a:buClr>
              <a:buSzPts val="2400"/>
              <a:buNone/>
            </a:pPr>
            <a:r>
              <a:rPr lang="en-US" sz="2148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Key Actions and Outcomes:</a:t>
            </a:r>
            <a:endParaRPr sz="2148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04548" indent="-238640">
              <a:lnSpc>
                <a:spcPct val="120000"/>
              </a:lnSpc>
              <a:spcBef>
                <a:spcPts val="895"/>
              </a:spcBef>
              <a:buSzPts val="2400"/>
              <a:buFont typeface="Arial"/>
              <a:buChar char="•"/>
            </a:pPr>
            <a:r>
              <a:rPr lang="en-US" sz="2148" b="1">
                <a:latin typeface="Arial"/>
                <a:ea typeface="Arial"/>
                <a:cs typeface="Arial"/>
                <a:sym typeface="Arial"/>
              </a:rPr>
              <a:t>Survey (pre/post awareness sessions) :</a:t>
            </a:r>
            <a:r>
              <a:rPr lang="en-US" sz="2148">
                <a:latin typeface="Arial"/>
                <a:ea typeface="Arial"/>
                <a:cs typeface="Arial"/>
                <a:sym typeface="Arial"/>
              </a:rPr>
              <a:t> Engaged 71 IENs                                                     </a:t>
            </a:r>
            <a:endParaRPr sz="2148" b="1">
              <a:latin typeface="Arial"/>
              <a:ea typeface="Arial"/>
              <a:cs typeface="Arial"/>
              <a:sym typeface="Arial"/>
            </a:endParaRPr>
          </a:p>
          <a:p>
            <a:pPr marL="204548" indent="-198867">
              <a:lnSpc>
                <a:spcPct val="120000"/>
              </a:lnSpc>
              <a:spcBef>
                <a:spcPts val="895"/>
              </a:spcBef>
              <a:buSzPts val="2300"/>
            </a:pPr>
            <a:r>
              <a:rPr lang="en-US" sz="2058" b="1">
                <a:latin typeface="Arial"/>
                <a:ea typeface="Arial"/>
                <a:cs typeface="Arial"/>
                <a:sym typeface="Arial"/>
              </a:rPr>
              <a:t>VOICE Forum</a:t>
            </a:r>
            <a:endParaRPr sz="2058">
              <a:latin typeface="Arial"/>
              <a:ea typeface="Arial"/>
              <a:cs typeface="Arial"/>
              <a:sym typeface="Arial"/>
            </a:endParaRPr>
          </a:p>
          <a:p>
            <a:pPr marL="204548" indent="-232958">
              <a:lnSpc>
                <a:spcPct val="120000"/>
              </a:lnSpc>
              <a:spcBef>
                <a:spcPts val="0"/>
              </a:spcBef>
              <a:buSzPts val="2300"/>
            </a:pPr>
            <a:r>
              <a:rPr lang="en-US" sz="2058" b="1">
                <a:latin typeface="Arial"/>
                <a:ea typeface="Arial"/>
                <a:cs typeface="Arial"/>
                <a:sym typeface="Arial"/>
              </a:rPr>
              <a:t>Awareness sessions</a:t>
            </a:r>
            <a:endParaRPr sz="2058" b="1"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spcBef>
                <a:spcPts val="322"/>
              </a:spcBef>
              <a:buNone/>
            </a:pPr>
            <a:endParaRPr/>
          </a:p>
        </p:txBody>
      </p:sp>
      <p:pic>
        <p:nvPicPr>
          <p:cNvPr id="231" name="Google Shape;231;p18" descr="A close up of a microphone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00833" y="4748830"/>
            <a:ext cx="3055971" cy="1390274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152400" dist="12000" dir="900000" sy="98000" kx="109970" ky="199851" algn="tl" rotWithShape="0">
              <a:srgbClr val="000000">
                <a:alpha val="29800"/>
              </a:srgbClr>
            </a:outerShdw>
          </a:effectLst>
        </p:spPr>
      </p:pic>
      <p:pic>
        <p:nvPicPr>
          <p:cNvPr id="232" name="Google Shape;232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72436" y="4556423"/>
            <a:ext cx="2465013" cy="15826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9"/>
          <p:cNvSpPr txBox="1">
            <a:spLocks noGrp="1"/>
          </p:cNvSpPr>
          <p:nvPr>
            <p:ph type="title"/>
          </p:nvPr>
        </p:nvSpPr>
        <p:spPr>
          <a:xfrm>
            <a:off x="854589" y="523171"/>
            <a:ext cx="8767125" cy="605879"/>
          </a:xfrm>
          <a:prstGeom prst="rect">
            <a:avLst/>
          </a:prstGeom>
        </p:spPr>
        <p:txBody>
          <a:bodyPr spcFirstLastPara="1" vert="horz" wrap="square" lIns="81808" tIns="40893" rIns="81808" bIns="40893" numCol="1" rtlCol="0" anchor="ctr" anchorCtr="0" compatLnSpc="1">
            <a:prstTxWarp prst="textNoShape">
              <a:avLst/>
            </a:prstTxWarp>
            <a:normAutofit/>
          </a:bodyPr>
          <a:lstStyle/>
          <a:p>
            <a:pPr>
              <a:spcBef>
                <a:spcPts val="0"/>
              </a:spcBef>
            </a:pPr>
            <a:r>
              <a:rPr lang="en-US" sz="2953">
                <a:latin typeface="Arial"/>
                <a:ea typeface="Arial"/>
                <a:cs typeface="Arial"/>
                <a:sym typeface="Arial"/>
              </a:rPr>
              <a:t>Impact of the Project</a:t>
            </a:r>
            <a:endParaRPr sz="4026"/>
          </a:p>
        </p:txBody>
      </p:sp>
      <p:sp>
        <p:nvSpPr>
          <p:cNvPr id="239" name="Google Shape;239;p19"/>
          <p:cNvSpPr txBox="1">
            <a:spLocks noGrp="1"/>
          </p:cNvSpPr>
          <p:nvPr>
            <p:ph type="body" idx="1"/>
          </p:nvPr>
        </p:nvSpPr>
        <p:spPr>
          <a:xfrm>
            <a:off x="854588" y="1218875"/>
            <a:ext cx="8723369" cy="4034987"/>
          </a:xfrm>
          <a:prstGeom prst="rect">
            <a:avLst/>
          </a:prstGeom>
        </p:spPr>
        <p:txBody>
          <a:bodyPr spcFirstLastPara="1" vert="horz" wrap="square" lIns="81808" tIns="40893" rIns="81808" bIns="40893" numCol="1" rtlCol="0" anchor="t" anchorCtr="0" compatLnSpc="1">
            <a:prstTxWarp prst="textNoShape">
              <a:avLst/>
            </a:prstTxWarp>
            <a:noAutofit/>
          </a:bodyPr>
          <a:lstStyle/>
          <a:p>
            <a:pPr marL="204548" indent="-238640">
              <a:lnSpc>
                <a:spcPct val="120000"/>
              </a:lnSpc>
              <a:spcBef>
                <a:spcPts val="895"/>
              </a:spcBef>
              <a:buSzPts val="2400"/>
              <a:buFont typeface="Arial"/>
              <a:buChar char="•"/>
            </a:pPr>
            <a:r>
              <a:rPr lang="en-US" sz="2148">
                <a:latin typeface="Arial"/>
                <a:ea typeface="Arial"/>
                <a:cs typeface="Arial"/>
                <a:sym typeface="Arial"/>
              </a:rPr>
              <a:t>Empowered IENs by addressing concerns and fostering inclusivity. Improved workplace satisfaction and awareness of support system at workplace for IENs.</a:t>
            </a:r>
            <a:endParaRPr sz="2148">
              <a:latin typeface="Arial"/>
              <a:ea typeface="Arial"/>
              <a:cs typeface="Arial"/>
              <a:sym typeface="Arial"/>
            </a:endParaRPr>
          </a:p>
          <a:p>
            <a:pPr marL="204548" indent="-204548">
              <a:lnSpc>
                <a:spcPct val="120000"/>
              </a:lnSpc>
              <a:spcBef>
                <a:spcPts val="895"/>
              </a:spcBef>
              <a:buSzPts val="2400"/>
            </a:pPr>
            <a:r>
              <a:rPr lang="en-US" sz="2148">
                <a:latin typeface="Arial"/>
                <a:ea typeface="Arial"/>
                <a:cs typeface="Arial"/>
                <a:sym typeface="Arial"/>
              </a:rPr>
              <a:t>Piloted sessions enhanced understanding of resources, with over 20% positive feedback.</a:t>
            </a:r>
            <a:endParaRPr sz="2148"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spcBef>
                <a:spcPts val="322"/>
              </a:spcBef>
              <a:buNone/>
            </a:pPr>
            <a:endParaRPr/>
          </a:p>
        </p:txBody>
      </p:sp>
      <p:pic>
        <p:nvPicPr>
          <p:cNvPr id="240" name="Google Shape;240;p19" descr="A graph of different colored bars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20630" y="3066673"/>
            <a:ext cx="6648312" cy="3263459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0"/>
          <p:cNvSpPr/>
          <p:nvPr/>
        </p:nvSpPr>
        <p:spPr>
          <a:xfrm>
            <a:off x="4050053" y="2299845"/>
            <a:ext cx="875493" cy="51541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endParaRPr sz="161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0"/>
          <p:cNvSpPr/>
          <p:nvPr/>
        </p:nvSpPr>
        <p:spPr>
          <a:xfrm>
            <a:off x="5212844" y="2217907"/>
            <a:ext cx="3026110" cy="573129"/>
          </a:xfrm>
          <a:prstGeom prst="rect">
            <a:avLst/>
          </a:prstGeom>
          <a:solidFill>
            <a:srgbClr val="00B0F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r>
              <a:rPr lang="en-US" sz="161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Education not recognised </a:t>
            </a:r>
            <a:endParaRPr sz="1558"/>
          </a:p>
        </p:txBody>
      </p:sp>
      <p:sp>
        <p:nvSpPr>
          <p:cNvPr id="248" name="Google Shape;248;p20"/>
          <p:cNvSpPr/>
          <p:nvPr/>
        </p:nvSpPr>
        <p:spPr>
          <a:xfrm>
            <a:off x="5147906" y="3243928"/>
            <a:ext cx="3039097" cy="506516"/>
          </a:xfrm>
          <a:prstGeom prst="rect">
            <a:avLst/>
          </a:prstGeom>
          <a:solidFill>
            <a:srgbClr val="00B0F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r>
              <a:rPr lang="en-US" sz="161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Post registration experience not recognised </a:t>
            </a:r>
            <a:endParaRPr sz="1558"/>
          </a:p>
        </p:txBody>
      </p:sp>
      <p:sp>
        <p:nvSpPr>
          <p:cNvPr id="249" name="Google Shape;249;p20"/>
          <p:cNvSpPr/>
          <p:nvPr/>
        </p:nvSpPr>
        <p:spPr>
          <a:xfrm>
            <a:off x="5199858" y="4192022"/>
            <a:ext cx="2974159" cy="519504"/>
          </a:xfrm>
          <a:prstGeom prst="rect">
            <a:avLst/>
          </a:prstGeom>
          <a:solidFill>
            <a:srgbClr val="00B0F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r>
              <a:rPr lang="en-US" sz="161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Visa restrictions to study </a:t>
            </a:r>
            <a:endParaRPr sz="1558"/>
          </a:p>
        </p:txBody>
      </p:sp>
      <p:sp>
        <p:nvSpPr>
          <p:cNvPr id="250" name="Google Shape;250;p20"/>
          <p:cNvSpPr/>
          <p:nvPr/>
        </p:nvSpPr>
        <p:spPr>
          <a:xfrm>
            <a:off x="4009327" y="3226610"/>
            <a:ext cx="869760" cy="483200"/>
          </a:xfrm>
          <a:prstGeom prst="rightArrow">
            <a:avLst>
              <a:gd name="adj1" fmla="val 50000"/>
              <a:gd name="adj2" fmla="val 77133"/>
            </a:avLst>
          </a:prstGeom>
          <a:solidFill>
            <a:srgbClr val="C000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endParaRPr sz="161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20"/>
          <p:cNvSpPr/>
          <p:nvPr/>
        </p:nvSpPr>
        <p:spPr>
          <a:xfrm>
            <a:off x="4074266" y="4230985"/>
            <a:ext cx="943764" cy="450986"/>
          </a:xfrm>
          <a:prstGeom prst="rightArrow">
            <a:avLst>
              <a:gd name="adj1" fmla="val 50000"/>
              <a:gd name="adj2" fmla="val 77133"/>
            </a:avLst>
          </a:prstGeom>
          <a:solidFill>
            <a:srgbClr val="C000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endParaRPr sz="161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0"/>
          <p:cNvSpPr/>
          <p:nvPr/>
        </p:nvSpPr>
        <p:spPr>
          <a:xfrm>
            <a:off x="8518817" y="2306517"/>
            <a:ext cx="1095253" cy="450986"/>
          </a:xfrm>
          <a:prstGeom prst="rightArrow">
            <a:avLst>
              <a:gd name="adj1" fmla="val 50000"/>
              <a:gd name="adj2" fmla="val 77133"/>
            </a:avLst>
          </a:prstGeom>
          <a:solidFill>
            <a:srgbClr val="C000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endParaRPr sz="161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0"/>
          <p:cNvSpPr/>
          <p:nvPr/>
        </p:nvSpPr>
        <p:spPr>
          <a:xfrm>
            <a:off x="9862403" y="2308820"/>
            <a:ext cx="1494412" cy="2701420"/>
          </a:xfrm>
          <a:prstGeom prst="rect">
            <a:avLst/>
          </a:prstGeom>
          <a:solidFill>
            <a:srgbClr val="FFC0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r>
              <a:rPr lang="en-US" sz="161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eligible to apply for senior post </a:t>
            </a:r>
            <a:endParaRPr sz="161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sz="161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en-US" sz="161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having  equitable access  to  education</a:t>
            </a:r>
            <a:endParaRPr sz="1558"/>
          </a:p>
          <a:p>
            <a:pPr algn="ctr"/>
            <a:endParaRPr sz="161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en-US" sz="161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Slow career progression  </a:t>
            </a:r>
            <a:endParaRPr sz="1558"/>
          </a:p>
        </p:txBody>
      </p:sp>
      <p:pic>
        <p:nvPicPr>
          <p:cNvPr id="254" name="Google Shape;254;p20" descr="\\wta-altfr001\profile$\Jonah.Atos\Documents\My Pictures\NIPEC survey video photo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1209" y="1919192"/>
            <a:ext cx="2085137" cy="3117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0" descr="\\wta-altfr001\profile$\Jonah.Atos\Documents\My Pictures\sonu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23127" y="1906205"/>
            <a:ext cx="1022669" cy="3163945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0"/>
          <p:cNvSpPr/>
          <p:nvPr/>
        </p:nvSpPr>
        <p:spPr>
          <a:xfrm>
            <a:off x="8541997" y="3267598"/>
            <a:ext cx="1076782" cy="478517"/>
          </a:xfrm>
          <a:prstGeom prst="rightArrow">
            <a:avLst>
              <a:gd name="adj1" fmla="val 50000"/>
              <a:gd name="adj2" fmla="val 77133"/>
            </a:avLst>
          </a:prstGeom>
          <a:solidFill>
            <a:srgbClr val="C000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endParaRPr sz="161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0"/>
          <p:cNvSpPr/>
          <p:nvPr/>
        </p:nvSpPr>
        <p:spPr>
          <a:xfrm>
            <a:off x="8457437" y="4280212"/>
            <a:ext cx="1015339" cy="450986"/>
          </a:xfrm>
          <a:prstGeom prst="rightArrow">
            <a:avLst>
              <a:gd name="adj1" fmla="val 50000"/>
              <a:gd name="adj2" fmla="val 77133"/>
            </a:avLst>
          </a:prstGeom>
          <a:solidFill>
            <a:srgbClr val="C000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endParaRPr sz="161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0"/>
          <p:cNvSpPr txBox="1"/>
          <p:nvPr/>
        </p:nvSpPr>
        <p:spPr>
          <a:xfrm>
            <a:off x="644875" y="371679"/>
            <a:ext cx="10716022" cy="9901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r>
              <a:rPr lang="en-US" sz="2864" dirty="0">
                <a:solidFill>
                  <a:schemeClr val="bg1"/>
                </a:solidFill>
                <a:latin typeface="Berlin Sans FB"/>
                <a:ea typeface="Calibri"/>
                <a:cs typeface="Calibri"/>
                <a:sym typeface="Calibri"/>
              </a:rPr>
              <a:t>In summary: Challenges faced by global majority workforce in professional development</a:t>
            </a:r>
            <a:endParaRPr sz="2864" dirty="0">
              <a:solidFill>
                <a:schemeClr val="bg1"/>
              </a:solidFill>
              <a:latin typeface="Berlin Sans FB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1"/>
          <p:cNvSpPr txBox="1"/>
          <p:nvPr/>
        </p:nvSpPr>
        <p:spPr>
          <a:xfrm>
            <a:off x="1238639" y="360681"/>
            <a:ext cx="9096453" cy="107580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r>
              <a:rPr lang="en-US" sz="3463" dirty="0">
                <a:solidFill>
                  <a:srgbClr val="0070C0"/>
                </a:solidFill>
                <a:latin typeface="Berlin Sans FB"/>
                <a:ea typeface="Arial Rounded"/>
                <a:cs typeface="Arial Rounded"/>
                <a:sym typeface="Arial Rounded"/>
              </a:rPr>
              <a:t>What can we do? – Access to education and leadership opportunities </a:t>
            </a:r>
            <a:endParaRPr sz="3463" dirty="0">
              <a:solidFill>
                <a:srgbClr val="0070C0"/>
              </a:solidFill>
              <a:latin typeface="Berlin Sans FB"/>
              <a:ea typeface="Arial Rounded"/>
              <a:cs typeface="Arial Rounded"/>
              <a:sym typeface="Arial Rounded"/>
            </a:endParaRPr>
          </a:p>
        </p:txBody>
      </p:sp>
      <p:grpSp>
        <p:nvGrpSpPr>
          <p:cNvPr id="265" name="Google Shape;265;p21"/>
          <p:cNvGrpSpPr/>
          <p:nvPr/>
        </p:nvGrpSpPr>
        <p:grpSpPr>
          <a:xfrm>
            <a:off x="619976" y="2372951"/>
            <a:ext cx="10796193" cy="3351328"/>
            <a:chOff x="5300" y="289385"/>
            <a:chExt cx="12065284" cy="3745276"/>
          </a:xfrm>
        </p:grpSpPr>
        <p:sp>
          <p:nvSpPr>
            <p:cNvPr id="266" name="Google Shape;266;p21"/>
            <p:cNvSpPr/>
            <p:nvPr/>
          </p:nvSpPr>
          <p:spPr>
            <a:xfrm>
              <a:off x="217490" y="289385"/>
              <a:ext cx="2884803" cy="1457597"/>
            </a:xfrm>
            <a:prstGeom prst="rect">
              <a:avLst/>
            </a:prstGeom>
            <a:solidFill>
              <a:srgbClr val="BF504D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808" tIns="81808" rIns="81808" bIns="81808" anchor="ctr" anchorCtr="0">
              <a:noAutofit/>
            </a:bodyPr>
            <a:lstStyle/>
            <a:p>
              <a:endParaRPr sz="1558"/>
            </a:p>
          </p:txBody>
        </p:sp>
        <p:sp>
          <p:nvSpPr>
            <p:cNvPr id="267" name="Google Shape;267;p21"/>
            <p:cNvSpPr txBox="1"/>
            <p:nvPr/>
          </p:nvSpPr>
          <p:spPr>
            <a:xfrm>
              <a:off x="217490" y="289385"/>
              <a:ext cx="2884803" cy="14575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455" tIns="95455" rIns="95455" bIns="95455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505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Career pathway/career clinics </a:t>
              </a:r>
              <a:endParaRPr sz="2505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21"/>
            <p:cNvSpPr/>
            <p:nvPr/>
          </p:nvSpPr>
          <p:spPr>
            <a:xfrm>
              <a:off x="3345226" y="289385"/>
              <a:ext cx="3168646" cy="1457597"/>
            </a:xfrm>
            <a:prstGeom prst="rect">
              <a:avLst/>
            </a:prstGeom>
            <a:solidFill>
              <a:srgbClr val="FBD4B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808" tIns="81808" rIns="81808" bIns="81808" anchor="ctr" anchorCtr="0">
              <a:noAutofit/>
            </a:bodyPr>
            <a:lstStyle/>
            <a:p>
              <a:endParaRPr sz="1558"/>
            </a:p>
          </p:txBody>
        </p:sp>
        <p:sp>
          <p:nvSpPr>
            <p:cNvPr id="269" name="Google Shape;269;p21"/>
            <p:cNvSpPr txBox="1"/>
            <p:nvPr/>
          </p:nvSpPr>
          <p:spPr>
            <a:xfrm>
              <a:off x="3345226" y="289385"/>
              <a:ext cx="3168646" cy="14575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9078" tIns="109078" rIns="109078" bIns="109078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864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Empowering </a:t>
              </a:r>
              <a:r>
                <a:rPr lang="en-US" sz="2505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Managers</a:t>
              </a:r>
              <a:r>
                <a:rPr lang="en-US" sz="2864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2864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21"/>
            <p:cNvSpPr/>
            <p:nvPr/>
          </p:nvSpPr>
          <p:spPr>
            <a:xfrm>
              <a:off x="6867801" y="318406"/>
              <a:ext cx="2429328" cy="1457597"/>
            </a:xfrm>
            <a:prstGeom prst="rect">
              <a:avLst/>
            </a:prstGeom>
            <a:solidFill>
              <a:schemeClr val="accent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808" tIns="81808" rIns="81808" bIns="81808" anchor="ctr" anchorCtr="0">
              <a:noAutofit/>
            </a:bodyPr>
            <a:lstStyle/>
            <a:p>
              <a:endParaRPr sz="1558"/>
            </a:p>
          </p:txBody>
        </p:sp>
        <p:sp>
          <p:nvSpPr>
            <p:cNvPr id="271" name="Google Shape;271;p21"/>
            <p:cNvSpPr txBox="1"/>
            <p:nvPr/>
          </p:nvSpPr>
          <p:spPr>
            <a:xfrm>
              <a:off x="6867801" y="318406"/>
              <a:ext cx="2429328" cy="145759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5455" tIns="95455" rIns="95455" bIns="95455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505" b="1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rPr>
                <a:t>Information Hub</a:t>
              </a:r>
              <a:endParaRPr sz="2505" b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21"/>
            <p:cNvSpPr/>
            <p:nvPr/>
          </p:nvSpPr>
          <p:spPr>
            <a:xfrm>
              <a:off x="9429067" y="289385"/>
              <a:ext cx="2429328" cy="1457597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808" tIns="81808" rIns="81808" bIns="81808" anchor="ctr" anchorCtr="0">
              <a:noAutofit/>
            </a:bodyPr>
            <a:lstStyle/>
            <a:p>
              <a:endParaRPr sz="1558"/>
            </a:p>
          </p:txBody>
        </p:sp>
        <p:sp>
          <p:nvSpPr>
            <p:cNvPr id="273" name="Google Shape;273;p21"/>
            <p:cNvSpPr txBox="1"/>
            <p:nvPr/>
          </p:nvSpPr>
          <p:spPr>
            <a:xfrm>
              <a:off x="9429067" y="289385"/>
              <a:ext cx="2429328" cy="14575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455" tIns="95455" rIns="95455" bIns="95455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505" b="1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rPr>
                <a:t>CHAT/Forums </a:t>
              </a:r>
              <a:endParaRPr sz="2505" b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21"/>
            <p:cNvSpPr/>
            <p:nvPr/>
          </p:nvSpPr>
          <p:spPr>
            <a:xfrm>
              <a:off x="5300" y="1989915"/>
              <a:ext cx="3222140" cy="2044746"/>
            </a:xfrm>
            <a:prstGeom prst="rect">
              <a:avLst/>
            </a:prstGeom>
            <a:solidFill>
              <a:srgbClr val="F79543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808" tIns="81808" rIns="81808" bIns="81808" anchor="ctr" anchorCtr="0">
              <a:noAutofit/>
            </a:bodyPr>
            <a:lstStyle/>
            <a:p>
              <a:endParaRPr sz="1558"/>
            </a:p>
          </p:txBody>
        </p:sp>
        <p:sp>
          <p:nvSpPr>
            <p:cNvPr id="275" name="Google Shape;275;p21"/>
            <p:cNvSpPr txBox="1"/>
            <p:nvPr/>
          </p:nvSpPr>
          <p:spPr>
            <a:xfrm>
              <a:off x="5300" y="1989915"/>
              <a:ext cx="3222140" cy="20447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1808" tIns="81808" rIns="81808" bIns="81808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424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Interviewing preparation/</a:t>
              </a:r>
              <a:endParaRPr sz="2424" b="1"/>
            </a:p>
            <a:p>
              <a:pPr algn="ctr">
                <a:lnSpc>
                  <a:spcPct val="90000"/>
                </a:lnSpc>
                <a:spcBef>
                  <a:spcPts val="751"/>
                </a:spcBef>
              </a:pPr>
              <a:r>
                <a:rPr lang="en-US" sz="2424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Interview panel/Review JD</a:t>
              </a:r>
              <a:endParaRPr sz="2424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21"/>
            <p:cNvSpPr/>
            <p:nvPr/>
          </p:nvSpPr>
          <p:spPr>
            <a:xfrm>
              <a:off x="3470373" y="2283489"/>
              <a:ext cx="2545231" cy="1457597"/>
            </a:xfrm>
            <a:prstGeom prst="rect">
              <a:avLst/>
            </a:prstGeom>
            <a:solidFill>
              <a:srgbClr val="BF504D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808" tIns="81808" rIns="81808" bIns="81808" anchor="ctr" anchorCtr="0">
              <a:noAutofit/>
            </a:bodyPr>
            <a:lstStyle/>
            <a:p>
              <a:endParaRPr sz="1558"/>
            </a:p>
          </p:txBody>
        </p:sp>
        <p:sp>
          <p:nvSpPr>
            <p:cNvPr id="277" name="Google Shape;277;p21"/>
            <p:cNvSpPr txBox="1"/>
            <p:nvPr/>
          </p:nvSpPr>
          <p:spPr>
            <a:xfrm>
              <a:off x="3470373" y="2283489"/>
              <a:ext cx="2545231" cy="14575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455" tIns="95455" rIns="95455" bIns="95455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505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Top up degrees </a:t>
              </a:r>
              <a:endParaRPr sz="2505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21"/>
            <p:cNvSpPr/>
            <p:nvPr/>
          </p:nvSpPr>
          <p:spPr>
            <a:xfrm>
              <a:off x="6212550" y="2377125"/>
              <a:ext cx="2429328" cy="1457597"/>
            </a:xfrm>
            <a:prstGeom prst="rect">
              <a:avLst/>
            </a:prstGeom>
            <a:solidFill>
              <a:schemeClr val="accent3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808" tIns="81808" rIns="81808" bIns="81808" anchor="ctr" anchorCtr="0">
              <a:noAutofit/>
            </a:bodyPr>
            <a:lstStyle/>
            <a:p>
              <a:endParaRPr sz="1558"/>
            </a:p>
          </p:txBody>
        </p:sp>
        <p:sp>
          <p:nvSpPr>
            <p:cNvPr id="279" name="Google Shape;279;p21"/>
            <p:cNvSpPr txBox="1"/>
            <p:nvPr/>
          </p:nvSpPr>
          <p:spPr>
            <a:xfrm>
              <a:off x="6212550" y="2377125"/>
              <a:ext cx="2429328" cy="14575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455" tIns="95455" rIns="95455" bIns="95455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505" b="1">
                  <a:solidFill>
                    <a:schemeClr val="dk1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UK ENIC </a:t>
              </a:r>
              <a:endParaRPr sz="2505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280" name="Google Shape;280;p21"/>
            <p:cNvSpPr/>
            <p:nvPr/>
          </p:nvSpPr>
          <p:spPr>
            <a:xfrm>
              <a:off x="8930799" y="2283489"/>
              <a:ext cx="3139785" cy="1457597"/>
            </a:xfrm>
            <a:prstGeom prst="rect">
              <a:avLst/>
            </a:prstGeom>
            <a:solidFill>
              <a:srgbClr val="FFC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808" tIns="81808" rIns="81808" bIns="81808" anchor="ctr" anchorCtr="0">
              <a:noAutofit/>
            </a:bodyPr>
            <a:lstStyle/>
            <a:p>
              <a:endParaRPr sz="1558"/>
            </a:p>
          </p:txBody>
        </p:sp>
        <p:sp>
          <p:nvSpPr>
            <p:cNvPr id="281" name="Google Shape;281;p21"/>
            <p:cNvSpPr txBox="1"/>
            <p:nvPr/>
          </p:nvSpPr>
          <p:spPr>
            <a:xfrm>
              <a:off x="8930799" y="2283489"/>
              <a:ext cx="3139785" cy="14575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455" tIns="95455" rIns="95455" bIns="95455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505" b="1">
                  <a:solidFill>
                    <a:schemeClr val="dk1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Leadership programme</a:t>
              </a:r>
              <a:endParaRPr sz="1558" b="1"/>
            </a:p>
            <a:p>
              <a:pPr algn="ctr">
                <a:lnSpc>
                  <a:spcPct val="90000"/>
                </a:lnSpc>
                <a:spcBef>
                  <a:spcPts val="877"/>
                </a:spcBef>
              </a:pPr>
              <a:r>
                <a:rPr lang="en-US" sz="2505" b="1">
                  <a:solidFill>
                    <a:schemeClr val="dk1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FNF</a:t>
              </a:r>
              <a:endParaRPr sz="2505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2"/>
          <p:cNvSpPr/>
          <p:nvPr/>
        </p:nvSpPr>
        <p:spPr>
          <a:xfrm>
            <a:off x="849120" y="2550340"/>
            <a:ext cx="10584762" cy="3731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808" tIns="40893" rIns="81808" bIns="40893" anchor="t" anchorCtr="0">
            <a:noAutofit/>
          </a:bodyPr>
          <a:lstStyle/>
          <a:p>
            <a:endParaRPr sz="3221">
              <a:solidFill>
                <a:srgbClr val="0A0A0A"/>
              </a:solidFill>
            </a:endParaRPr>
          </a:p>
          <a:p>
            <a:r>
              <a:rPr lang="en-US" sz="3221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en-US" sz="3221" b="1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 UK ENIC</a:t>
            </a:r>
            <a:r>
              <a:rPr lang="en-US" sz="3221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 site is useful for those needing to check the comparability of education.</a:t>
            </a:r>
            <a:endParaRPr sz="895"/>
          </a:p>
          <a:p>
            <a:endParaRPr sz="3221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r>
              <a:rPr lang="en-US" sz="2505" u="sng">
                <a:solidFill>
                  <a:srgbClr val="7D4D97"/>
                </a:solidFill>
                <a:latin typeface="Arial"/>
                <a:ea typeface="Arial"/>
                <a:cs typeface="Arial"/>
                <a:sym typeface="Arial"/>
              </a:rPr>
              <a:t>Read here about UKENIC</a:t>
            </a:r>
            <a:endParaRPr sz="2505">
              <a:solidFill>
                <a:srgbClr val="0A0A0A"/>
              </a:solidFill>
            </a:endParaRPr>
          </a:p>
          <a:p>
            <a:pPr>
              <a:buClr>
                <a:schemeClr val="dk1"/>
              </a:buClr>
              <a:buSzPts val="1100"/>
            </a:pPr>
            <a:r>
              <a:rPr lang="en-US" sz="2505">
                <a:solidFill>
                  <a:srgbClr val="0A0A0A"/>
                </a:solidFill>
              </a:rPr>
              <a:t>UK ENIC Process</a:t>
            </a:r>
            <a:endParaRPr sz="2505">
              <a:solidFill>
                <a:srgbClr val="0A0A0A"/>
              </a:solidFill>
            </a:endParaRPr>
          </a:p>
          <a:p>
            <a:pPr>
              <a:buClr>
                <a:schemeClr val="dk1"/>
              </a:buClr>
              <a:buSzPts val="1100"/>
            </a:pPr>
            <a:r>
              <a:rPr lang="en-US" sz="2505">
                <a:solidFill>
                  <a:srgbClr val="0A0A0A"/>
                </a:solidFill>
              </a:rPr>
              <a:t>https://www.enic.org.uk/Default.aspx</a:t>
            </a:r>
            <a:endParaRPr sz="2505">
              <a:solidFill>
                <a:srgbClr val="0A0A0A"/>
              </a:solidFill>
            </a:endParaRPr>
          </a:p>
          <a:p>
            <a:endParaRPr sz="2505">
              <a:solidFill>
                <a:srgbClr val="0A0A0A"/>
              </a:solidFill>
            </a:endParaRPr>
          </a:p>
          <a:p>
            <a:br>
              <a:rPr lang="en-US" sz="357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357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22"/>
          <p:cNvSpPr txBox="1"/>
          <p:nvPr/>
        </p:nvSpPr>
        <p:spPr>
          <a:xfrm flipH="1">
            <a:off x="641210" y="801852"/>
            <a:ext cx="9187163" cy="152125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r>
              <a:rPr lang="en-US" sz="3937" b="1" dirty="0">
                <a:solidFill>
                  <a:schemeClr val="accent4">
                    <a:lumMod val="75000"/>
                  </a:schemeClr>
                </a:solidFill>
                <a:highlight>
                  <a:schemeClr val="lt1"/>
                </a:highlight>
                <a:latin typeface="Arial Rounded"/>
                <a:ea typeface="Arial Rounded"/>
                <a:cs typeface="Arial Rounded"/>
                <a:sym typeface="Arial Rounded"/>
              </a:rPr>
              <a:t>Statement of Comparability  </a:t>
            </a:r>
            <a:r>
              <a:rPr lang="en-US" sz="3937" b="1" dirty="0">
                <a:solidFill>
                  <a:schemeClr val="accent4">
                    <a:lumMod val="75000"/>
                  </a:schemeClr>
                </a:solidFill>
                <a:latin typeface="Arial Rounded"/>
                <a:ea typeface="Arial Rounded"/>
                <a:cs typeface="Arial Rounded"/>
                <a:sym typeface="Arial Rounded"/>
              </a:rPr>
              <a:t> </a:t>
            </a:r>
            <a:endParaRPr sz="3937" b="1" dirty="0">
              <a:solidFill>
                <a:schemeClr val="accent4">
                  <a:lumMod val="75000"/>
                </a:schemeClr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3"/>
          <p:cNvSpPr/>
          <p:nvPr/>
        </p:nvSpPr>
        <p:spPr>
          <a:xfrm>
            <a:off x="641210" y="360681"/>
            <a:ext cx="10909580" cy="409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endParaRPr sz="161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5" name="Google Shape;295;p23" descr="A diagram of a medical procedure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 t="5309"/>
          <a:stretch/>
        </p:blipFill>
        <p:spPr>
          <a:xfrm>
            <a:off x="641211" y="1815291"/>
            <a:ext cx="10753729" cy="4682028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23"/>
          <p:cNvSpPr/>
          <p:nvPr/>
        </p:nvSpPr>
        <p:spPr>
          <a:xfrm>
            <a:off x="641211" y="379386"/>
            <a:ext cx="10760745" cy="11060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>
              <a:buClr>
                <a:schemeClr val="dk1"/>
              </a:buClr>
              <a:buSzPts val="2800"/>
            </a:pPr>
            <a:r>
              <a:rPr lang="en-US" sz="2505" b="1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Pathway to Ulster University Admission for Internationally Educated Nurses</a:t>
            </a:r>
            <a:endParaRPr sz="2505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2" name="Google Shape;302;p24"/>
          <p:cNvGrpSpPr/>
          <p:nvPr/>
        </p:nvGrpSpPr>
        <p:grpSpPr>
          <a:xfrm>
            <a:off x="641210" y="2148640"/>
            <a:ext cx="3220086" cy="1960010"/>
            <a:chOff x="454112" y="0"/>
            <a:chExt cx="3244920" cy="1787366"/>
          </a:xfrm>
        </p:grpSpPr>
        <p:sp>
          <p:nvSpPr>
            <p:cNvPr id="303" name="Google Shape;303;p24"/>
            <p:cNvSpPr/>
            <p:nvPr/>
          </p:nvSpPr>
          <p:spPr>
            <a:xfrm>
              <a:off x="720089" y="0"/>
              <a:ext cx="2978943" cy="1787366"/>
            </a:xfrm>
            <a:prstGeom prst="rect">
              <a:avLst/>
            </a:prstGeom>
            <a:solidFill>
              <a:srgbClr val="D99593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808" tIns="81808" rIns="81808" bIns="81808" anchor="ctr" anchorCtr="0">
              <a:noAutofit/>
            </a:bodyPr>
            <a:lstStyle/>
            <a:p>
              <a:endParaRPr sz="1558"/>
            </a:p>
          </p:txBody>
        </p:sp>
        <p:sp>
          <p:nvSpPr>
            <p:cNvPr id="304" name="Google Shape;304;p24"/>
            <p:cNvSpPr txBox="1"/>
            <p:nvPr/>
          </p:nvSpPr>
          <p:spPr>
            <a:xfrm>
              <a:off x="454112" y="49317"/>
              <a:ext cx="3244920" cy="16102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455" tIns="95455" rIns="95455" bIns="95455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505" b="1">
                  <a:solidFill>
                    <a:schemeClr val="lt1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Making new recruits feel welcome </a:t>
              </a:r>
              <a:endParaRPr sz="1558"/>
            </a:p>
          </p:txBody>
        </p:sp>
      </p:grpSp>
      <p:grpSp>
        <p:nvGrpSpPr>
          <p:cNvPr id="305" name="Google Shape;305;p24"/>
          <p:cNvGrpSpPr/>
          <p:nvPr/>
        </p:nvGrpSpPr>
        <p:grpSpPr>
          <a:xfrm>
            <a:off x="4282766" y="1958155"/>
            <a:ext cx="3865275" cy="2000090"/>
            <a:chOff x="3996928" y="-489335"/>
            <a:chExt cx="3113292" cy="2041982"/>
          </a:xfrm>
        </p:grpSpPr>
        <p:sp>
          <p:nvSpPr>
            <p:cNvPr id="306" name="Google Shape;306;p24"/>
            <p:cNvSpPr/>
            <p:nvPr/>
          </p:nvSpPr>
          <p:spPr>
            <a:xfrm>
              <a:off x="4050592" y="-237762"/>
              <a:ext cx="3059628" cy="1790409"/>
            </a:xfrm>
            <a:prstGeom prst="rect">
              <a:avLst/>
            </a:prstGeom>
            <a:solidFill>
              <a:schemeClr val="accent3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808" tIns="81808" rIns="81808" bIns="81808" anchor="ctr" anchorCtr="0">
              <a:noAutofit/>
            </a:bodyPr>
            <a:lstStyle/>
            <a:p>
              <a:endParaRPr sz="1558"/>
            </a:p>
          </p:txBody>
        </p:sp>
        <p:sp>
          <p:nvSpPr>
            <p:cNvPr id="307" name="Google Shape;307;p24"/>
            <p:cNvSpPr txBox="1"/>
            <p:nvPr/>
          </p:nvSpPr>
          <p:spPr>
            <a:xfrm>
              <a:off x="3996928" y="-489335"/>
              <a:ext cx="2978943" cy="14949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1808" tIns="81808" rIns="81808" bIns="81808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864" b="1">
                  <a:solidFill>
                    <a:schemeClr val="lt1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Creating a strong foundation </a:t>
              </a:r>
              <a:endParaRPr sz="1558"/>
            </a:p>
          </p:txBody>
        </p:sp>
      </p:grpSp>
      <p:grpSp>
        <p:nvGrpSpPr>
          <p:cNvPr id="308" name="Google Shape;308;p24"/>
          <p:cNvGrpSpPr/>
          <p:nvPr/>
        </p:nvGrpSpPr>
        <p:grpSpPr>
          <a:xfrm>
            <a:off x="8404648" y="1988461"/>
            <a:ext cx="2925354" cy="2095889"/>
            <a:chOff x="8222694" y="-253579"/>
            <a:chExt cx="2978943" cy="2153264"/>
          </a:xfrm>
        </p:grpSpPr>
        <p:sp>
          <p:nvSpPr>
            <p:cNvPr id="309" name="Google Shape;309;p24"/>
            <p:cNvSpPr/>
            <p:nvPr/>
          </p:nvSpPr>
          <p:spPr>
            <a:xfrm>
              <a:off x="8222694" y="-25343"/>
              <a:ext cx="2978943" cy="1787366"/>
            </a:xfrm>
            <a:prstGeom prst="rect">
              <a:avLst/>
            </a:prstGeom>
            <a:solidFill>
              <a:schemeClr val="accent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808" tIns="81808" rIns="81808" bIns="81808" anchor="ctr" anchorCtr="0">
              <a:noAutofit/>
            </a:bodyPr>
            <a:lstStyle/>
            <a:p>
              <a:endParaRPr sz="1558"/>
            </a:p>
          </p:txBody>
        </p:sp>
        <p:sp>
          <p:nvSpPr>
            <p:cNvPr id="310" name="Google Shape;310;p24"/>
            <p:cNvSpPr txBox="1"/>
            <p:nvPr/>
          </p:nvSpPr>
          <p:spPr>
            <a:xfrm>
              <a:off x="8298779" y="-253579"/>
              <a:ext cx="2902857" cy="21532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1808" tIns="81808" rIns="81808" bIns="81808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864" b="1">
                  <a:solidFill>
                    <a:schemeClr val="lt1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Building Belonging </a:t>
              </a:r>
              <a:endParaRPr sz="1558"/>
            </a:p>
          </p:txBody>
        </p:sp>
      </p:grpSp>
      <p:grpSp>
        <p:nvGrpSpPr>
          <p:cNvPr id="311" name="Google Shape;311;p24"/>
          <p:cNvGrpSpPr/>
          <p:nvPr/>
        </p:nvGrpSpPr>
        <p:grpSpPr>
          <a:xfrm>
            <a:off x="3429214" y="4537018"/>
            <a:ext cx="5874723" cy="1799962"/>
            <a:chOff x="3996928" y="2086604"/>
            <a:chExt cx="2978943" cy="1787366"/>
          </a:xfrm>
        </p:grpSpPr>
        <p:sp>
          <p:nvSpPr>
            <p:cNvPr id="312" name="Google Shape;312;p24"/>
            <p:cNvSpPr/>
            <p:nvPr/>
          </p:nvSpPr>
          <p:spPr>
            <a:xfrm>
              <a:off x="3996928" y="2086604"/>
              <a:ext cx="2978943" cy="1787366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808" tIns="81808" rIns="81808" bIns="81808" anchor="ctr" anchorCtr="0">
              <a:noAutofit/>
            </a:bodyPr>
            <a:lstStyle/>
            <a:p>
              <a:endParaRPr sz="1558"/>
            </a:p>
          </p:txBody>
        </p:sp>
        <p:sp>
          <p:nvSpPr>
            <p:cNvPr id="313" name="Google Shape;313;p24"/>
            <p:cNvSpPr txBox="1"/>
            <p:nvPr/>
          </p:nvSpPr>
          <p:spPr>
            <a:xfrm>
              <a:off x="4255918" y="2119897"/>
              <a:ext cx="2535752" cy="16618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1808" tIns="81808" rIns="81808" bIns="81808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3221" b="1">
                  <a:solidFill>
                    <a:schemeClr val="lt1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Maximising personal and professional growth </a:t>
              </a:r>
              <a:endParaRPr sz="1558"/>
            </a:p>
          </p:txBody>
        </p:sp>
      </p:grpSp>
      <p:sp>
        <p:nvSpPr>
          <p:cNvPr id="314" name="Google Shape;314;p24"/>
          <p:cNvSpPr txBox="1"/>
          <p:nvPr/>
        </p:nvSpPr>
        <p:spPr>
          <a:xfrm>
            <a:off x="641209" y="360682"/>
            <a:ext cx="9844598" cy="6883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81808" tIns="40893" rIns="81808" bIns="40893" anchor="ctr" anchorCtr="0">
            <a:noAutofit/>
          </a:bodyPr>
          <a:lstStyle/>
          <a:p>
            <a:pPr algn="ctr"/>
            <a:r>
              <a:rPr lang="en-US" sz="3937" dirty="0">
                <a:solidFill>
                  <a:schemeClr val="bg1"/>
                </a:solidFill>
                <a:latin typeface="Berlin Sans FB"/>
                <a:ea typeface="Calibri"/>
                <a:cs typeface="Calibri"/>
                <a:sym typeface="Calibri"/>
              </a:rPr>
              <a:t>The  4 Pillars of  NHS  Staff Retention Kit</a:t>
            </a:r>
            <a:r>
              <a:rPr lang="en-US" sz="3937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 sz="1558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0" name="Google Shape;320;p25"/>
          <p:cNvGrpSpPr/>
          <p:nvPr/>
        </p:nvGrpSpPr>
        <p:grpSpPr>
          <a:xfrm>
            <a:off x="637218" y="360682"/>
            <a:ext cx="10792599" cy="6136640"/>
            <a:chOff x="-34418" y="-1095393"/>
            <a:chExt cx="24781836" cy="16410963"/>
          </a:xfrm>
        </p:grpSpPr>
        <p:sp>
          <p:nvSpPr>
            <p:cNvPr id="321" name="Google Shape;321;p25"/>
            <p:cNvSpPr/>
            <p:nvPr/>
          </p:nvSpPr>
          <p:spPr>
            <a:xfrm>
              <a:off x="-34418" y="10063282"/>
              <a:ext cx="6751303" cy="5252288"/>
            </a:xfrm>
            <a:custGeom>
              <a:avLst/>
              <a:gdLst/>
              <a:ahLst/>
              <a:cxnLst/>
              <a:rect l="l" t="t" r="r" b="b"/>
              <a:pathLst>
                <a:path w="988535" h="812800" extrusionOk="0">
                  <a:moveTo>
                    <a:pt x="0" y="0"/>
                  </a:moveTo>
                  <a:lnTo>
                    <a:pt x="988535" y="0"/>
                  </a:lnTo>
                  <a:lnTo>
                    <a:pt x="988535" y="812800"/>
                  </a:lnTo>
                  <a:lnTo>
                    <a:pt x="0" y="81280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l="-7928" r="-7928"/>
              </a:stretch>
            </a:blipFill>
            <a:ln>
              <a:noFill/>
            </a:ln>
          </p:spPr>
        </p:sp>
        <p:sp>
          <p:nvSpPr>
            <p:cNvPr id="322" name="Google Shape;322;p25"/>
            <p:cNvSpPr/>
            <p:nvPr/>
          </p:nvSpPr>
          <p:spPr>
            <a:xfrm>
              <a:off x="6737807" y="9927455"/>
              <a:ext cx="18009607" cy="5378339"/>
            </a:xfrm>
            <a:custGeom>
              <a:avLst/>
              <a:gdLst/>
              <a:ahLst/>
              <a:cxnLst/>
              <a:rect l="l" t="t" r="r" b="b"/>
              <a:pathLst>
                <a:path w="2161415" h="865269" extrusionOk="0">
                  <a:moveTo>
                    <a:pt x="0" y="0"/>
                  </a:moveTo>
                  <a:lnTo>
                    <a:pt x="2161415" y="0"/>
                  </a:lnTo>
                  <a:lnTo>
                    <a:pt x="2161415" y="865269"/>
                  </a:lnTo>
                  <a:lnTo>
                    <a:pt x="0" y="865269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t="-3702" b="-3703"/>
              </a:stretch>
            </a:blipFill>
            <a:ln>
              <a:noFill/>
            </a:ln>
          </p:spPr>
        </p:sp>
        <p:sp>
          <p:nvSpPr>
            <p:cNvPr id="324" name="Google Shape;324;p25"/>
            <p:cNvSpPr/>
            <p:nvPr/>
          </p:nvSpPr>
          <p:spPr>
            <a:xfrm>
              <a:off x="-25252" y="-1095393"/>
              <a:ext cx="8493556" cy="5551384"/>
            </a:xfrm>
            <a:custGeom>
              <a:avLst/>
              <a:gdLst/>
              <a:ahLst/>
              <a:cxnLst/>
              <a:rect l="l" t="t" r="r" b="b"/>
              <a:pathLst>
                <a:path w="946270" h="812800" extrusionOk="0">
                  <a:moveTo>
                    <a:pt x="0" y="0"/>
                  </a:moveTo>
                  <a:lnTo>
                    <a:pt x="946270" y="0"/>
                  </a:lnTo>
                  <a:lnTo>
                    <a:pt x="946270" y="812800"/>
                  </a:lnTo>
                  <a:lnTo>
                    <a:pt x="0" y="81280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l="-906" r="-905"/>
              </a:stretch>
            </a:blipFill>
            <a:ln>
              <a:noFill/>
            </a:ln>
          </p:spPr>
        </p:sp>
        <p:sp>
          <p:nvSpPr>
            <p:cNvPr id="325" name="Google Shape;325;p25"/>
            <p:cNvSpPr/>
            <p:nvPr/>
          </p:nvSpPr>
          <p:spPr>
            <a:xfrm>
              <a:off x="8468304" y="-1095391"/>
              <a:ext cx="9129784" cy="5489801"/>
            </a:xfrm>
            <a:custGeom>
              <a:avLst/>
              <a:gdLst/>
              <a:ahLst/>
              <a:cxnLst/>
              <a:rect l="l" t="t" r="r" b="b"/>
              <a:pathLst>
                <a:path w="9129783" h="7273863" extrusionOk="0">
                  <a:moveTo>
                    <a:pt x="0" y="0"/>
                  </a:moveTo>
                  <a:lnTo>
                    <a:pt x="9129783" y="0"/>
                  </a:lnTo>
                  <a:lnTo>
                    <a:pt x="9129783" y="7273863"/>
                  </a:lnTo>
                  <a:lnTo>
                    <a:pt x="0" y="727386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t="-8844" b="-8844"/>
              </a:stretch>
            </a:blipFill>
            <a:ln>
              <a:noFill/>
            </a:ln>
          </p:spPr>
        </p:sp>
        <p:sp>
          <p:nvSpPr>
            <p:cNvPr id="326" name="Google Shape;326;p25"/>
            <p:cNvSpPr/>
            <p:nvPr/>
          </p:nvSpPr>
          <p:spPr>
            <a:xfrm>
              <a:off x="17201014" y="-1095386"/>
              <a:ext cx="7546404" cy="5520139"/>
            </a:xfrm>
            <a:custGeom>
              <a:avLst/>
              <a:gdLst/>
              <a:ahLst/>
              <a:cxnLst/>
              <a:rect l="l" t="t" r="r" b="b"/>
              <a:pathLst>
                <a:path w="902026" h="869449" extrusionOk="0">
                  <a:moveTo>
                    <a:pt x="0" y="0"/>
                  </a:moveTo>
                  <a:lnTo>
                    <a:pt x="902026" y="0"/>
                  </a:lnTo>
                  <a:lnTo>
                    <a:pt x="902026" y="869449"/>
                  </a:lnTo>
                  <a:lnTo>
                    <a:pt x="0" y="869449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l="-1413" r="-1413"/>
              </a:stretch>
            </a:blipFill>
            <a:ln>
              <a:noFill/>
            </a:ln>
          </p:spPr>
        </p:sp>
        <p:sp>
          <p:nvSpPr>
            <p:cNvPr id="327" name="Google Shape;327;p25"/>
            <p:cNvSpPr txBox="1"/>
            <p:nvPr/>
          </p:nvSpPr>
          <p:spPr>
            <a:xfrm>
              <a:off x="4609285" y="5043571"/>
              <a:ext cx="14654217" cy="425323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39997"/>
                </a:lnSpc>
              </a:pPr>
              <a:r>
                <a:rPr lang="en-US" sz="7382" b="1" i="1" dirty="0">
                  <a:latin typeface="Arimo"/>
                  <a:ea typeface="Arimo"/>
                  <a:cs typeface="Arimo"/>
                  <a:sym typeface="Arimo"/>
                </a:rPr>
                <a:t>Thank</a:t>
              </a:r>
              <a:r>
                <a:rPr lang="en-US" sz="7382" b="1" i="1" dirty="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 you!</a:t>
              </a:r>
              <a:endParaRPr sz="7382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536</Words>
  <Application>Microsoft Office PowerPoint</Application>
  <PresentationFormat>Widescreen</PresentationFormat>
  <Paragraphs>145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Arial Black</vt:lpstr>
      <vt:lpstr>Arial Rounded</vt:lpstr>
      <vt:lpstr>Arimo</vt:lpstr>
      <vt:lpstr>Berlin Sans FB</vt:lpstr>
      <vt:lpstr>Calibri</vt:lpstr>
      <vt:lpstr>Calibri Light</vt:lpstr>
      <vt:lpstr>Geo</vt:lpstr>
      <vt:lpstr>Times New Roman</vt:lpstr>
      <vt:lpstr>Office Theme</vt:lpstr>
      <vt:lpstr>Promoting Education &amp; Leadership  Opportunities for our Global Majority Workforce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My Journey as a Nurse </vt:lpstr>
      <vt:lpstr>PowerPoint Presentation</vt:lpstr>
      <vt:lpstr>PowerPoint Presentation</vt:lpstr>
      <vt:lpstr>PowerPoint Presentation</vt:lpstr>
      <vt:lpstr>PowerPoint Presentation</vt:lpstr>
      <vt:lpstr>Leadership opportunity</vt:lpstr>
      <vt:lpstr>A Glimpse into my Project- Empowering Internationally Educated Nurses: Enhancing Support, Engagement, and Inclusivity at the workplace</vt:lpstr>
      <vt:lpstr>Impact of the Project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Promoting Education &amp; Leadership  Opportunities for our Global Majority Workforce</dc:title>
  <dc:creator>Julie Edgar</dc:creator>
  <cp:lastModifiedBy>Julie Edgar</cp:lastModifiedBy>
  <cp:revision>1</cp:revision>
  <dcterms:created xsi:type="dcterms:W3CDTF">2025-12-03T10:14:20Z</dcterms:created>
  <dcterms:modified xsi:type="dcterms:W3CDTF">2025-12-03T10:15:15Z</dcterms:modified>
</cp:coreProperties>
</file>