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slideLayouts/slideLayout14.xml" ContentType="application/vnd.openxmlformats-officedocument.presentationml.slideLayout+xml"/>
  <Override PartName="/ppt/theme/theme7.xml" ContentType="application/vnd.openxmlformats-officedocument.theme+xml"/>
  <Override PartName="/ppt/slideLayouts/slideLayout15.xml" ContentType="application/vnd.openxmlformats-officedocument.presentationml.slideLayout+xml"/>
  <Override PartName="/ppt/theme/theme8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10.xml" ContentType="application/vnd.openxmlformats-officedocument.theme+xml"/>
  <Override PartName="/ppt/slideLayouts/slideLayout20.xml" ContentType="application/vnd.openxmlformats-officedocument.presentationml.slideLayout+xml"/>
  <Override PartName="/ppt/theme/theme11.xml" ContentType="application/vnd.openxmlformats-officedocument.theme+xml"/>
  <Override PartName="/ppt/slideLayouts/slideLayout21.xml" ContentType="application/vnd.openxmlformats-officedocument.presentationml.slideLayout+xml"/>
  <Override PartName="/ppt/theme/theme1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13.xml" ContentType="application/vnd.openxmlformats-officedocument.theme+xml"/>
  <Override PartName="/ppt/slideLayouts/slideLayout27.xml" ContentType="application/vnd.openxmlformats-officedocument.presentationml.slideLayout+xml"/>
  <Override PartName="/ppt/theme/theme1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1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1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17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8.xml" ContentType="application/vnd.openxmlformats-officedocument.theme+xml"/>
  <Override PartName="/ppt/slideLayouts/slideLayout42.xml" ContentType="application/vnd.openxmlformats-officedocument.presentationml.slideLayout+xml"/>
  <Override PartName="/ppt/theme/theme19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0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1.xml" ContentType="application/vnd.openxmlformats-officedocument.theme+xml"/>
  <Override PartName="/ppt/slideLayouts/slideLayout51.xml" ContentType="application/vnd.openxmlformats-officedocument.presentationml.slideLayout+xml"/>
  <Override PartName="/ppt/theme/theme22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3.xml" ContentType="application/vnd.openxmlformats-officedocument.theme+xml"/>
  <Override PartName="/ppt/slideLayouts/slideLayout57.xml" ContentType="application/vnd.openxmlformats-officedocument.presentationml.slideLayout+xml"/>
  <Override PartName="/ppt/theme/theme2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2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7.xml" ContentType="application/vnd.openxmlformats-officedocument.theme+xml"/>
  <Override PartName="/ppt/slideLayouts/slideLayout75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2" r:id="rId5"/>
    <p:sldMasterId id="2147483670" r:id="rId6"/>
    <p:sldMasterId id="2147483674" r:id="rId7"/>
    <p:sldMasterId id="2147483676" r:id="rId8"/>
    <p:sldMasterId id="2147483680" r:id="rId9"/>
    <p:sldMasterId id="2147483682" r:id="rId10"/>
    <p:sldMasterId id="2147483684" r:id="rId11"/>
    <p:sldMasterId id="2147483686" r:id="rId12"/>
    <p:sldMasterId id="2147483689" r:id="rId13"/>
    <p:sldMasterId id="2147483692" r:id="rId14"/>
    <p:sldMasterId id="2147483694" r:id="rId15"/>
    <p:sldMasterId id="2147483696" r:id="rId16"/>
    <p:sldMasterId id="2147483703" r:id="rId17"/>
    <p:sldMasterId id="2147483705" r:id="rId18"/>
    <p:sldMasterId id="2147483713" r:id="rId19"/>
    <p:sldMasterId id="2147483716" r:id="rId20"/>
    <p:sldMasterId id="2147483721" r:id="rId21"/>
    <p:sldMasterId id="2147483724" r:id="rId22"/>
    <p:sldMasterId id="2147483726" r:id="rId23"/>
    <p:sldMasterId id="2147483729" r:id="rId24"/>
    <p:sldMasterId id="2147483736" r:id="rId25"/>
    <p:sldMasterId id="2147483739" r:id="rId26"/>
    <p:sldMasterId id="2147483745" r:id="rId27"/>
    <p:sldMasterId id="2147483748" r:id="rId28"/>
    <p:sldMasterId id="2147483752" r:id="rId29"/>
    <p:sldMasterId id="2147483764" r:id="rId30"/>
    <p:sldMasterId id="2147483771" r:id="rId31"/>
  </p:sldMasterIdLst>
  <p:notesMasterIdLst>
    <p:notesMasterId r:id="rId68"/>
  </p:notesMasterIdLst>
  <p:sldIdLst>
    <p:sldId id="272" r:id="rId32"/>
    <p:sldId id="2147470884" r:id="rId33"/>
    <p:sldId id="2147470885" r:id="rId34"/>
    <p:sldId id="2147470886" r:id="rId35"/>
    <p:sldId id="2147470887" r:id="rId36"/>
    <p:sldId id="2147470888" r:id="rId37"/>
    <p:sldId id="2147470889" r:id="rId38"/>
    <p:sldId id="2147470875" r:id="rId39"/>
    <p:sldId id="2147470787" r:id="rId40"/>
    <p:sldId id="2147470786" r:id="rId41"/>
    <p:sldId id="2147470744" r:id="rId42"/>
    <p:sldId id="2147470761" r:id="rId43"/>
    <p:sldId id="2147470877" r:id="rId44"/>
    <p:sldId id="2147470803" r:id="rId45"/>
    <p:sldId id="2147470777" r:id="rId46"/>
    <p:sldId id="2147470737" r:id="rId47"/>
    <p:sldId id="2147470833" r:id="rId48"/>
    <p:sldId id="2147470818" r:id="rId49"/>
    <p:sldId id="265" r:id="rId50"/>
    <p:sldId id="2147470810" r:id="rId51"/>
    <p:sldId id="261" r:id="rId52"/>
    <p:sldId id="2147470795" r:id="rId53"/>
    <p:sldId id="2147470834" r:id="rId54"/>
    <p:sldId id="2147470780" r:id="rId55"/>
    <p:sldId id="2147470872" r:id="rId56"/>
    <p:sldId id="2147470836" r:id="rId57"/>
    <p:sldId id="2147470873" r:id="rId58"/>
    <p:sldId id="2147470809" r:id="rId59"/>
    <p:sldId id="394" r:id="rId60"/>
    <p:sldId id="2147470890" r:id="rId61"/>
    <p:sldId id="2147470891" r:id="rId62"/>
    <p:sldId id="2147470892" r:id="rId63"/>
    <p:sldId id="2147470870" r:id="rId64"/>
    <p:sldId id="2147470893" r:id="rId65"/>
    <p:sldId id="316" r:id="rId66"/>
    <p:sldId id="297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686762-B54A-4E13-93CD-8D006835333F}" v="32" dt="2025-11-18T10:10:00.643"/>
    <p1510:client id="{21E4A72B-A009-436B-85A9-B69F879A6A3F}" v="6" dt="2025-11-18T10:41:33.0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8" d="100"/>
          <a:sy n="38" d="100"/>
        </p:scale>
        <p:origin x="9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Master" Target="slideMasters/slideMaster23.xml"/><Relationship Id="rId39" Type="http://schemas.openxmlformats.org/officeDocument/2006/relationships/slide" Target="slides/slide8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3.xml"/><Relationship Id="rId42" Type="http://schemas.openxmlformats.org/officeDocument/2006/relationships/slide" Target="slides/slide11.xml"/><Relationship Id="rId47" Type="http://schemas.openxmlformats.org/officeDocument/2006/relationships/slide" Target="slides/slide16.xml"/><Relationship Id="rId50" Type="http://schemas.openxmlformats.org/officeDocument/2006/relationships/slide" Target="slides/slide19.xml"/><Relationship Id="rId55" Type="http://schemas.openxmlformats.org/officeDocument/2006/relationships/slide" Target="slides/slide24.xml"/><Relationship Id="rId63" Type="http://schemas.openxmlformats.org/officeDocument/2006/relationships/slide" Target="slides/slide32.xml"/><Relationship Id="rId68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Master" Target="slideMasters/slideMaster26.xml"/><Relationship Id="rId11" Type="http://schemas.openxmlformats.org/officeDocument/2006/relationships/slideMaster" Target="slideMasters/slideMaster8.xml"/><Relationship Id="rId24" Type="http://schemas.openxmlformats.org/officeDocument/2006/relationships/slideMaster" Target="slideMasters/slideMaster21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53" Type="http://schemas.openxmlformats.org/officeDocument/2006/relationships/slide" Target="slides/slide22.xml"/><Relationship Id="rId58" Type="http://schemas.openxmlformats.org/officeDocument/2006/relationships/slide" Target="slides/slide27.xml"/><Relationship Id="rId66" Type="http://schemas.openxmlformats.org/officeDocument/2006/relationships/slide" Target="slides/slide35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Master" Target="slideMasters/slideMaster25.xml"/><Relationship Id="rId36" Type="http://schemas.openxmlformats.org/officeDocument/2006/relationships/slide" Target="slides/slide5.xml"/><Relationship Id="rId49" Type="http://schemas.openxmlformats.org/officeDocument/2006/relationships/slide" Target="slides/slide18.xml"/><Relationship Id="rId57" Type="http://schemas.openxmlformats.org/officeDocument/2006/relationships/slide" Target="slides/slide26.xml"/><Relationship Id="rId61" Type="http://schemas.openxmlformats.org/officeDocument/2006/relationships/slide" Target="slides/slide30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Master" Target="slideMasters/slideMaster28.xml"/><Relationship Id="rId44" Type="http://schemas.openxmlformats.org/officeDocument/2006/relationships/slide" Target="slides/slide13.xml"/><Relationship Id="rId52" Type="http://schemas.openxmlformats.org/officeDocument/2006/relationships/slide" Target="slides/slide21.xml"/><Relationship Id="rId60" Type="http://schemas.openxmlformats.org/officeDocument/2006/relationships/slide" Target="slides/slide29.xml"/><Relationship Id="rId65" Type="http://schemas.openxmlformats.org/officeDocument/2006/relationships/slide" Target="slides/slide34.xml"/><Relationship Id="rId7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Master" Target="slideMasters/slideMaster24.xml"/><Relationship Id="rId30" Type="http://schemas.openxmlformats.org/officeDocument/2006/relationships/slideMaster" Target="slideMasters/slideMaster27.xml"/><Relationship Id="rId35" Type="http://schemas.openxmlformats.org/officeDocument/2006/relationships/slide" Target="slides/slide4.xml"/><Relationship Id="rId43" Type="http://schemas.openxmlformats.org/officeDocument/2006/relationships/slide" Target="slides/slide12.xml"/><Relationship Id="rId48" Type="http://schemas.openxmlformats.org/officeDocument/2006/relationships/slide" Target="slides/slide17.xml"/><Relationship Id="rId56" Type="http://schemas.openxmlformats.org/officeDocument/2006/relationships/slide" Target="slides/slide25.xml"/><Relationship Id="rId64" Type="http://schemas.openxmlformats.org/officeDocument/2006/relationships/slide" Target="slides/slide33.xml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20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Master" Target="slideMasters/slideMaster22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46" Type="http://schemas.openxmlformats.org/officeDocument/2006/relationships/slide" Target="slides/slide15.xml"/><Relationship Id="rId59" Type="http://schemas.openxmlformats.org/officeDocument/2006/relationships/slide" Target="slides/slide28.xml"/><Relationship Id="rId67" Type="http://schemas.openxmlformats.org/officeDocument/2006/relationships/slide" Target="slides/slide36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10.xml"/><Relationship Id="rId54" Type="http://schemas.openxmlformats.org/officeDocument/2006/relationships/slide" Target="slides/slide23.xml"/><Relationship Id="rId62" Type="http://schemas.openxmlformats.org/officeDocument/2006/relationships/slide" Target="slides/slide31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svg"/><Relationship Id="rId1" Type="http://schemas.openxmlformats.org/officeDocument/2006/relationships/image" Target="../media/image88.png"/><Relationship Id="rId6" Type="http://schemas.openxmlformats.org/officeDocument/2006/relationships/image" Target="../media/image93.svg"/><Relationship Id="rId5" Type="http://schemas.openxmlformats.org/officeDocument/2006/relationships/image" Target="../media/image92.png"/><Relationship Id="rId10" Type="http://schemas.openxmlformats.org/officeDocument/2006/relationships/image" Target="../media/image97.svg"/><Relationship Id="rId4" Type="http://schemas.openxmlformats.org/officeDocument/2006/relationships/image" Target="../media/image91.svg"/><Relationship Id="rId9" Type="http://schemas.openxmlformats.org/officeDocument/2006/relationships/image" Target="../media/image96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svg"/><Relationship Id="rId1" Type="http://schemas.openxmlformats.org/officeDocument/2006/relationships/image" Target="../media/image88.png"/><Relationship Id="rId6" Type="http://schemas.openxmlformats.org/officeDocument/2006/relationships/image" Target="../media/image93.svg"/><Relationship Id="rId5" Type="http://schemas.openxmlformats.org/officeDocument/2006/relationships/image" Target="../media/image92.png"/><Relationship Id="rId10" Type="http://schemas.openxmlformats.org/officeDocument/2006/relationships/image" Target="../media/image97.svg"/><Relationship Id="rId4" Type="http://schemas.openxmlformats.org/officeDocument/2006/relationships/image" Target="../media/image91.svg"/><Relationship Id="rId9" Type="http://schemas.openxmlformats.org/officeDocument/2006/relationships/image" Target="../media/image9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F0CC05-FD4F-4980-86ED-F49E8B58DA1A}" type="doc">
      <dgm:prSet loTypeId="urn:microsoft.com/office/officeart/2005/8/layout/cycle6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6503E767-9365-468E-B546-E94E4F27C924}">
      <dgm:prSet phldrT="[Text]"/>
      <dgm:spPr/>
      <dgm:t>
        <a:bodyPr/>
        <a:lstStyle/>
        <a:p>
          <a:r>
            <a:rPr lang="en-GB" dirty="0"/>
            <a:t>Technology </a:t>
          </a:r>
        </a:p>
      </dgm:t>
    </dgm:pt>
    <dgm:pt modelId="{F0CDEF0E-7023-4403-AC67-2530D06EAA91}" type="parTrans" cxnId="{A484099C-54B4-4EAA-BCA6-9C6DE0569AF9}">
      <dgm:prSet/>
      <dgm:spPr/>
      <dgm:t>
        <a:bodyPr/>
        <a:lstStyle/>
        <a:p>
          <a:endParaRPr lang="en-GB"/>
        </a:p>
      </dgm:t>
    </dgm:pt>
    <dgm:pt modelId="{DF6D5CD5-9602-4866-9E16-7E33B44B763C}" type="sibTrans" cxnId="{A484099C-54B4-4EAA-BCA6-9C6DE0569AF9}">
      <dgm:prSet/>
      <dgm:spPr/>
      <dgm:t>
        <a:bodyPr/>
        <a:lstStyle/>
        <a:p>
          <a:endParaRPr lang="en-GB"/>
        </a:p>
      </dgm:t>
    </dgm:pt>
    <dgm:pt modelId="{AE2DCC63-AD2C-487A-891E-22B50AF41498}">
      <dgm:prSet phldrT="[Text]"/>
      <dgm:spPr/>
      <dgm:t>
        <a:bodyPr/>
        <a:lstStyle/>
        <a:p>
          <a:r>
            <a:rPr lang="en-GB" dirty="0"/>
            <a:t>Population profile</a:t>
          </a:r>
        </a:p>
      </dgm:t>
    </dgm:pt>
    <dgm:pt modelId="{EE9CA84E-DFD4-4F37-A6E2-98330B90D0FA}" type="parTrans" cxnId="{AB60DD1E-8982-406B-A387-0DC2F06E62CF}">
      <dgm:prSet/>
      <dgm:spPr/>
      <dgm:t>
        <a:bodyPr/>
        <a:lstStyle/>
        <a:p>
          <a:endParaRPr lang="en-GB"/>
        </a:p>
      </dgm:t>
    </dgm:pt>
    <dgm:pt modelId="{0C222117-9E6A-468C-B8D0-A1F6A9E03677}" type="sibTrans" cxnId="{AB60DD1E-8982-406B-A387-0DC2F06E62CF}">
      <dgm:prSet/>
      <dgm:spPr/>
      <dgm:t>
        <a:bodyPr/>
        <a:lstStyle/>
        <a:p>
          <a:endParaRPr lang="en-GB"/>
        </a:p>
      </dgm:t>
    </dgm:pt>
    <dgm:pt modelId="{BA0CC67D-8091-4872-920B-B374FD611AC3}">
      <dgm:prSet phldrT="[Text]"/>
      <dgm:spPr/>
      <dgm:t>
        <a:bodyPr/>
        <a:lstStyle/>
        <a:p>
          <a:r>
            <a:rPr lang="en-GB" dirty="0"/>
            <a:t>Public Inquiries </a:t>
          </a:r>
        </a:p>
      </dgm:t>
    </dgm:pt>
    <dgm:pt modelId="{53F4E1B6-CAC9-4BF4-9843-4D47742E3C24}" type="parTrans" cxnId="{CFB344E2-544A-4613-9E1B-5826C61AC5A6}">
      <dgm:prSet/>
      <dgm:spPr/>
      <dgm:t>
        <a:bodyPr/>
        <a:lstStyle/>
        <a:p>
          <a:endParaRPr lang="en-GB"/>
        </a:p>
      </dgm:t>
    </dgm:pt>
    <dgm:pt modelId="{0745F8DC-0609-4CCA-AA93-3B22AC0F09C6}" type="sibTrans" cxnId="{CFB344E2-544A-4613-9E1B-5826C61AC5A6}">
      <dgm:prSet/>
      <dgm:spPr/>
      <dgm:t>
        <a:bodyPr/>
        <a:lstStyle/>
        <a:p>
          <a:endParaRPr lang="en-GB"/>
        </a:p>
      </dgm:t>
    </dgm:pt>
    <dgm:pt modelId="{4D083B6D-E6CF-4560-B916-14E4739977FF}">
      <dgm:prSet phldrT="[Text]"/>
      <dgm:spPr/>
      <dgm:t>
        <a:bodyPr/>
        <a:lstStyle/>
        <a:p>
          <a:r>
            <a:rPr lang="en-GB" dirty="0"/>
            <a:t>Workforce </a:t>
          </a:r>
        </a:p>
      </dgm:t>
    </dgm:pt>
    <dgm:pt modelId="{E591FCCC-7686-4105-B665-1FE1E177879A}" type="parTrans" cxnId="{7E9A1DB7-014D-4E2F-A8A1-CBCC1DA77456}">
      <dgm:prSet/>
      <dgm:spPr/>
      <dgm:t>
        <a:bodyPr/>
        <a:lstStyle/>
        <a:p>
          <a:endParaRPr lang="en-GB"/>
        </a:p>
      </dgm:t>
    </dgm:pt>
    <dgm:pt modelId="{2C5B7DD3-0CBB-440C-90DB-8120E833DF73}" type="sibTrans" cxnId="{7E9A1DB7-014D-4E2F-A8A1-CBCC1DA77456}">
      <dgm:prSet/>
      <dgm:spPr/>
      <dgm:t>
        <a:bodyPr/>
        <a:lstStyle/>
        <a:p>
          <a:endParaRPr lang="en-GB"/>
        </a:p>
      </dgm:t>
    </dgm:pt>
    <dgm:pt modelId="{6D8043F1-4AB4-4028-9A99-CA2C5A501CED}">
      <dgm:prSet phldrT="[Text]"/>
      <dgm:spPr/>
      <dgm:t>
        <a:bodyPr/>
        <a:lstStyle/>
        <a:p>
          <a:r>
            <a:rPr lang="en-GB" dirty="0"/>
            <a:t>The pandemic</a:t>
          </a:r>
        </a:p>
      </dgm:t>
    </dgm:pt>
    <dgm:pt modelId="{65E5A680-04AD-483C-B2B2-A4F6F0710F23}" type="parTrans" cxnId="{EBC7ADAC-6D0D-45B9-99B5-C441D503949F}">
      <dgm:prSet/>
      <dgm:spPr/>
      <dgm:t>
        <a:bodyPr/>
        <a:lstStyle/>
        <a:p>
          <a:endParaRPr lang="en-GB"/>
        </a:p>
      </dgm:t>
    </dgm:pt>
    <dgm:pt modelId="{516326B9-B1E2-418B-8326-A0AE518429F1}" type="sibTrans" cxnId="{EBC7ADAC-6D0D-45B9-99B5-C441D503949F}">
      <dgm:prSet/>
      <dgm:spPr/>
      <dgm:t>
        <a:bodyPr/>
        <a:lstStyle/>
        <a:p>
          <a:endParaRPr lang="en-GB"/>
        </a:p>
      </dgm:t>
    </dgm:pt>
    <dgm:pt modelId="{B3BB7F71-8098-4C23-887D-1D8C49750D12}">
      <dgm:prSet/>
      <dgm:spPr/>
      <dgm:t>
        <a:bodyPr/>
        <a:lstStyle/>
        <a:p>
          <a:r>
            <a:rPr lang="en-GB" dirty="0"/>
            <a:t>Health &amp; social care landscape </a:t>
          </a:r>
        </a:p>
      </dgm:t>
    </dgm:pt>
    <dgm:pt modelId="{DB4F4C6B-52CF-47F2-9648-F1FADDFB504C}" type="parTrans" cxnId="{9A3DD008-7915-4EDF-89B9-54771150B935}">
      <dgm:prSet/>
      <dgm:spPr/>
      <dgm:t>
        <a:bodyPr/>
        <a:lstStyle/>
        <a:p>
          <a:endParaRPr lang="en-GB"/>
        </a:p>
      </dgm:t>
    </dgm:pt>
    <dgm:pt modelId="{5017882F-66CF-4CF2-8045-1CF0DD125CC3}" type="sibTrans" cxnId="{9A3DD008-7915-4EDF-89B9-54771150B935}">
      <dgm:prSet/>
      <dgm:spPr/>
      <dgm:t>
        <a:bodyPr/>
        <a:lstStyle/>
        <a:p>
          <a:endParaRPr lang="en-GB"/>
        </a:p>
      </dgm:t>
    </dgm:pt>
    <dgm:pt modelId="{CA60BBD3-585B-457C-9A4A-9BAAF42A8C6F}" type="pres">
      <dgm:prSet presAssocID="{0BF0CC05-FD4F-4980-86ED-F49E8B58DA1A}" presName="cycle" presStyleCnt="0">
        <dgm:presLayoutVars>
          <dgm:dir/>
          <dgm:resizeHandles val="exact"/>
        </dgm:presLayoutVars>
      </dgm:prSet>
      <dgm:spPr/>
    </dgm:pt>
    <dgm:pt modelId="{7A381CDD-905F-4A30-BFCA-3BA34C97116F}" type="pres">
      <dgm:prSet presAssocID="{6503E767-9365-468E-B546-E94E4F27C924}" presName="node" presStyleLbl="node1" presStyleIdx="0" presStyleCnt="6">
        <dgm:presLayoutVars>
          <dgm:bulletEnabled val="1"/>
        </dgm:presLayoutVars>
      </dgm:prSet>
      <dgm:spPr/>
    </dgm:pt>
    <dgm:pt modelId="{DA9CC56C-1FB3-466F-B1BC-B4C4551EACD0}" type="pres">
      <dgm:prSet presAssocID="{6503E767-9365-468E-B546-E94E4F27C924}" presName="spNode" presStyleCnt="0"/>
      <dgm:spPr/>
    </dgm:pt>
    <dgm:pt modelId="{62852D19-2D95-4D68-BB66-A837F29CE50B}" type="pres">
      <dgm:prSet presAssocID="{DF6D5CD5-9602-4866-9E16-7E33B44B763C}" presName="sibTrans" presStyleLbl="sibTrans1D1" presStyleIdx="0" presStyleCnt="6"/>
      <dgm:spPr/>
    </dgm:pt>
    <dgm:pt modelId="{7E8D9088-B917-4589-9EE7-6CC9754A0522}" type="pres">
      <dgm:prSet presAssocID="{AE2DCC63-AD2C-487A-891E-22B50AF41498}" presName="node" presStyleLbl="node1" presStyleIdx="1" presStyleCnt="6">
        <dgm:presLayoutVars>
          <dgm:bulletEnabled val="1"/>
        </dgm:presLayoutVars>
      </dgm:prSet>
      <dgm:spPr/>
    </dgm:pt>
    <dgm:pt modelId="{82A68F64-EAD0-4C64-9041-126B7ADAE297}" type="pres">
      <dgm:prSet presAssocID="{AE2DCC63-AD2C-487A-891E-22B50AF41498}" presName="spNode" presStyleCnt="0"/>
      <dgm:spPr/>
    </dgm:pt>
    <dgm:pt modelId="{C294664F-E520-4DB6-B11D-47239CBA5307}" type="pres">
      <dgm:prSet presAssocID="{0C222117-9E6A-468C-B8D0-A1F6A9E03677}" presName="sibTrans" presStyleLbl="sibTrans1D1" presStyleIdx="1" presStyleCnt="6"/>
      <dgm:spPr/>
    </dgm:pt>
    <dgm:pt modelId="{183D760A-9672-4B66-9709-3248730AC3E2}" type="pres">
      <dgm:prSet presAssocID="{BA0CC67D-8091-4872-920B-B374FD611AC3}" presName="node" presStyleLbl="node1" presStyleIdx="2" presStyleCnt="6">
        <dgm:presLayoutVars>
          <dgm:bulletEnabled val="1"/>
        </dgm:presLayoutVars>
      </dgm:prSet>
      <dgm:spPr/>
    </dgm:pt>
    <dgm:pt modelId="{D9A55060-A589-4967-A406-EF353ED69EB6}" type="pres">
      <dgm:prSet presAssocID="{BA0CC67D-8091-4872-920B-B374FD611AC3}" presName="spNode" presStyleCnt="0"/>
      <dgm:spPr/>
    </dgm:pt>
    <dgm:pt modelId="{8669AB7F-23C2-4988-8684-B7A335ACDBD7}" type="pres">
      <dgm:prSet presAssocID="{0745F8DC-0609-4CCA-AA93-3B22AC0F09C6}" presName="sibTrans" presStyleLbl="sibTrans1D1" presStyleIdx="2" presStyleCnt="6"/>
      <dgm:spPr/>
    </dgm:pt>
    <dgm:pt modelId="{591DF336-C232-46A8-A7DB-C0145D3CA1A4}" type="pres">
      <dgm:prSet presAssocID="{4D083B6D-E6CF-4560-B916-14E4739977FF}" presName="node" presStyleLbl="node1" presStyleIdx="3" presStyleCnt="6">
        <dgm:presLayoutVars>
          <dgm:bulletEnabled val="1"/>
        </dgm:presLayoutVars>
      </dgm:prSet>
      <dgm:spPr/>
    </dgm:pt>
    <dgm:pt modelId="{039FDFC7-E7C6-475B-873F-E72E8CB55C78}" type="pres">
      <dgm:prSet presAssocID="{4D083B6D-E6CF-4560-B916-14E4739977FF}" presName="spNode" presStyleCnt="0"/>
      <dgm:spPr/>
    </dgm:pt>
    <dgm:pt modelId="{66F502CF-B107-4706-81D9-F6E95FD2AC11}" type="pres">
      <dgm:prSet presAssocID="{2C5B7DD3-0CBB-440C-90DB-8120E833DF73}" presName="sibTrans" presStyleLbl="sibTrans1D1" presStyleIdx="3" presStyleCnt="6"/>
      <dgm:spPr/>
    </dgm:pt>
    <dgm:pt modelId="{D4A3F520-ED7C-4B40-AA86-4E94D1E9FED4}" type="pres">
      <dgm:prSet presAssocID="{6D8043F1-4AB4-4028-9A99-CA2C5A501CED}" presName="node" presStyleLbl="node1" presStyleIdx="4" presStyleCnt="6">
        <dgm:presLayoutVars>
          <dgm:bulletEnabled val="1"/>
        </dgm:presLayoutVars>
      </dgm:prSet>
      <dgm:spPr/>
    </dgm:pt>
    <dgm:pt modelId="{B5D1D72B-BDE5-4803-A0CE-A5C076BEB612}" type="pres">
      <dgm:prSet presAssocID="{6D8043F1-4AB4-4028-9A99-CA2C5A501CED}" presName="spNode" presStyleCnt="0"/>
      <dgm:spPr/>
    </dgm:pt>
    <dgm:pt modelId="{A61CEF0D-0062-4288-8A99-FB4794DD51BB}" type="pres">
      <dgm:prSet presAssocID="{516326B9-B1E2-418B-8326-A0AE518429F1}" presName="sibTrans" presStyleLbl="sibTrans1D1" presStyleIdx="4" presStyleCnt="6"/>
      <dgm:spPr/>
    </dgm:pt>
    <dgm:pt modelId="{7F6050C5-E90F-40D3-BEE3-DDCFE47F6B77}" type="pres">
      <dgm:prSet presAssocID="{B3BB7F71-8098-4C23-887D-1D8C49750D12}" presName="node" presStyleLbl="node1" presStyleIdx="5" presStyleCnt="6">
        <dgm:presLayoutVars>
          <dgm:bulletEnabled val="1"/>
        </dgm:presLayoutVars>
      </dgm:prSet>
      <dgm:spPr/>
    </dgm:pt>
    <dgm:pt modelId="{D3C1249A-52E9-4F40-8707-645DA889835A}" type="pres">
      <dgm:prSet presAssocID="{B3BB7F71-8098-4C23-887D-1D8C49750D12}" presName="spNode" presStyleCnt="0"/>
      <dgm:spPr/>
    </dgm:pt>
    <dgm:pt modelId="{00704739-4E84-401A-85AD-48B71AB21253}" type="pres">
      <dgm:prSet presAssocID="{5017882F-66CF-4CF2-8045-1CF0DD125CC3}" presName="sibTrans" presStyleLbl="sibTrans1D1" presStyleIdx="5" presStyleCnt="6"/>
      <dgm:spPr/>
    </dgm:pt>
  </dgm:ptLst>
  <dgm:cxnLst>
    <dgm:cxn modelId="{9A3DD008-7915-4EDF-89B9-54771150B935}" srcId="{0BF0CC05-FD4F-4980-86ED-F49E8B58DA1A}" destId="{B3BB7F71-8098-4C23-887D-1D8C49750D12}" srcOrd="5" destOrd="0" parTransId="{DB4F4C6B-52CF-47F2-9648-F1FADDFB504C}" sibTransId="{5017882F-66CF-4CF2-8045-1CF0DD125CC3}"/>
    <dgm:cxn modelId="{AB60DD1E-8982-406B-A387-0DC2F06E62CF}" srcId="{0BF0CC05-FD4F-4980-86ED-F49E8B58DA1A}" destId="{AE2DCC63-AD2C-487A-891E-22B50AF41498}" srcOrd="1" destOrd="0" parTransId="{EE9CA84E-DFD4-4F37-A6E2-98330B90D0FA}" sibTransId="{0C222117-9E6A-468C-B8D0-A1F6A9E03677}"/>
    <dgm:cxn modelId="{F21E6335-9195-411B-B0E9-3F3CDCE71033}" type="presOf" srcId="{0745F8DC-0609-4CCA-AA93-3B22AC0F09C6}" destId="{8669AB7F-23C2-4988-8684-B7A335ACDBD7}" srcOrd="0" destOrd="0" presId="urn:microsoft.com/office/officeart/2005/8/layout/cycle6"/>
    <dgm:cxn modelId="{A83B8337-5160-49DB-B870-2E899D3C4D31}" type="presOf" srcId="{6503E767-9365-468E-B546-E94E4F27C924}" destId="{7A381CDD-905F-4A30-BFCA-3BA34C97116F}" srcOrd="0" destOrd="0" presId="urn:microsoft.com/office/officeart/2005/8/layout/cycle6"/>
    <dgm:cxn modelId="{6995653A-734F-4C1B-BBEF-10A732AA1642}" type="presOf" srcId="{0BF0CC05-FD4F-4980-86ED-F49E8B58DA1A}" destId="{CA60BBD3-585B-457C-9A4A-9BAAF42A8C6F}" srcOrd="0" destOrd="0" presId="urn:microsoft.com/office/officeart/2005/8/layout/cycle6"/>
    <dgm:cxn modelId="{B8A40046-1E0D-4639-B03C-D013F20933E2}" type="presOf" srcId="{516326B9-B1E2-418B-8326-A0AE518429F1}" destId="{A61CEF0D-0062-4288-8A99-FB4794DD51BB}" srcOrd="0" destOrd="0" presId="urn:microsoft.com/office/officeart/2005/8/layout/cycle6"/>
    <dgm:cxn modelId="{7C875F6B-3CD6-459A-943E-F0D9949C9C92}" type="presOf" srcId="{2C5B7DD3-0CBB-440C-90DB-8120E833DF73}" destId="{66F502CF-B107-4706-81D9-F6E95FD2AC11}" srcOrd="0" destOrd="0" presId="urn:microsoft.com/office/officeart/2005/8/layout/cycle6"/>
    <dgm:cxn modelId="{776EE86E-5769-4DB7-A812-E48C7EF18E89}" type="presOf" srcId="{B3BB7F71-8098-4C23-887D-1D8C49750D12}" destId="{7F6050C5-E90F-40D3-BEE3-DDCFE47F6B77}" srcOrd="0" destOrd="0" presId="urn:microsoft.com/office/officeart/2005/8/layout/cycle6"/>
    <dgm:cxn modelId="{5F8BA870-9C7D-488A-B5C2-3603E4910AAE}" type="presOf" srcId="{4D083B6D-E6CF-4560-B916-14E4739977FF}" destId="{591DF336-C232-46A8-A7DB-C0145D3CA1A4}" srcOrd="0" destOrd="0" presId="urn:microsoft.com/office/officeart/2005/8/layout/cycle6"/>
    <dgm:cxn modelId="{A484099C-54B4-4EAA-BCA6-9C6DE0569AF9}" srcId="{0BF0CC05-FD4F-4980-86ED-F49E8B58DA1A}" destId="{6503E767-9365-468E-B546-E94E4F27C924}" srcOrd="0" destOrd="0" parTransId="{F0CDEF0E-7023-4403-AC67-2530D06EAA91}" sibTransId="{DF6D5CD5-9602-4866-9E16-7E33B44B763C}"/>
    <dgm:cxn modelId="{A46A4D9C-64A2-4867-AE92-44257CAB7D80}" type="presOf" srcId="{BA0CC67D-8091-4872-920B-B374FD611AC3}" destId="{183D760A-9672-4B66-9709-3248730AC3E2}" srcOrd="0" destOrd="0" presId="urn:microsoft.com/office/officeart/2005/8/layout/cycle6"/>
    <dgm:cxn modelId="{EBC7ADAC-6D0D-45B9-99B5-C441D503949F}" srcId="{0BF0CC05-FD4F-4980-86ED-F49E8B58DA1A}" destId="{6D8043F1-4AB4-4028-9A99-CA2C5A501CED}" srcOrd="4" destOrd="0" parTransId="{65E5A680-04AD-483C-B2B2-A4F6F0710F23}" sibTransId="{516326B9-B1E2-418B-8326-A0AE518429F1}"/>
    <dgm:cxn modelId="{AB951EB0-8964-492E-B95C-AE6EABF699E3}" type="presOf" srcId="{6D8043F1-4AB4-4028-9A99-CA2C5A501CED}" destId="{D4A3F520-ED7C-4B40-AA86-4E94D1E9FED4}" srcOrd="0" destOrd="0" presId="urn:microsoft.com/office/officeart/2005/8/layout/cycle6"/>
    <dgm:cxn modelId="{D05476B5-E955-465F-B6D5-C75A6681B435}" type="presOf" srcId="{0C222117-9E6A-468C-B8D0-A1F6A9E03677}" destId="{C294664F-E520-4DB6-B11D-47239CBA5307}" srcOrd="0" destOrd="0" presId="urn:microsoft.com/office/officeart/2005/8/layout/cycle6"/>
    <dgm:cxn modelId="{7E9A1DB7-014D-4E2F-A8A1-CBCC1DA77456}" srcId="{0BF0CC05-FD4F-4980-86ED-F49E8B58DA1A}" destId="{4D083B6D-E6CF-4560-B916-14E4739977FF}" srcOrd="3" destOrd="0" parTransId="{E591FCCC-7686-4105-B665-1FE1E177879A}" sibTransId="{2C5B7DD3-0CBB-440C-90DB-8120E833DF73}"/>
    <dgm:cxn modelId="{A46013C4-40C0-47D4-9A47-9A0E0F5401A9}" type="presOf" srcId="{DF6D5CD5-9602-4866-9E16-7E33B44B763C}" destId="{62852D19-2D95-4D68-BB66-A837F29CE50B}" srcOrd="0" destOrd="0" presId="urn:microsoft.com/office/officeart/2005/8/layout/cycle6"/>
    <dgm:cxn modelId="{2801BEDB-8657-47FD-8FAA-B84B850B864D}" type="presOf" srcId="{AE2DCC63-AD2C-487A-891E-22B50AF41498}" destId="{7E8D9088-B917-4589-9EE7-6CC9754A0522}" srcOrd="0" destOrd="0" presId="urn:microsoft.com/office/officeart/2005/8/layout/cycle6"/>
    <dgm:cxn modelId="{CFB344E2-544A-4613-9E1B-5826C61AC5A6}" srcId="{0BF0CC05-FD4F-4980-86ED-F49E8B58DA1A}" destId="{BA0CC67D-8091-4872-920B-B374FD611AC3}" srcOrd="2" destOrd="0" parTransId="{53F4E1B6-CAC9-4BF4-9843-4D47742E3C24}" sibTransId="{0745F8DC-0609-4CCA-AA93-3B22AC0F09C6}"/>
    <dgm:cxn modelId="{332E53FE-C4E7-4C0D-A8BA-3F7C09B80792}" type="presOf" srcId="{5017882F-66CF-4CF2-8045-1CF0DD125CC3}" destId="{00704739-4E84-401A-85AD-48B71AB21253}" srcOrd="0" destOrd="0" presId="urn:microsoft.com/office/officeart/2005/8/layout/cycle6"/>
    <dgm:cxn modelId="{96F43A08-F281-4949-AB7C-8ED3895773E1}" type="presParOf" srcId="{CA60BBD3-585B-457C-9A4A-9BAAF42A8C6F}" destId="{7A381CDD-905F-4A30-BFCA-3BA34C97116F}" srcOrd="0" destOrd="0" presId="urn:microsoft.com/office/officeart/2005/8/layout/cycle6"/>
    <dgm:cxn modelId="{9D564253-22A5-437C-89C1-F546E0C008F7}" type="presParOf" srcId="{CA60BBD3-585B-457C-9A4A-9BAAF42A8C6F}" destId="{DA9CC56C-1FB3-466F-B1BC-B4C4551EACD0}" srcOrd="1" destOrd="0" presId="urn:microsoft.com/office/officeart/2005/8/layout/cycle6"/>
    <dgm:cxn modelId="{A99A1707-D0E4-4DFC-948A-412897819E2E}" type="presParOf" srcId="{CA60BBD3-585B-457C-9A4A-9BAAF42A8C6F}" destId="{62852D19-2D95-4D68-BB66-A837F29CE50B}" srcOrd="2" destOrd="0" presId="urn:microsoft.com/office/officeart/2005/8/layout/cycle6"/>
    <dgm:cxn modelId="{E0BD0FA6-E121-4343-8D2F-A594CE339DCB}" type="presParOf" srcId="{CA60BBD3-585B-457C-9A4A-9BAAF42A8C6F}" destId="{7E8D9088-B917-4589-9EE7-6CC9754A0522}" srcOrd="3" destOrd="0" presId="urn:microsoft.com/office/officeart/2005/8/layout/cycle6"/>
    <dgm:cxn modelId="{0B59DE13-0EF4-4ADB-B41E-AC32D769CD77}" type="presParOf" srcId="{CA60BBD3-585B-457C-9A4A-9BAAF42A8C6F}" destId="{82A68F64-EAD0-4C64-9041-126B7ADAE297}" srcOrd="4" destOrd="0" presId="urn:microsoft.com/office/officeart/2005/8/layout/cycle6"/>
    <dgm:cxn modelId="{754C6036-476D-446A-9082-13F1AECBEA12}" type="presParOf" srcId="{CA60BBD3-585B-457C-9A4A-9BAAF42A8C6F}" destId="{C294664F-E520-4DB6-B11D-47239CBA5307}" srcOrd="5" destOrd="0" presId="urn:microsoft.com/office/officeart/2005/8/layout/cycle6"/>
    <dgm:cxn modelId="{2672336B-B4E7-425C-B0EE-942CBA77AA75}" type="presParOf" srcId="{CA60BBD3-585B-457C-9A4A-9BAAF42A8C6F}" destId="{183D760A-9672-4B66-9709-3248730AC3E2}" srcOrd="6" destOrd="0" presId="urn:microsoft.com/office/officeart/2005/8/layout/cycle6"/>
    <dgm:cxn modelId="{0B12EB09-6F99-4896-A7FE-2CAC75CDE88D}" type="presParOf" srcId="{CA60BBD3-585B-457C-9A4A-9BAAF42A8C6F}" destId="{D9A55060-A589-4967-A406-EF353ED69EB6}" srcOrd="7" destOrd="0" presId="urn:microsoft.com/office/officeart/2005/8/layout/cycle6"/>
    <dgm:cxn modelId="{1BC53E75-DE09-4938-8A88-613348C2C304}" type="presParOf" srcId="{CA60BBD3-585B-457C-9A4A-9BAAF42A8C6F}" destId="{8669AB7F-23C2-4988-8684-B7A335ACDBD7}" srcOrd="8" destOrd="0" presId="urn:microsoft.com/office/officeart/2005/8/layout/cycle6"/>
    <dgm:cxn modelId="{0194ED67-FE24-471F-9017-4FA7A5E64E1F}" type="presParOf" srcId="{CA60BBD3-585B-457C-9A4A-9BAAF42A8C6F}" destId="{591DF336-C232-46A8-A7DB-C0145D3CA1A4}" srcOrd="9" destOrd="0" presId="urn:microsoft.com/office/officeart/2005/8/layout/cycle6"/>
    <dgm:cxn modelId="{9950C2F4-8B09-4F91-A4A3-A19FF99C220C}" type="presParOf" srcId="{CA60BBD3-585B-457C-9A4A-9BAAF42A8C6F}" destId="{039FDFC7-E7C6-475B-873F-E72E8CB55C78}" srcOrd="10" destOrd="0" presId="urn:microsoft.com/office/officeart/2005/8/layout/cycle6"/>
    <dgm:cxn modelId="{289EB0F6-1993-41F4-B8B9-6446BA38B078}" type="presParOf" srcId="{CA60BBD3-585B-457C-9A4A-9BAAF42A8C6F}" destId="{66F502CF-B107-4706-81D9-F6E95FD2AC11}" srcOrd="11" destOrd="0" presId="urn:microsoft.com/office/officeart/2005/8/layout/cycle6"/>
    <dgm:cxn modelId="{C734738C-BE19-4FA6-BF29-B5809918F328}" type="presParOf" srcId="{CA60BBD3-585B-457C-9A4A-9BAAF42A8C6F}" destId="{D4A3F520-ED7C-4B40-AA86-4E94D1E9FED4}" srcOrd="12" destOrd="0" presId="urn:microsoft.com/office/officeart/2005/8/layout/cycle6"/>
    <dgm:cxn modelId="{FB45653A-651E-4158-A034-6DCEC38D75C0}" type="presParOf" srcId="{CA60BBD3-585B-457C-9A4A-9BAAF42A8C6F}" destId="{B5D1D72B-BDE5-4803-A0CE-A5C076BEB612}" srcOrd="13" destOrd="0" presId="urn:microsoft.com/office/officeart/2005/8/layout/cycle6"/>
    <dgm:cxn modelId="{3E77A1D5-8FFC-4EDF-A37F-BF725B7F20C0}" type="presParOf" srcId="{CA60BBD3-585B-457C-9A4A-9BAAF42A8C6F}" destId="{A61CEF0D-0062-4288-8A99-FB4794DD51BB}" srcOrd="14" destOrd="0" presId="urn:microsoft.com/office/officeart/2005/8/layout/cycle6"/>
    <dgm:cxn modelId="{41431156-BD2F-4307-8BB5-E688A5A9EC4A}" type="presParOf" srcId="{CA60BBD3-585B-457C-9A4A-9BAAF42A8C6F}" destId="{7F6050C5-E90F-40D3-BEE3-DDCFE47F6B77}" srcOrd="15" destOrd="0" presId="urn:microsoft.com/office/officeart/2005/8/layout/cycle6"/>
    <dgm:cxn modelId="{92C3DDEA-36E7-4033-8832-D46D9D48EF26}" type="presParOf" srcId="{CA60BBD3-585B-457C-9A4A-9BAAF42A8C6F}" destId="{D3C1249A-52E9-4F40-8707-645DA889835A}" srcOrd="16" destOrd="0" presId="urn:microsoft.com/office/officeart/2005/8/layout/cycle6"/>
    <dgm:cxn modelId="{91F733B5-C7BC-4B4A-82FF-751193B0A818}" type="presParOf" srcId="{CA60BBD3-585B-457C-9A4A-9BAAF42A8C6F}" destId="{00704739-4E84-401A-85AD-48B71AB21253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8E029D-A3F5-4124-947F-CDCB153F55B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19A3DD8-2280-4DBC-B1EC-87583E02BF38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/>
            <a:t>Four country context</a:t>
          </a:r>
        </a:p>
      </dgm:t>
    </dgm:pt>
    <dgm:pt modelId="{FDF708D3-50B6-4AC0-B5C5-7AC3ED6C6738}" type="parTrans" cxnId="{DFEB3DD1-D08A-4089-B7B8-94DBDDCE0658}">
      <dgm:prSet/>
      <dgm:spPr/>
      <dgm:t>
        <a:bodyPr/>
        <a:lstStyle/>
        <a:p>
          <a:endParaRPr lang="en-GB"/>
        </a:p>
      </dgm:t>
    </dgm:pt>
    <dgm:pt modelId="{2F880FC7-78FF-4F7A-BEA9-CE1CCE9C32FB}" type="sibTrans" cxnId="{DFEB3DD1-D08A-4089-B7B8-94DBDDCE0658}">
      <dgm:prSet/>
      <dgm:spPr/>
      <dgm:t>
        <a:bodyPr/>
        <a:lstStyle/>
        <a:p>
          <a:endParaRPr lang="en-GB"/>
        </a:p>
      </dgm:t>
    </dgm:pt>
    <dgm:pt modelId="{86CCC61A-75EC-447A-99D4-90E26FDCE47B}">
      <dgm:prSet phldrT="[Tex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rtl="0">
            <a:buFont typeface="Arial" panose="020B0604020202020204" pitchFamily="34" charset="0"/>
            <a:buChar char="•"/>
          </a:pPr>
          <a:r>
            <a:rPr lang="en-GB">
              <a:latin typeface="Calibri"/>
            </a:rPr>
            <a:t>Three</a:t>
          </a:r>
          <a:r>
            <a:rPr lang="en-GB"/>
            <a:t> professions – </a:t>
          </a:r>
          <a:r>
            <a:rPr lang="en-GB">
              <a:latin typeface="Calibri"/>
            </a:rPr>
            <a:t>across nursing</a:t>
          </a:r>
          <a:r>
            <a:rPr lang="en-GB"/>
            <a:t> and midwifery</a:t>
          </a:r>
        </a:p>
      </dgm:t>
    </dgm:pt>
    <dgm:pt modelId="{E59D5DF9-7392-420C-A8C1-8650254D034B}" type="parTrans" cxnId="{F965FB26-16EB-473F-A510-C2FEE78EEAA6}">
      <dgm:prSet/>
      <dgm:spPr/>
      <dgm:t>
        <a:bodyPr/>
        <a:lstStyle/>
        <a:p>
          <a:endParaRPr lang="en-GB"/>
        </a:p>
      </dgm:t>
    </dgm:pt>
    <dgm:pt modelId="{B74E3849-AFC6-4A34-994A-0B4F4885CC48}" type="sibTrans" cxnId="{F965FB26-16EB-473F-A510-C2FEE78EEAA6}">
      <dgm:prSet/>
      <dgm:spPr/>
      <dgm:t>
        <a:bodyPr/>
        <a:lstStyle/>
        <a:p>
          <a:endParaRPr lang="en-GB"/>
        </a:p>
      </dgm:t>
    </dgm:pt>
    <dgm:pt modelId="{8D6B9CA8-9096-4041-A50A-F46C99ACC607}">
      <dgm:prSet phldrT="[Text]"/>
      <dgm:spPr>
        <a:solidFill>
          <a:schemeClr val="tx1">
            <a:lumMod val="75000"/>
          </a:schemeClr>
        </a:solidFill>
      </dgm:spPr>
      <dgm:t>
        <a:bodyPr/>
        <a:lstStyle/>
        <a:p>
          <a:pPr rtl="0">
            <a:buFont typeface="Arial" panose="020B0604020202020204" pitchFamily="34" charset="0"/>
            <a:buChar char="•"/>
          </a:pPr>
          <a:r>
            <a:rPr lang="en-GB"/>
            <a:t>Addition of nursing associate role </a:t>
          </a:r>
          <a:r>
            <a:rPr lang="en-GB">
              <a:latin typeface="Calibri"/>
            </a:rPr>
            <a:t>in England</a:t>
          </a:r>
          <a:endParaRPr lang="en-GB"/>
        </a:p>
      </dgm:t>
    </dgm:pt>
    <dgm:pt modelId="{47676471-0A86-4277-9EB3-5497BA2A16FF}" type="parTrans" cxnId="{2AB3B658-BD83-42A8-86AA-6F9141F6D622}">
      <dgm:prSet/>
      <dgm:spPr/>
      <dgm:t>
        <a:bodyPr/>
        <a:lstStyle/>
        <a:p>
          <a:endParaRPr lang="en-GB"/>
        </a:p>
      </dgm:t>
    </dgm:pt>
    <dgm:pt modelId="{B2A7AC01-B3F3-45C7-932D-DC8F3185FA3E}" type="sibTrans" cxnId="{2AB3B658-BD83-42A8-86AA-6F9141F6D622}">
      <dgm:prSet/>
      <dgm:spPr/>
      <dgm:t>
        <a:bodyPr/>
        <a:lstStyle/>
        <a:p>
          <a:endParaRPr lang="en-GB"/>
        </a:p>
      </dgm:t>
    </dgm:pt>
    <dgm:pt modelId="{51DC2026-321E-47FA-A0CC-5F2557F637DD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/>
            <a:t>Updated education standards and proficiencies</a:t>
          </a:r>
        </a:p>
      </dgm:t>
    </dgm:pt>
    <dgm:pt modelId="{BA1CC2B7-4C95-453F-BE9F-57D749C10278}" type="parTrans" cxnId="{43577E53-77FB-44DD-B9FD-DB162DFEFA69}">
      <dgm:prSet/>
      <dgm:spPr/>
      <dgm:t>
        <a:bodyPr/>
        <a:lstStyle/>
        <a:p>
          <a:endParaRPr lang="en-GB"/>
        </a:p>
      </dgm:t>
    </dgm:pt>
    <dgm:pt modelId="{C386F4FD-7611-4F30-A9FA-E093E8CD6B37}" type="sibTrans" cxnId="{43577E53-77FB-44DD-B9FD-DB162DFEFA69}">
      <dgm:prSet/>
      <dgm:spPr/>
      <dgm:t>
        <a:bodyPr/>
        <a:lstStyle/>
        <a:p>
          <a:endParaRPr lang="en-GB"/>
        </a:p>
      </dgm:t>
    </dgm:pt>
    <dgm:pt modelId="{60B86BE9-570C-4CC6-B952-2D55DFA9C0AB}">
      <dgm:prSet phldrT="[Text]"/>
      <dgm:spPr>
        <a:solidFill>
          <a:schemeClr val="accent1">
            <a:lumMod val="75000"/>
            <a:lumOff val="25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/>
            <a:t>NMC as a regulator and NMC as an organisation</a:t>
          </a:r>
        </a:p>
      </dgm:t>
    </dgm:pt>
    <dgm:pt modelId="{9F56E4B2-0EB0-43CB-9000-FAEB1E3B516E}" type="parTrans" cxnId="{6FBF2B5B-507E-4E40-82B0-AE790A5B5749}">
      <dgm:prSet/>
      <dgm:spPr/>
      <dgm:t>
        <a:bodyPr/>
        <a:lstStyle/>
        <a:p>
          <a:endParaRPr lang="en-GB"/>
        </a:p>
      </dgm:t>
    </dgm:pt>
    <dgm:pt modelId="{FBB85A82-4037-433D-8598-BC8C1B8E6BDA}" type="sibTrans" cxnId="{6FBF2B5B-507E-4E40-82B0-AE790A5B5749}">
      <dgm:prSet/>
      <dgm:spPr/>
      <dgm:t>
        <a:bodyPr/>
        <a:lstStyle/>
        <a:p>
          <a:endParaRPr lang="en-GB"/>
        </a:p>
      </dgm:t>
    </dgm:pt>
    <dgm:pt modelId="{1CEBB948-A7E0-45FA-8096-19C7ECBBF864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/>
            <a:t>Learnings from the past 10 years</a:t>
          </a:r>
        </a:p>
      </dgm:t>
    </dgm:pt>
    <dgm:pt modelId="{F3FDCE2A-D593-4009-BA15-C128D83A4375}" type="parTrans" cxnId="{9A099617-9028-4BBC-A9B4-00C9D8F5074E}">
      <dgm:prSet/>
      <dgm:spPr/>
      <dgm:t>
        <a:bodyPr/>
        <a:lstStyle/>
        <a:p>
          <a:endParaRPr lang="en-GB"/>
        </a:p>
      </dgm:t>
    </dgm:pt>
    <dgm:pt modelId="{BA50FBB8-3C46-4752-BD63-4EB0BAD4EF75}" type="sibTrans" cxnId="{9A099617-9028-4BBC-A9B4-00C9D8F5074E}">
      <dgm:prSet/>
      <dgm:spPr/>
      <dgm:t>
        <a:bodyPr/>
        <a:lstStyle/>
        <a:p>
          <a:endParaRPr lang="en-GB"/>
        </a:p>
      </dgm:t>
    </dgm:pt>
    <dgm:pt modelId="{BE85F611-18C4-463E-8F80-2DF5F2D220B6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500" dirty="0"/>
            <a:t>Future focus</a:t>
          </a:r>
        </a:p>
      </dgm:t>
    </dgm:pt>
    <dgm:pt modelId="{335056A8-7D11-4326-B3F9-07ECC326D027}" type="parTrans" cxnId="{C3D91EB2-3C65-499E-B8B5-F0DE4E40EA78}">
      <dgm:prSet/>
      <dgm:spPr/>
      <dgm:t>
        <a:bodyPr/>
        <a:lstStyle/>
        <a:p>
          <a:endParaRPr lang="en-GB"/>
        </a:p>
      </dgm:t>
    </dgm:pt>
    <dgm:pt modelId="{093A324E-BDEF-40BC-8F2D-6837BF74395E}" type="sibTrans" cxnId="{C3D91EB2-3C65-499E-B8B5-F0DE4E40EA78}">
      <dgm:prSet/>
      <dgm:spPr/>
      <dgm:t>
        <a:bodyPr/>
        <a:lstStyle/>
        <a:p>
          <a:endParaRPr lang="en-GB"/>
        </a:p>
      </dgm:t>
    </dgm:pt>
    <dgm:pt modelId="{50D85553-D5BD-4745-B960-12F6F761E245}">
      <dgm:prSet phldr="0" custT="1"/>
      <dgm:spPr>
        <a:solidFill>
          <a:schemeClr val="accent5"/>
        </a:solidFill>
      </dgm:spPr>
      <dgm:t>
        <a:bodyPr/>
        <a:lstStyle/>
        <a:p>
          <a:pPr rtl="0"/>
          <a:r>
            <a:rPr lang="en-GB" sz="1500" dirty="0"/>
            <a:t>Breadth of practice, settings, roles</a:t>
          </a:r>
          <a:endParaRPr lang="en-US" sz="1500" dirty="0"/>
        </a:p>
      </dgm:t>
    </dgm:pt>
    <dgm:pt modelId="{1488DD39-F3D0-4470-9FBA-E426D4F8991C}" type="parTrans" cxnId="{BD9E38DA-7074-4ABD-A0F2-97FFDA41782D}">
      <dgm:prSet/>
      <dgm:spPr/>
      <dgm:t>
        <a:bodyPr/>
        <a:lstStyle/>
        <a:p>
          <a:endParaRPr lang="en-GB"/>
        </a:p>
      </dgm:t>
    </dgm:pt>
    <dgm:pt modelId="{726E72BB-AD05-43D2-BBFD-AA4C46AA36E0}" type="sibTrans" cxnId="{BD9E38DA-7074-4ABD-A0F2-97FFDA41782D}">
      <dgm:prSet/>
      <dgm:spPr/>
      <dgm:t>
        <a:bodyPr/>
        <a:lstStyle/>
        <a:p>
          <a:endParaRPr lang="en-GB"/>
        </a:p>
      </dgm:t>
    </dgm:pt>
    <dgm:pt modelId="{58ED963F-471F-4F5C-A7D7-6E2D63EF01A6}">
      <dgm:prSet phldr="0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GB" sz="1200"/>
            <a:t>Population profile and demographics</a:t>
          </a:r>
          <a:endParaRPr lang="en-US"/>
        </a:p>
      </dgm:t>
    </dgm:pt>
    <dgm:pt modelId="{F305FCBB-39CE-4FD1-9D39-CD6FA8CFE6F7}" type="parTrans" cxnId="{D803B74E-CFD0-49AB-8E56-03058B1A4DC2}">
      <dgm:prSet/>
      <dgm:spPr/>
      <dgm:t>
        <a:bodyPr/>
        <a:lstStyle/>
        <a:p>
          <a:endParaRPr lang="en-GB"/>
        </a:p>
      </dgm:t>
    </dgm:pt>
    <dgm:pt modelId="{2A36FB2A-7621-4DC1-80A7-314F82CCB99C}" type="sibTrans" cxnId="{D803B74E-CFD0-49AB-8E56-03058B1A4DC2}">
      <dgm:prSet/>
      <dgm:spPr/>
      <dgm:t>
        <a:bodyPr/>
        <a:lstStyle/>
        <a:p>
          <a:endParaRPr lang="en-GB"/>
        </a:p>
      </dgm:t>
    </dgm:pt>
    <dgm:pt modelId="{986847EA-9C2C-449F-9A94-A79B25C9285D}">
      <dgm:prSet phldr="0" custT="1"/>
      <dgm:spPr/>
      <dgm:t>
        <a:bodyPr/>
        <a:lstStyle/>
        <a:p>
          <a:r>
            <a:rPr lang="en-GB" sz="1500" dirty="0"/>
            <a:t>Technology and digitalisation</a:t>
          </a:r>
          <a:endParaRPr lang="en-US" sz="1500" dirty="0"/>
        </a:p>
      </dgm:t>
    </dgm:pt>
    <dgm:pt modelId="{FAF90471-8A61-474D-8878-D82AC016BA3C}" type="parTrans" cxnId="{34C2B60A-29CA-4515-A494-BA0F648ED4A0}">
      <dgm:prSet/>
      <dgm:spPr/>
      <dgm:t>
        <a:bodyPr/>
        <a:lstStyle/>
        <a:p>
          <a:endParaRPr lang="en-GB"/>
        </a:p>
      </dgm:t>
    </dgm:pt>
    <dgm:pt modelId="{1EA5B1B5-3A70-4587-AC87-3DD79B7383A6}" type="sibTrans" cxnId="{34C2B60A-29CA-4515-A494-BA0F648ED4A0}">
      <dgm:prSet/>
      <dgm:spPr/>
      <dgm:t>
        <a:bodyPr/>
        <a:lstStyle/>
        <a:p>
          <a:endParaRPr lang="en-GB"/>
        </a:p>
      </dgm:t>
    </dgm:pt>
    <dgm:pt modelId="{EE7FD7E5-456F-45FB-A4D4-93AF01C1B1AA}" type="pres">
      <dgm:prSet presAssocID="{628E029D-A3F5-4124-947F-CDCB153F55B2}" presName="diagram" presStyleCnt="0">
        <dgm:presLayoutVars>
          <dgm:dir/>
          <dgm:resizeHandles val="exact"/>
        </dgm:presLayoutVars>
      </dgm:prSet>
      <dgm:spPr/>
    </dgm:pt>
    <dgm:pt modelId="{7635CF26-9669-4EC8-9283-EC6D6D47F90C}" type="pres">
      <dgm:prSet presAssocID="{B19A3DD8-2280-4DBC-B1EC-87583E02BF38}" presName="node" presStyleLbl="node1" presStyleIdx="0" presStyleCnt="10">
        <dgm:presLayoutVars>
          <dgm:bulletEnabled val="1"/>
        </dgm:presLayoutVars>
      </dgm:prSet>
      <dgm:spPr/>
    </dgm:pt>
    <dgm:pt modelId="{FC30B2BF-09C5-4CFE-A422-3AB03F29FB38}" type="pres">
      <dgm:prSet presAssocID="{2F880FC7-78FF-4F7A-BEA9-CE1CCE9C32FB}" presName="sibTrans" presStyleCnt="0"/>
      <dgm:spPr/>
    </dgm:pt>
    <dgm:pt modelId="{D768CBCE-A2AE-4B5C-9F81-5755E72AF1B0}" type="pres">
      <dgm:prSet presAssocID="{86CCC61A-75EC-447A-99D4-90E26FDCE47B}" presName="node" presStyleLbl="node1" presStyleIdx="1" presStyleCnt="10">
        <dgm:presLayoutVars>
          <dgm:bulletEnabled val="1"/>
        </dgm:presLayoutVars>
      </dgm:prSet>
      <dgm:spPr/>
    </dgm:pt>
    <dgm:pt modelId="{A8DBB9F4-13BF-4A02-A208-9EF862BD8713}" type="pres">
      <dgm:prSet presAssocID="{B74E3849-AFC6-4A34-994A-0B4F4885CC48}" presName="sibTrans" presStyleCnt="0"/>
      <dgm:spPr/>
    </dgm:pt>
    <dgm:pt modelId="{97425FE8-2BE0-4FE5-AB0B-0827226FF7F4}" type="pres">
      <dgm:prSet presAssocID="{8D6B9CA8-9096-4041-A50A-F46C99ACC607}" presName="node" presStyleLbl="node1" presStyleIdx="2" presStyleCnt="10">
        <dgm:presLayoutVars>
          <dgm:bulletEnabled val="1"/>
        </dgm:presLayoutVars>
      </dgm:prSet>
      <dgm:spPr/>
    </dgm:pt>
    <dgm:pt modelId="{57E08C38-83F8-45FA-B900-A651641DA570}" type="pres">
      <dgm:prSet presAssocID="{B2A7AC01-B3F3-45C7-932D-DC8F3185FA3E}" presName="sibTrans" presStyleCnt="0"/>
      <dgm:spPr/>
    </dgm:pt>
    <dgm:pt modelId="{1A2B1E0E-75A2-4AC5-9383-EF9E8DDB3685}" type="pres">
      <dgm:prSet presAssocID="{51DC2026-321E-47FA-A0CC-5F2557F637DD}" presName="node" presStyleLbl="node1" presStyleIdx="3" presStyleCnt="10">
        <dgm:presLayoutVars>
          <dgm:bulletEnabled val="1"/>
        </dgm:presLayoutVars>
      </dgm:prSet>
      <dgm:spPr/>
    </dgm:pt>
    <dgm:pt modelId="{DFEAF1AC-6384-4EE1-A5DB-BFDCC71A4A14}" type="pres">
      <dgm:prSet presAssocID="{C386F4FD-7611-4F30-A9FA-E093E8CD6B37}" presName="sibTrans" presStyleCnt="0"/>
      <dgm:spPr/>
    </dgm:pt>
    <dgm:pt modelId="{91388B67-9469-4956-97D8-36CBD74A3E93}" type="pres">
      <dgm:prSet presAssocID="{60B86BE9-570C-4CC6-B952-2D55DFA9C0AB}" presName="node" presStyleLbl="node1" presStyleIdx="4" presStyleCnt="10">
        <dgm:presLayoutVars>
          <dgm:bulletEnabled val="1"/>
        </dgm:presLayoutVars>
      </dgm:prSet>
      <dgm:spPr/>
    </dgm:pt>
    <dgm:pt modelId="{89A6E2F0-9FAC-4AED-AAE8-09C5BEF66AF0}" type="pres">
      <dgm:prSet presAssocID="{FBB85A82-4037-433D-8598-BC8C1B8E6BDA}" presName="sibTrans" presStyleCnt="0"/>
      <dgm:spPr/>
    </dgm:pt>
    <dgm:pt modelId="{A029BEF6-B36B-4136-97F4-E77BF406DC1A}" type="pres">
      <dgm:prSet presAssocID="{1CEBB948-A7E0-45FA-8096-19C7ECBBF864}" presName="node" presStyleLbl="node1" presStyleIdx="5" presStyleCnt="10">
        <dgm:presLayoutVars>
          <dgm:bulletEnabled val="1"/>
        </dgm:presLayoutVars>
      </dgm:prSet>
      <dgm:spPr/>
    </dgm:pt>
    <dgm:pt modelId="{762B0C63-4399-4268-B149-210338E67A6E}" type="pres">
      <dgm:prSet presAssocID="{BA50FBB8-3C46-4752-BD63-4EB0BAD4EF75}" presName="sibTrans" presStyleCnt="0"/>
      <dgm:spPr/>
    </dgm:pt>
    <dgm:pt modelId="{BD5C0B0C-AF66-4799-8764-0CC0F0C3067A}" type="pres">
      <dgm:prSet presAssocID="{BE85F611-18C4-463E-8F80-2DF5F2D220B6}" presName="node" presStyleLbl="node1" presStyleIdx="6" presStyleCnt="10">
        <dgm:presLayoutVars>
          <dgm:bulletEnabled val="1"/>
        </dgm:presLayoutVars>
      </dgm:prSet>
      <dgm:spPr/>
    </dgm:pt>
    <dgm:pt modelId="{0D436A2A-4BEB-405B-8D46-910D379126C0}" type="pres">
      <dgm:prSet presAssocID="{093A324E-BDEF-40BC-8F2D-6837BF74395E}" presName="sibTrans" presStyleCnt="0"/>
      <dgm:spPr/>
    </dgm:pt>
    <dgm:pt modelId="{D5A61511-727E-461C-BA42-8F1284E0DCB5}" type="pres">
      <dgm:prSet presAssocID="{50D85553-D5BD-4745-B960-12F6F761E245}" presName="node" presStyleLbl="node1" presStyleIdx="7" presStyleCnt="10">
        <dgm:presLayoutVars>
          <dgm:bulletEnabled val="1"/>
        </dgm:presLayoutVars>
      </dgm:prSet>
      <dgm:spPr/>
    </dgm:pt>
    <dgm:pt modelId="{8A3A0A5C-AC2B-4ECD-8FB2-E30E74792279}" type="pres">
      <dgm:prSet presAssocID="{726E72BB-AD05-43D2-BBFD-AA4C46AA36E0}" presName="sibTrans" presStyleCnt="0"/>
      <dgm:spPr/>
    </dgm:pt>
    <dgm:pt modelId="{91413BEA-D0AF-4515-9A68-8CDD840A085D}" type="pres">
      <dgm:prSet presAssocID="{58ED963F-471F-4F5C-A7D7-6E2D63EF01A6}" presName="node" presStyleLbl="node1" presStyleIdx="8" presStyleCnt="10">
        <dgm:presLayoutVars>
          <dgm:bulletEnabled val="1"/>
        </dgm:presLayoutVars>
      </dgm:prSet>
      <dgm:spPr/>
    </dgm:pt>
    <dgm:pt modelId="{284F3CF7-E59F-4D87-870B-FCFCF07093BB}" type="pres">
      <dgm:prSet presAssocID="{2A36FB2A-7621-4DC1-80A7-314F82CCB99C}" presName="sibTrans" presStyleCnt="0"/>
      <dgm:spPr/>
    </dgm:pt>
    <dgm:pt modelId="{97C6D34A-CA19-41E5-9FA8-6F8C08BB7FDC}" type="pres">
      <dgm:prSet presAssocID="{986847EA-9C2C-449F-9A94-A79B25C9285D}" presName="node" presStyleLbl="node1" presStyleIdx="9" presStyleCnt="10" custLinFactNeighborY="80">
        <dgm:presLayoutVars>
          <dgm:bulletEnabled val="1"/>
        </dgm:presLayoutVars>
      </dgm:prSet>
      <dgm:spPr/>
    </dgm:pt>
  </dgm:ptLst>
  <dgm:cxnLst>
    <dgm:cxn modelId="{34C2B60A-29CA-4515-A494-BA0F648ED4A0}" srcId="{628E029D-A3F5-4124-947F-CDCB153F55B2}" destId="{986847EA-9C2C-449F-9A94-A79B25C9285D}" srcOrd="9" destOrd="0" parTransId="{FAF90471-8A61-474D-8878-D82AC016BA3C}" sibTransId="{1EA5B1B5-3A70-4587-AC87-3DD79B7383A6}"/>
    <dgm:cxn modelId="{0EF2050B-8688-4C61-9EA5-445CD8805887}" type="presOf" srcId="{58ED963F-471F-4F5C-A7D7-6E2D63EF01A6}" destId="{91413BEA-D0AF-4515-9A68-8CDD840A085D}" srcOrd="0" destOrd="0" presId="urn:microsoft.com/office/officeart/2005/8/layout/default"/>
    <dgm:cxn modelId="{9A099617-9028-4BBC-A9B4-00C9D8F5074E}" srcId="{628E029D-A3F5-4124-947F-CDCB153F55B2}" destId="{1CEBB948-A7E0-45FA-8096-19C7ECBBF864}" srcOrd="5" destOrd="0" parTransId="{F3FDCE2A-D593-4009-BA15-C128D83A4375}" sibTransId="{BA50FBB8-3C46-4752-BD63-4EB0BAD4EF75}"/>
    <dgm:cxn modelId="{91A0271D-1A66-4A5F-83D8-F19EC8379D67}" type="presOf" srcId="{8D6B9CA8-9096-4041-A50A-F46C99ACC607}" destId="{97425FE8-2BE0-4FE5-AB0B-0827226FF7F4}" srcOrd="0" destOrd="0" presId="urn:microsoft.com/office/officeart/2005/8/layout/default"/>
    <dgm:cxn modelId="{F965FB26-16EB-473F-A510-C2FEE78EEAA6}" srcId="{628E029D-A3F5-4124-947F-CDCB153F55B2}" destId="{86CCC61A-75EC-447A-99D4-90E26FDCE47B}" srcOrd="1" destOrd="0" parTransId="{E59D5DF9-7392-420C-A8C1-8650254D034B}" sibTransId="{B74E3849-AFC6-4A34-994A-0B4F4885CC48}"/>
    <dgm:cxn modelId="{52897127-0CB0-4544-890F-2BCCEF8F3A6B}" type="presOf" srcId="{628E029D-A3F5-4124-947F-CDCB153F55B2}" destId="{EE7FD7E5-456F-45FB-A4D4-93AF01C1B1AA}" srcOrd="0" destOrd="0" presId="urn:microsoft.com/office/officeart/2005/8/layout/default"/>
    <dgm:cxn modelId="{6FBF2B5B-507E-4E40-82B0-AE790A5B5749}" srcId="{628E029D-A3F5-4124-947F-CDCB153F55B2}" destId="{60B86BE9-570C-4CC6-B952-2D55DFA9C0AB}" srcOrd="4" destOrd="0" parTransId="{9F56E4B2-0EB0-43CB-9000-FAEB1E3B516E}" sibTransId="{FBB85A82-4037-433D-8598-BC8C1B8E6BDA}"/>
    <dgm:cxn modelId="{7172A665-C86B-4A69-8E7D-805636136730}" type="presOf" srcId="{1CEBB948-A7E0-45FA-8096-19C7ECBBF864}" destId="{A029BEF6-B36B-4136-97F4-E77BF406DC1A}" srcOrd="0" destOrd="0" presId="urn:microsoft.com/office/officeart/2005/8/layout/default"/>
    <dgm:cxn modelId="{D803B74E-CFD0-49AB-8E56-03058B1A4DC2}" srcId="{628E029D-A3F5-4124-947F-CDCB153F55B2}" destId="{58ED963F-471F-4F5C-A7D7-6E2D63EF01A6}" srcOrd="8" destOrd="0" parTransId="{F305FCBB-39CE-4FD1-9D39-CD6FA8CFE6F7}" sibTransId="{2A36FB2A-7621-4DC1-80A7-314F82CCB99C}"/>
    <dgm:cxn modelId="{43577E53-77FB-44DD-B9FD-DB162DFEFA69}" srcId="{628E029D-A3F5-4124-947F-CDCB153F55B2}" destId="{51DC2026-321E-47FA-A0CC-5F2557F637DD}" srcOrd="3" destOrd="0" parTransId="{BA1CC2B7-4C95-453F-BE9F-57D749C10278}" sibTransId="{C386F4FD-7611-4F30-A9FA-E093E8CD6B37}"/>
    <dgm:cxn modelId="{2AB3B658-BD83-42A8-86AA-6F9141F6D622}" srcId="{628E029D-A3F5-4124-947F-CDCB153F55B2}" destId="{8D6B9CA8-9096-4041-A50A-F46C99ACC607}" srcOrd="2" destOrd="0" parTransId="{47676471-0A86-4277-9EB3-5497BA2A16FF}" sibTransId="{B2A7AC01-B3F3-45C7-932D-DC8F3185FA3E}"/>
    <dgm:cxn modelId="{5D24487A-98B2-4860-8055-A2218B66FD3F}" type="presOf" srcId="{50D85553-D5BD-4745-B960-12F6F761E245}" destId="{D5A61511-727E-461C-BA42-8F1284E0DCB5}" srcOrd="0" destOrd="0" presId="urn:microsoft.com/office/officeart/2005/8/layout/default"/>
    <dgm:cxn modelId="{5E4F9B80-1F0C-4D24-9CDE-51191E462CE6}" type="presOf" srcId="{60B86BE9-570C-4CC6-B952-2D55DFA9C0AB}" destId="{91388B67-9469-4956-97D8-36CBD74A3E93}" srcOrd="0" destOrd="0" presId="urn:microsoft.com/office/officeart/2005/8/layout/default"/>
    <dgm:cxn modelId="{FD1E4F8D-C26C-4390-95F3-36621BC59138}" type="presOf" srcId="{86CCC61A-75EC-447A-99D4-90E26FDCE47B}" destId="{D768CBCE-A2AE-4B5C-9F81-5755E72AF1B0}" srcOrd="0" destOrd="0" presId="urn:microsoft.com/office/officeart/2005/8/layout/default"/>
    <dgm:cxn modelId="{38779B8E-A384-4459-A97D-FBBFD482A012}" type="presOf" srcId="{51DC2026-321E-47FA-A0CC-5F2557F637DD}" destId="{1A2B1E0E-75A2-4AC5-9383-EF9E8DDB3685}" srcOrd="0" destOrd="0" presId="urn:microsoft.com/office/officeart/2005/8/layout/default"/>
    <dgm:cxn modelId="{ED731C8F-D0B1-4E5C-AB9C-B13840A6E6B3}" type="presOf" srcId="{BE85F611-18C4-463E-8F80-2DF5F2D220B6}" destId="{BD5C0B0C-AF66-4799-8764-0CC0F0C3067A}" srcOrd="0" destOrd="0" presId="urn:microsoft.com/office/officeart/2005/8/layout/default"/>
    <dgm:cxn modelId="{6D6AAB99-9F8A-44A2-9930-2B9623C6CAB7}" type="presOf" srcId="{986847EA-9C2C-449F-9A94-A79B25C9285D}" destId="{97C6D34A-CA19-41E5-9FA8-6F8C08BB7FDC}" srcOrd="0" destOrd="0" presId="urn:microsoft.com/office/officeart/2005/8/layout/default"/>
    <dgm:cxn modelId="{C3D91EB2-3C65-499E-B8B5-F0DE4E40EA78}" srcId="{628E029D-A3F5-4124-947F-CDCB153F55B2}" destId="{BE85F611-18C4-463E-8F80-2DF5F2D220B6}" srcOrd="6" destOrd="0" parTransId="{335056A8-7D11-4326-B3F9-07ECC326D027}" sibTransId="{093A324E-BDEF-40BC-8F2D-6837BF74395E}"/>
    <dgm:cxn modelId="{CA0CF5B9-B385-404B-96F7-2B83F2CEF874}" type="presOf" srcId="{B19A3DD8-2280-4DBC-B1EC-87583E02BF38}" destId="{7635CF26-9669-4EC8-9283-EC6D6D47F90C}" srcOrd="0" destOrd="0" presId="urn:microsoft.com/office/officeart/2005/8/layout/default"/>
    <dgm:cxn modelId="{DFEB3DD1-D08A-4089-B7B8-94DBDDCE0658}" srcId="{628E029D-A3F5-4124-947F-CDCB153F55B2}" destId="{B19A3DD8-2280-4DBC-B1EC-87583E02BF38}" srcOrd="0" destOrd="0" parTransId="{FDF708D3-50B6-4AC0-B5C5-7AC3ED6C6738}" sibTransId="{2F880FC7-78FF-4F7A-BEA9-CE1CCE9C32FB}"/>
    <dgm:cxn modelId="{BD9E38DA-7074-4ABD-A0F2-97FFDA41782D}" srcId="{628E029D-A3F5-4124-947F-CDCB153F55B2}" destId="{50D85553-D5BD-4745-B960-12F6F761E245}" srcOrd="7" destOrd="0" parTransId="{1488DD39-F3D0-4470-9FBA-E426D4F8991C}" sibTransId="{726E72BB-AD05-43D2-BBFD-AA4C46AA36E0}"/>
    <dgm:cxn modelId="{06480BD4-C31B-4576-A9A9-9B588C20AB5A}" type="presParOf" srcId="{EE7FD7E5-456F-45FB-A4D4-93AF01C1B1AA}" destId="{7635CF26-9669-4EC8-9283-EC6D6D47F90C}" srcOrd="0" destOrd="0" presId="urn:microsoft.com/office/officeart/2005/8/layout/default"/>
    <dgm:cxn modelId="{D0D54839-E564-46E7-8D11-82C730C2B00D}" type="presParOf" srcId="{EE7FD7E5-456F-45FB-A4D4-93AF01C1B1AA}" destId="{FC30B2BF-09C5-4CFE-A422-3AB03F29FB38}" srcOrd="1" destOrd="0" presId="urn:microsoft.com/office/officeart/2005/8/layout/default"/>
    <dgm:cxn modelId="{EDE61955-F0E0-449D-9F0C-AE645936F46F}" type="presParOf" srcId="{EE7FD7E5-456F-45FB-A4D4-93AF01C1B1AA}" destId="{D768CBCE-A2AE-4B5C-9F81-5755E72AF1B0}" srcOrd="2" destOrd="0" presId="urn:microsoft.com/office/officeart/2005/8/layout/default"/>
    <dgm:cxn modelId="{23ECDC0B-1211-4EEC-AD78-7784F9E115FE}" type="presParOf" srcId="{EE7FD7E5-456F-45FB-A4D4-93AF01C1B1AA}" destId="{A8DBB9F4-13BF-4A02-A208-9EF862BD8713}" srcOrd="3" destOrd="0" presId="urn:microsoft.com/office/officeart/2005/8/layout/default"/>
    <dgm:cxn modelId="{C308D958-1E99-4F32-84D5-EF3A8375145C}" type="presParOf" srcId="{EE7FD7E5-456F-45FB-A4D4-93AF01C1B1AA}" destId="{97425FE8-2BE0-4FE5-AB0B-0827226FF7F4}" srcOrd="4" destOrd="0" presId="urn:microsoft.com/office/officeart/2005/8/layout/default"/>
    <dgm:cxn modelId="{002A4625-48B2-4FA4-92EE-E6EE5A47B2CB}" type="presParOf" srcId="{EE7FD7E5-456F-45FB-A4D4-93AF01C1B1AA}" destId="{57E08C38-83F8-45FA-B900-A651641DA570}" srcOrd="5" destOrd="0" presId="urn:microsoft.com/office/officeart/2005/8/layout/default"/>
    <dgm:cxn modelId="{1E2E4BCC-DE27-4BCB-9288-CD3DBA2A789A}" type="presParOf" srcId="{EE7FD7E5-456F-45FB-A4D4-93AF01C1B1AA}" destId="{1A2B1E0E-75A2-4AC5-9383-EF9E8DDB3685}" srcOrd="6" destOrd="0" presId="urn:microsoft.com/office/officeart/2005/8/layout/default"/>
    <dgm:cxn modelId="{A07B2057-73C6-4B70-8B22-113C7AA15B62}" type="presParOf" srcId="{EE7FD7E5-456F-45FB-A4D4-93AF01C1B1AA}" destId="{DFEAF1AC-6384-4EE1-A5DB-BFDCC71A4A14}" srcOrd="7" destOrd="0" presId="urn:microsoft.com/office/officeart/2005/8/layout/default"/>
    <dgm:cxn modelId="{7E858438-F123-4C30-9CC1-F045B54A288C}" type="presParOf" srcId="{EE7FD7E5-456F-45FB-A4D4-93AF01C1B1AA}" destId="{91388B67-9469-4956-97D8-36CBD74A3E93}" srcOrd="8" destOrd="0" presId="urn:microsoft.com/office/officeart/2005/8/layout/default"/>
    <dgm:cxn modelId="{1031A157-37BD-40B7-9FE0-9B8BE4899DD5}" type="presParOf" srcId="{EE7FD7E5-456F-45FB-A4D4-93AF01C1B1AA}" destId="{89A6E2F0-9FAC-4AED-AAE8-09C5BEF66AF0}" srcOrd="9" destOrd="0" presId="urn:microsoft.com/office/officeart/2005/8/layout/default"/>
    <dgm:cxn modelId="{6021AD7E-2295-49C8-A698-D2D9BF67D917}" type="presParOf" srcId="{EE7FD7E5-456F-45FB-A4D4-93AF01C1B1AA}" destId="{A029BEF6-B36B-4136-97F4-E77BF406DC1A}" srcOrd="10" destOrd="0" presId="urn:microsoft.com/office/officeart/2005/8/layout/default"/>
    <dgm:cxn modelId="{C0FDF9A6-ECDF-4FC3-90E5-FCD15FCDF70C}" type="presParOf" srcId="{EE7FD7E5-456F-45FB-A4D4-93AF01C1B1AA}" destId="{762B0C63-4399-4268-B149-210338E67A6E}" srcOrd="11" destOrd="0" presId="urn:microsoft.com/office/officeart/2005/8/layout/default"/>
    <dgm:cxn modelId="{AB178434-5907-4E20-82A2-97F65DA9253C}" type="presParOf" srcId="{EE7FD7E5-456F-45FB-A4D4-93AF01C1B1AA}" destId="{BD5C0B0C-AF66-4799-8764-0CC0F0C3067A}" srcOrd="12" destOrd="0" presId="urn:microsoft.com/office/officeart/2005/8/layout/default"/>
    <dgm:cxn modelId="{99DA1B0E-613E-42C3-BCA2-B7DDCD4EACA0}" type="presParOf" srcId="{EE7FD7E5-456F-45FB-A4D4-93AF01C1B1AA}" destId="{0D436A2A-4BEB-405B-8D46-910D379126C0}" srcOrd="13" destOrd="0" presId="urn:microsoft.com/office/officeart/2005/8/layout/default"/>
    <dgm:cxn modelId="{D8CEE7FA-2E21-4734-8307-DFD1DA3E1214}" type="presParOf" srcId="{EE7FD7E5-456F-45FB-A4D4-93AF01C1B1AA}" destId="{D5A61511-727E-461C-BA42-8F1284E0DCB5}" srcOrd="14" destOrd="0" presId="urn:microsoft.com/office/officeart/2005/8/layout/default"/>
    <dgm:cxn modelId="{BA51C07A-5E34-4368-8AEF-846B2F9514EB}" type="presParOf" srcId="{EE7FD7E5-456F-45FB-A4D4-93AF01C1B1AA}" destId="{8A3A0A5C-AC2B-4ECD-8FB2-E30E74792279}" srcOrd="15" destOrd="0" presId="urn:microsoft.com/office/officeart/2005/8/layout/default"/>
    <dgm:cxn modelId="{19B43E3D-DCE3-45D7-989B-5F8A323AE726}" type="presParOf" srcId="{EE7FD7E5-456F-45FB-A4D4-93AF01C1B1AA}" destId="{91413BEA-D0AF-4515-9A68-8CDD840A085D}" srcOrd="16" destOrd="0" presId="urn:microsoft.com/office/officeart/2005/8/layout/default"/>
    <dgm:cxn modelId="{12C5E7E1-487D-4CB1-8A40-65C5F8C57446}" type="presParOf" srcId="{EE7FD7E5-456F-45FB-A4D4-93AF01C1B1AA}" destId="{284F3CF7-E59F-4D87-870B-FCFCF07093BB}" srcOrd="17" destOrd="0" presId="urn:microsoft.com/office/officeart/2005/8/layout/default"/>
    <dgm:cxn modelId="{C1C17C81-F511-4325-B8A9-98B528D7B75C}" type="presParOf" srcId="{EE7FD7E5-456F-45FB-A4D4-93AF01C1B1AA}" destId="{97C6D34A-CA19-41E5-9FA8-6F8C08BB7FDC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4BB57E-C493-4961-943A-029BF73369EE}" type="doc">
      <dgm:prSet loTypeId="urn:microsoft.com/office/officeart/2005/8/layout/vList3" loCatId="list" qsTypeId="urn:microsoft.com/office/officeart/2005/8/quickstyle/simple1" qsCatId="simple" csTypeId="urn:microsoft.com/office/officeart/2005/8/colors/colorful2" csCatId="colorful" phldr="1"/>
      <dgm:spPr/>
    </dgm:pt>
    <dgm:pt modelId="{BE697221-9D15-47A5-833A-55D3E9AC4120}">
      <dgm:prSet phldrT="[Text]"/>
      <dgm:spPr>
        <a:xfrm rot="10800000">
          <a:off x="1369324" y="829290"/>
          <a:ext cx="4804226" cy="636950"/>
        </a:xfrm>
        <a:prstGeom prst="homePlate">
          <a:avLst/>
        </a:prstGeom>
        <a:solidFill>
          <a:srgbClr val="495AD4">
            <a:hueOff val="827533"/>
            <a:satOff val="3470"/>
            <a:lumOff val="-4706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rtl="0">
            <a:buNone/>
          </a:pPr>
          <a:r>
            <a:rPr lang="en-GB">
              <a:solidFill>
                <a:srgbClr val="FFFFFF"/>
              </a:solidFill>
              <a:latin typeface="Calibri"/>
              <a:ea typeface="+mn-ea"/>
              <a:cs typeface="+mn-cs"/>
            </a:rPr>
            <a:t>Options co-development findings to Council</a:t>
          </a:r>
        </a:p>
      </dgm:t>
    </dgm:pt>
    <dgm:pt modelId="{29F2F0A2-C449-4E36-8634-433CF4F2AB7E}" type="parTrans" cxnId="{18A31164-0B5D-4597-90CC-45C293E6FD12}">
      <dgm:prSet/>
      <dgm:spPr/>
      <dgm:t>
        <a:bodyPr/>
        <a:lstStyle/>
        <a:p>
          <a:endParaRPr lang="en-GB"/>
        </a:p>
      </dgm:t>
    </dgm:pt>
    <dgm:pt modelId="{9A6927A7-5312-4FDF-A59C-0BED794EC6F3}" type="sibTrans" cxnId="{18A31164-0B5D-4597-90CC-45C293E6FD12}">
      <dgm:prSet/>
      <dgm:spPr/>
      <dgm:t>
        <a:bodyPr/>
        <a:lstStyle/>
        <a:p>
          <a:endParaRPr lang="en-GB"/>
        </a:p>
      </dgm:t>
    </dgm:pt>
    <dgm:pt modelId="{505FC0B5-55A5-4AAF-8743-595A00148F52}">
      <dgm:prSet phldrT="[Text]"/>
      <dgm:spPr>
        <a:xfrm rot="10800000">
          <a:off x="1369324" y="1656374"/>
          <a:ext cx="4804226" cy="636950"/>
        </a:xfrm>
        <a:prstGeom prst="homePlate">
          <a:avLst/>
        </a:prstGeom>
        <a:solidFill>
          <a:srgbClr val="495AD4">
            <a:hueOff val="1655065"/>
            <a:satOff val="6940"/>
            <a:lumOff val="-9412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>
              <a:solidFill>
                <a:srgbClr val="FFFFFF"/>
              </a:solidFill>
              <a:latin typeface="Calibri"/>
              <a:ea typeface="+mn-ea"/>
              <a:cs typeface="+mn-cs"/>
            </a:rPr>
            <a:t>Public consultation</a:t>
          </a:r>
        </a:p>
      </dgm:t>
    </dgm:pt>
    <dgm:pt modelId="{47709E9B-34F8-45FD-910D-19FA60C46405}" type="parTrans" cxnId="{8DC5DC79-CF7B-4AEC-8180-C5ED24CAB124}">
      <dgm:prSet/>
      <dgm:spPr/>
      <dgm:t>
        <a:bodyPr/>
        <a:lstStyle/>
        <a:p>
          <a:endParaRPr lang="en-GB"/>
        </a:p>
      </dgm:t>
    </dgm:pt>
    <dgm:pt modelId="{AB845EC4-9852-4EB1-90BA-77725D2CD06C}" type="sibTrans" cxnId="{8DC5DC79-CF7B-4AEC-8180-C5ED24CAB124}">
      <dgm:prSet/>
      <dgm:spPr/>
      <dgm:t>
        <a:bodyPr/>
        <a:lstStyle/>
        <a:p>
          <a:endParaRPr lang="en-GB"/>
        </a:p>
      </dgm:t>
    </dgm:pt>
    <dgm:pt modelId="{4B78EC0F-0664-494F-BE1D-704ACF98361D}">
      <dgm:prSet/>
      <dgm:spPr>
        <a:xfrm rot="10800000">
          <a:off x="1369324" y="2483459"/>
          <a:ext cx="4804226" cy="636950"/>
        </a:xfrm>
        <a:prstGeom prst="homePlate">
          <a:avLst/>
        </a:prstGeom>
        <a:solidFill>
          <a:srgbClr val="495AD4">
            <a:hueOff val="2482598"/>
            <a:satOff val="10411"/>
            <a:lumOff val="-14117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>
              <a:solidFill>
                <a:srgbClr val="FFFFFF"/>
              </a:solidFill>
              <a:latin typeface="Calibri"/>
              <a:ea typeface="+mn-ea"/>
              <a:cs typeface="+mn-cs"/>
            </a:rPr>
            <a:t>Council approval and launch</a:t>
          </a:r>
        </a:p>
      </dgm:t>
    </dgm:pt>
    <dgm:pt modelId="{92749DF4-6AAD-43C4-BA03-657546340B0E}" type="parTrans" cxnId="{F55656FA-CAB3-4CCD-8218-E093914DCA24}">
      <dgm:prSet/>
      <dgm:spPr/>
      <dgm:t>
        <a:bodyPr/>
        <a:lstStyle/>
        <a:p>
          <a:endParaRPr lang="en-GB"/>
        </a:p>
      </dgm:t>
    </dgm:pt>
    <dgm:pt modelId="{CE30F9EE-AAAC-4FE6-8442-3AC3208A5725}" type="sibTrans" cxnId="{F55656FA-CAB3-4CCD-8218-E093914DCA24}">
      <dgm:prSet/>
      <dgm:spPr/>
      <dgm:t>
        <a:bodyPr/>
        <a:lstStyle/>
        <a:p>
          <a:endParaRPr lang="en-GB"/>
        </a:p>
      </dgm:t>
    </dgm:pt>
    <dgm:pt modelId="{873D1608-0B54-4982-96AA-EEE027143E7C}">
      <dgm:prSet/>
      <dgm:spPr>
        <a:xfrm rot="10800000">
          <a:off x="1369324" y="3310544"/>
          <a:ext cx="4804226" cy="636950"/>
        </a:xfrm>
        <a:prstGeom prst="homePlate">
          <a:avLst/>
        </a:prstGeom>
        <a:solidFill>
          <a:srgbClr val="495AD4">
            <a:hueOff val="3310130"/>
            <a:satOff val="13881"/>
            <a:lumOff val="-18823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rtl="0">
            <a:buNone/>
          </a:pPr>
          <a:r>
            <a:rPr lang="en-GB">
              <a:solidFill>
                <a:srgbClr val="FFFFFF"/>
              </a:solidFill>
              <a:latin typeface="Calibri"/>
              <a:ea typeface="+mn-ea"/>
              <a:cs typeface="+mn-cs"/>
            </a:rPr>
            <a:t>New Code / revalidation process go live</a:t>
          </a:r>
        </a:p>
      </dgm:t>
    </dgm:pt>
    <dgm:pt modelId="{57FFE95F-009B-4311-9A0C-2F39EB0C371C}" type="parTrans" cxnId="{5D612A31-E1A7-45AC-AE4F-8F4D5699A9C6}">
      <dgm:prSet/>
      <dgm:spPr/>
      <dgm:t>
        <a:bodyPr/>
        <a:lstStyle/>
        <a:p>
          <a:endParaRPr lang="en-GB"/>
        </a:p>
      </dgm:t>
    </dgm:pt>
    <dgm:pt modelId="{CA0A3E3C-1D57-4B2C-B1A7-9C4955C689B5}" type="sibTrans" cxnId="{5D612A31-E1A7-45AC-AE4F-8F4D5699A9C6}">
      <dgm:prSet/>
      <dgm:spPr/>
      <dgm:t>
        <a:bodyPr/>
        <a:lstStyle/>
        <a:p>
          <a:endParaRPr lang="en-GB"/>
        </a:p>
      </dgm:t>
    </dgm:pt>
    <dgm:pt modelId="{FEB4F304-F27F-4D0C-BCDF-951B0982F8D1}">
      <dgm:prSet phldrT="[Text]"/>
      <dgm:spPr>
        <a:xfrm rot="10800000">
          <a:off x="1369324" y="2205"/>
          <a:ext cx="4804226" cy="636950"/>
        </a:xfrm>
        <a:prstGeom prst="homePlate">
          <a:avLst/>
        </a:prstGeom>
        <a:solidFill>
          <a:srgbClr val="495AD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>
              <a:solidFill>
                <a:srgbClr val="FFFFFF"/>
              </a:solidFill>
              <a:latin typeface="Calibri"/>
              <a:ea typeface="+mn-ea"/>
              <a:cs typeface="+mn-cs"/>
            </a:rPr>
            <a:t>Evidence gathering / stakeholder engagement</a:t>
          </a:r>
        </a:p>
      </dgm:t>
    </dgm:pt>
    <dgm:pt modelId="{7E7D0410-5072-44A1-A51C-98F4AB110CC5}" type="sibTrans" cxnId="{106189C0-4BE4-47C6-8557-F22A61BAA679}">
      <dgm:prSet/>
      <dgm:spPr/>
      <dgm:t>
        <a:bodyPr/>
        <a:lstStyle/>
        <a:p>
          <a:endParaRPr lang="en-GB"/>
        </a:p>
      </dgm:t>
    </dgm:pt>
    <dgm:pt modelId="{4BEB5053-26F6-4A6F-BBE4-FC4C1F7E6086}" type="parTrans" cxnId="{106189C0-4BE4-47C6-8557-F22A61BAA679}">
      <dgm:prSet/>
      <dgm:spPr/>
      <dgm:t>
        <a:bodyPr/>
        <a:lstStyle/>
        <a:p>
          <a:endParaRPr lang="en-GB"/>
        </a:p>
      </dgm:t>
    </dgm:pt>
    <dgm:pt modelId="{DC6075E8-8759-4C2D-9845-75003E361CCB}" type="pres">
      <dgm:prSet presAssocID="{EE4BB57E-C493-4961-943A-029BF73369EE}" presName="linearFlow" presStyleCnt="0">
        <dgm:presLayoutVars>
          <dgm:dir/>
          <dgm:resizeHandles val="exact"/>
        </dgm:presLayoutVars>
      </dgm:prSet>
      <dgm:spPr/>
    </dgm:pt>
    <dgm:pt modelId="{C15CECC1-0691-4A9D-ADEE-96B22E4DA290}" type="pres">
      <dgm:prSet presAssocID="{FEB4F304-F27F-4D0C-BCDF-951B0982F8D1}" presName="composite" presStyleCnt="0"/>
      <dgm:spPr/>
    </dgm:pt>
    <dgm:pt modelId="{0F90B5FB-18D5-45AB-AC9F-01001E138978}" type="pres">
      <dgm:prSet presAssocID="{FEB4F304-F27F-4D0C-BCDF-951B0982F8D1}" presName="imgShp" presStyleLbl="fgImgPlace1" presStyleIdx="0" presStyleCnt="5" custLinFactNeighborX="-94319" custLinFactNeighborY="412"/>
      <dgm:spPr>
        <a:xfrm>
          <a:off x="1050849" y="2205"/>
          <a:ext cx="636950" cy="63695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Users with solid fill"/>
        </a:ext>
      </dgm:extLst>
    </dgm:pt>
    <dgm:pt modelId="{A2102AC9-0E5E-406B-8EF7-82FD9D4509D3}" type="pres">
      <dgm:prSet presAssocID="{FEB4F304-F27F-4D0C-BCDF-951B0982F8D1}" presName="txShp" presStyleLbl="node1" presStyleIdx="0" presStyleCnt="5">
        <dgm:presLayoutVars>
          <dgm:bulletEnabled val="1"/>
        </dgm:presLayoutVars>
      </dgm:prSet>
      <dgm:spPr/>
    </dgm:pt>
    <dgm:pt modelId="{17D0F67F-25BA-42DC-8907-79D665818561}" type="pres">
      <dgm:prSet presAssocID="{7E7D0410-5072-44A1-A51C-98F4AB110CC5}" presName="spacing" presStyleCnt="0"/>
      <dgm:spPr/>
    </dgm:pt>
    <dgm:pt modelId="{B60B79F2-E13D-4DF6-A5AF-3C98D51B810B}" type="pres">
      <dgm:prSet presAssocID="{BE697221-9D15-47A5-833A-55D3E9AC4120}" presName="composite" presStyleCnt="0"/>
      <dgm:spPr/>
    </dgm:pt>
    <dgm:pt modelId="{B28E8231-77DE-4564-A6EE-A123B5FB907D}" type="pres">
      <dgm:prSet presAssocID="{BE697221-9D15-47A5-833A-55D3E9AC4120}" presName="imgShp" presStyleLbl="fgImgPlace1" presStyleIdx="1" presStyleCnt="5" custLinFactNeighborX="-83485" custLinFactNeighborY="7232"/>
      <dgm:spPr>
        <a:xfrm>
          <a:off x="1050849" y="829290"/>
          <a:ext cx="636950" cy="636950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Document with solid fill"/>
        </a:ext>
      </dgm:extLst>
    </dgm:pt>
    <dgm:pt modelId="{541DC8F3-D639-43A4-BA68-032E1BE2DDA9}" type="pres">
      <dgm:prSet presAssocID="{BE697221-9D15-47A5-833A-55D3E9AC4120}" presName="txShp" presStyleLbl="node1" presStyleIdx="1" presStyleCnt="5">
        <dgm:presLayoutVars>
          <dgm:bulletEnabled val="1"/>
        </dgm:presLayoutVars>
      </dgm:prSet>
      <dgm:spPr/>
    </dgm:pt>
    <dgm:pt modelId="{B7C9C178-A6DA-4BF9-A931-9F1EFF66EC46}" type="pres">
      <dgm:prSet presAssocID="{9A6927A7-5312-4FDF-A59C-0BED794EC6F3}" presName="spacing" presStyleCnt="0"/>
      <dgm:spPr/>
    </dgm:pt>
    <dgm:pt modelId="{629FC63E-DEED-4134-BD1C-4EDC00DC06C9}" type="pres">
      <dgm:prSet presAssocID="{505FC0B5-55A5-4AAF-8743-595A00148F52}" presName="composite" presStyleCnt="0"/>
      <dgm:spPr/>
    </dgm:pt>
    <dgm:pt modelId="{FD999287-06C1-446D-94EC-D4EF6A9D03E5}" type="pres">
      <dgm:prSet presAssocID="{505FC0B5-55A5-4AAF-8743-595A00148F52}" presName="imgShp" presStyleLbl="fgImgPlace1" presStyleIdx="2" presStyleCnt="5" custLinFactNeighborX="-90256" custLinFactNeighborY="-7098"/>
      <dgm:spPr>
        <a:xfrm>
          <a:off x="1050849" y="1656374"/>
          <a:ext cx="636950" cy="636950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Meeting with solid fill"/>
        </a:ext>
      </dgm:extLst>
    </dgm:pt>
    <dgm:pt modelId="{21E16341-E18B-40FE-82B3-DFB1C7D25D94}" type="pres">
      <dgm:prSet presAssocID="{505FC0B5-55A5-4AAF-8743-595A00148F52}" presName="txShp" presStyleLbl="node1" presStyleIdx="2" presStyleCnt="5">
        <dgm:presLayoutVars>
          <dgm:bulletEnabled val="1"/>
        </dgm:presLayoutVars>
      </dgm:prSet>
      <dgm:spPr/>
    </dgm:pt>
    <dgm:pt modelId="{608BB2CF-279E-498A-B607-944A89956317}" type="pres">
      <dgm:prSet presAssocID="{AB845EC4-9852-4EB1-90BA-77725D2CD06C}" presName="spacing" presStyleCnt="0"/>
      <dgm:spPr/>
    </dgm:pt>
    <dgm:pt modelId="{A7B57B5C-2B5C-4EC8-BB44-8A2E4895ADB5}" type="pres">
      <dgm:prSet presAssocID="{4B78EC0F-0664-494F-BE1D-704ACF98361D}" presName="composite" presStyleCnt="0"/>
      <dgm:spPr/>
    </dgm:pt>
    <dgm:pt modelId="{07B2074F-28A3-4DF6-BE18-D0E8CCA5578E}" type="pres">
      <dgm:prSet presAssocID="{4B78EC0F-0664-494F-BE1D-704ACF98361D}" presName="imgShp" presStyleLbl="fgImgPlace1" presStyleIdx="3" presStyleCnt="5" custLinFactNeighborX="-87547" custLinFactNeighborY="-1354"/>
      <dgm:spPr>
        <a:xfrm>
          <a:off x="1050849" y="2483459"/>
          <a:ext cx="636950" cy="636950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Comment Like with solid fill"/>
        </a:ext>
      </dgm:extLst>
    </dgm:pt>
    <dgm:pt modelId="{AFF81288-8D19-4AE0-A944-A5875C2E69D7}" type="pres">
      <dgm:prSet presAssocID="{4B78EC0F-0664-494F-BE1D-704ACF98361D}" presName="txShp" presStyleLbl="node1" presStyleIdx="3" presStyleCnt="5">
        <dgm:presLayoutVars>
          <dgm:bulletEnabled val="1"/>
        </dgm:presLayoutVars>
      </dgm:prSet>
      <dgm:spPr/>
    </dgm:pt>
    <dgm:pt modelId="{39CE9635-08AB-4DBC-A4D0-F2B972416811}" type="pres">
      <dgm:prSet presAssocID="{CE30F9EE-AAAC-4FE6-8442-3AC3208A5725}" presName="spacing" presStyleCnt="0"/>
      <dgm:spPr/>
    </dgm:pt>
    <dgm:pt modelId="{AF2C91AB-AF63-4C72-8CB2-EDC768D1199E}" type="pres">
      <dgm:prSet presAssocID="{873D1608-0B54-4982-96AA-EEE027143E7C}" presName="composite" presStyleCnt="0"/>
      <dgm:spPr/>
    </dgm:pt>
    <dgm:pt modelId="{EB16073F-396A-4E46-BBBF-8FA0DD53F222}" type="pres">
      <dgm:prSet presAssocID="{873D1608-0B54-4982-96AA-EEE027143E7C}" presName="imgShp" presStyleLbl="fgImgPlace1" presStyleIdx="4" presStyleCnt="5" custLinFactNeighborX="-90256" custLinFactNeighborY="-955"/>
      <dgm:spPr>
        <a:xfrm>
          <a:off x="1050849" y="3310544"/>
          <a:ext cx="636950" cy="636950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Share with solid fill"/>
        </a:ext>
      </dgm:extLst>
    </dgm:pt>
    <dgm:pt modelId="{F3882375-3815-436D-88A2-498984BF868A}" type="pres">
      <dgm:prSet presAssocID="{873D1608-0B54-4982-96AA-EEE027143E7C}" presName="txShp" presStyleLbl="node1" presStyleIdx="4" presStyleCnt="5">
        <dgm:presLayoutVars>
          <dgm:bulletEnabled val="1"/>
        </dgm:presLayoutVars>
      </dgm:prSet>
      <dgm:spPr/>
    </dgm:pt>
  </dgm:ptLst>
  <dgm:cxnLst>
    <dgm:cxn modelId="{5D612A31-E1A7-45AC-AE4F-8F4D5699A9C6}" srcId="{EE4BB57E-C493-4961-943A-029BF73369EE}" destId="{873D1608-0B54-4982-96AA-EEE027143E7C}" srcOrd="4" destOrd="0" parTransId="{57FFE95F-009B-4311-9A0C-2F39EB0C371C}" sibTransId="{CA0A3E3C-1D57-4B2C-B1A7-9C4955C689B5}"/>
    <dgm:cxn modelId="{F2FE043E-4204-45B0-85FD-3FD0BE5392AA}" type="presOf" srcId="{4B78EC0F-0664-494F-BE1D-704ACF98361D}" destId="{AFF81288-8D19-4AE0-A944-A5875C2E69D7}" srcOrd="0" destOrd="0" presId="urn:microsoft.com/office/officeart/2005/8/layout/vList3"/>
    <dgm:cxn modelId="{18A31164-0B5D-4597-90CC-45C293E6FD12}" srcId="{EE4BB57E-C493-4961-943A-029BF73369EE}" destId="{BE697221-9D15-47A5-833A-55D3E9AC4120}" srcOrd="1" destOrd="0" parTransId="{29F2F0A2-C449-4E36-8634-433CF4F2AB7E}" sibTransId="{9A6927A7-5312-4FDF-A59C-0BED794EC6F3}"/>
    <dgm:cxn modelId="{FBE91857-4E34-46BD-982B-0C8E109AEBDF}" type="presOf" srcId="{873D1608-0B54-4982-96AA-EEE027143E7C}" destId="{F3882375-3815-436D-88A2-498984BF868A}" srcOrd="0" destOrd="0" presId="urn:microsoft.com/office/officeart/2005/8/layout/vList3"/>
    <dgm:cxn modelId="{8DC5DC79-CF7B-4AEC-8180-C5ED24CAB124}" srcId="{EE4BB57E-C493-4961-943A-029BF73369EE}" destId="{505FC0B5-55A5-4AAF-8743-595A00148F52}" srcOrd="2" destOrd="0" parTransId="{47709E9B-34F8-45FD-910D-19FA60C46405}" sibTransId="{AB845EC4-9852-4EB1-90BA-77725D2CD06C}"/>
    <dgm:cxn modelId="{BDACB080-E46F-4B71-9C39-821794D7B226}" type="presOf" srcId="{EE4BB57E-C493-4961-943A-029BF73369EE}" destId="{DC6075E8-8759-4C2D-9845-75003E361CCB}" srcOrd="0" destOrd="0" presId="urn:microsoft.com/office/officeart/2005/8/layout/vList3"/>
    <dgm:cxn modelId="{E229959C-0786-4BC5-A5CB-0767151002EF}" type="presOf" srcId="{505FC0B5-55A5-4AAF-8743-595A00148F52}" destId="{21E16341-E18B-40FE-82B3-DFB1C7D25D94}" srcOrd="0" destOrd="0" presId="urn:microsoft.com/office/officeart/2005/8/layout/vList3"/>
    <dgm:cxn modelId="{39F49CAA-386E-416E-9E83-1A2CA3721752}" type="presOf" srcId="{FEB4F304-F27F-4D0C-BCDF-951B0982F8D1}" destId="{A2102AC9-0E5E-406B-8EF7-82FD9D4509D3}" srcOrd="0" destOrd="0" presId="urn:microsoft.com/office/officeart/2005/8/layout/vList3"/>
    <dgm:cxn modelId="{106189C0-4BE4-47C6-8557-F22A61BAA679}" srcId="{EE4BB57E-C493-4961-943A-029BF73369EE}" destId="{FEB4F304-F27F-4D0C-BCDF-951B0982F8D1}" srcOrd="0" destOrd="0" parTransId="{4BEB5053-26F6-4A6F-BBE4-FC4C1F7E6086}" sibTransId="{7E7D0410-5072-44A1-A51C-98F4AB110CC5}"/>
    <dgm:cxn modelId="{9D26CDC5-CF5D-4BE5-9328-075705DDBC79}" type="presOf" srcId="{BE697221-9D15-47A5-833A-55D3E9AC4120}" destId="{541DC8F3-D639-43A4-BA68-032E1BE2DDA9}" srcOrd="0" destOrd="0" presId="urn:microsoft.com/office/officeart/2005/8/layout/vList3"/>
    <dgm:cxn modelId="{F55656FA-CAB3-4CCD-8218-E093914DCA24}" srcId="{EE4BB57E-C493-4961-943A-029BF73369EE}" destId="{4B78EC0F-0664-494F-BE1D-704ACF98361D}" srcOrd="3" destOrd="0" parTransId="{92749DF4-6AAD-43C4-BA03-657546340B0E}" sibTransId="{CE30F9EE-AAAC-4FE6-8442-3AC3208A5725}"/>
    <dgm:cxn modelId="{8F7C67A6-682F-4E0E-8DCC-8842BBAF3D4D}" type="presParOf" srcId="{DC6075E8-8759-4C2D-9845-75003E361CCB}" destId="{C15CECC1-0691-4A9D-ADEE-96B22E4DA290}" srcOrd="0" destOrd="0" presId="urn:microsoft.com/office/officeart/2005/8/layout/vList3"/>
    <dgm:cxn modelId="{787134B0-38BF-4DC6-81FA-BE3456DD9CA5}" type="presParOf" srcId="{C15CECC1-0691-4A9D-ADEE-96B22E4DA290}" destId="{0F90B5FB-18D5-45AB-AC9F-01001E138978}" srcOrd="0" destOrd="0" presId="urn:microsoft.com/office/officeart/2005/8/layout/vList3"/>
    <dgm:cxn modelId="{6C5073A8-2D46-45BF-BD5A-DB8A746FE05A}" type="presParOf" srcId="{C15CECC1-0691-4A9D-ADEE-96B22E4DA290}" destId="{A2102AC9-0E5E-406B-8EF7-82FD9D4509D3}" srcOrd="1" destOrd="0" presId="urn:microsoft.com/office/officeart/2005/8/layout/vList3"/>
    <dgm:cxn modelId="{4FF54963-B9C0-4421-AEB6-1FCCBC213172}" type="presParOf" srcId="{DC6075E8-8759-4C2D-9845-75003E361CCB}" destId="{17D0F67F-25BA-42DC-8907-79D665818561}" srcOrd="1" destOrd="0" presId="urn:microsoft.com/office/officeart/2005/8/layout/vList3"/>
    <dgm:cxn modelId="{58720D39-6138-4D1E-952F-04F5A74884D6}" type="presParOf" srcId="{DC6075E8-8759-4C2D-9845-75003E361CCB}" destId="{B60B79F2-E13D-4DF6-A5AF-3C98D51B810B}" srcOrd="2" destOrd="0" presId="urn:microsoft.com/office/officeart/2005/8/layout/vList3"/>
    <dgm:cxn modelId="{D2AAF9A4-245E-4386-8D11-4336AB435EA6}" type="presParOf" srcId="{B60B79F2-E13D-4DF6-A5AF-3C98D51B810B}" destId="{B28E8231-77DE-4564-A6EE-A123B5FB907D}" srcOrd="0" destOrd="0" presId="urn:microsoft.com/office/officeart/2005/8/layout/vList3"/>
    <dgm:cxn modelId="{7CD02F8E-4D2B-4A2A-AC58-872ED3CD3871}" type="presParOf" srcId="{B60B79F2-E13D-4DF6-A5AF-3C98D51B810B}" destId="{541DC8F3-D639-43A4-BA68-032E1BE2DDA9}" srcOrd="1" destOrd="0" presId="urn:microsoft.com/office/officeart/2005/8/layout/vList3"/>
    <dgm:cxn modelId="{B55EAC03-CB6C-4B0B-A860-653ED6448ADC}" type="presParOf" srcId="{DC6075E8-8759-4C2D-9845-75003E361CCB}" destId="{B7C9C178-A6DA-4BF9-A931-9F1EFF66EC46}" srcOrd="3" destOrd="0" presId="urn:microsoft.com/office/officeart/2005/8/layout/vList3"/>
    <dgm:cxn modelId="{6D8CB41C-EE26-4622-A90A-FCF7A9957B87}" type="presParOf" srcId="{DC6075E8-8759-4C2D-9845-75003E361CCB}" destId="{629FC63E-DEED-4134-BD1C-4EDC00DC06C9}" srcOrd="4" destOrd="0" presId="urn:microsoft.com/office/officeart/2005/8/layout/vList3"/>
    <dgm:cxn modelId="{183510F3-521E-49D5-B0FA-2C39BB334A27}" type="presParOf" srcId="{629FC63E-DEED-4134-BD1C-4EDC00DC06C9}" destId="{FD999287-06C1-446D-94EC-D4EF6A9D03E5}" srcOrd="0" destOrd="0" presId="urn:microsoft.com/office/officeart/2005/8/layout/vList3"/>
    <dgm:cxn modelId="{A85EBAC6-4E87-4B5E-BDBA-0EFF6A383D6C}" type="presParOf" srcId="{629FC63E-DEED-4134-BD1C-4EDC00DC06C9}" destId="{21E16341-E18B-40FE-82B3-DFB1C7D25D94}" srcOrd="1" destOrd="0" presId="urn:microsoft.com/office/officeart/2005/8/layout/vList3"/>
    <dgm:cxn modelId="{2EEEEA2E-380B-4D40-9E3F-BC5799C695E9}" type="presParOf" srcId="{DC6075E8-8759-4C2D-9845-75003E361CCB}" destId="{608BB2CF-279E-498A-B607-944A89956317}" srcOrd="5" destOrd="0" presId="urn:microsoft.com/office/officeart/2005/8/layout/vList3"/>
    <dgm:cxn modelId="{BD766063-A1B1-4D78-8FA6-E6025955F050}" type="presParOf" srcId="{DC6075E8-8759-4C2D-9845-75003E361CCB}" destId="{A7B57B5C-2B5C-4EC8-BB44-8A2E4895ADB5}" srcOrd="6" destOrd="0" presId="urn:microsoft.com/office/officeart/2005/8/layout/vList3"/>
    <dgm:cxn modelId="{22BAE867-1D80-476E-A0B1-D2931D1AA586}" type="presParOf" srcId="{A7B57B5C-2B5C-4EC8-BB44-8A2E4895ADB5}" destId="{07B2074F-28A3-4DF6-BE18-D0E8CCA5578E}" srcOrd="0" destOrd="0" presId="urn:microsoft.com/office/officeart/2005/8/layout/vList3"/>
    <dgm:cxn modelId="{7EB4F224-8FD6-42B7-9031-F8BEAB65EB58}" type="presParOf" srcId="{A7B57B5C-2B5C-4EC8-BB44-8A2E4895ADB5}" destId="{AFF81288-8D19-4AE0-A944-A5875C2E69D7}" srcOrd="1" destOrd="0" presId="urn:microsoft.com/office/officeart/2005/8/layout/vList3"/>
    <dgm:cxn modelId="{93F33A82-0E90-40DC-9380-D0949088F762}" type="presParOf" srcId="{DC6075E8-8759-4C2D-9845-75003E361CCB}" destId="{39CE9635-08AB-4DBC-A4D0-F2B972416811}" srcOrd="7" destOrd="0" presId="urn:microsoft.com/office/officeart/2005/8/layout/vList3"/>
    <dgm:cxn modelId="{065B4BB5-4701-4091-816C-E7B98D3EFD4B}" type="presParOf" srcId="{DC6075E8-8759-4C2D-9845-75003E361CCB}" destId="{AF2C91AB-AF63-4C72-8CB2-EDC768D1199E}" srcOrd="8" destOrd="0" presId="urn:microsoft.com/office/officeart/2005/8/layout/vList3"/>
    <dgm:cxn modelId="{0C15B872-700F-4DC8-A1E3-5A5A8AA22506}" type="presParOf" srcId="{AF2C91AB-AF63-4C72-8CB2-EDC768D1199E}" destId="{EB16073F-396A-4E46-BBBF-8FA0DD53F222}" srcOrd="0" destOrd="0" presId="urn:microsoft.com/office/officeart/2005/8/layout/vList3"/>
    <dgm:cxn modelId="{86099192-F98C-496D-A267-E37FEDD428FE}" type="presParOf" srcId="{AF2C91AB-AF63-4C72-8CB2-EDC768D1199E}" destId="{F3882375-3815-436D-88A2-498984BF868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381CDD-905F-4A30-BFCA-3BA34C97116F}">
      <dsp:nvSpPr>
        <dsp:cNvPr id="0" name=""/>
        <dsp:cNvSpPr/>
      </dsp:nvSpPr>
      <dsp:spPr>
        <a:xfrm>
          <a:off x="3624665" y="1677"/>
          <a:ext cx="1646192" cy="107002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Technology </a:t>
          </a:r>
        </a:p>
      </dsp:txBody>
      <dsp:txXfrm>
        <a:off x="3676899" y="53911"/>
        <a:ext cx="1541724" cy="965557"/>
      </dsp:txXfrm>
    </dsp:sp>
    <dsp:sp modelId="{62852D19-2D95-4D68-BB66-A837F29CE50B}">
      <dsp:nvSpPr>
        <dsp:cNvPr id="0" name=""/>
        <dsp:cNvSpPr/>
      </dsp:nvSpPr>
      <dsp:spPr>
        <a:xfrm>
          <a:off x="1926085" y="536690"/>
          <a:ext cx="5043352" cy="5043352"/>
        </a:xfrm>
        <a:custGeom>
          <a:avLst/>
          <a:gdLst/>
          <a:ahLst/>
          <a:cxnLst/>
          <a:rect l="0" t="0" r="0" b="0"/>
          <a:pathLst>
            <a:path>
              <a:moveTo>
                <a:pt x="3355300" y="141776"/>
              </a:moveTo>
              <a:arcTo wR="2521676" hR="2521676" stAng="17358252" swAng="1501869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8D9088-B917-4589-9EE7-6CC9754A0522}">
      <dsp:nvSpPr>
        <dsp:cNvPr id="0" name=""/>
        <dsp:cNvSpPr/>
      </dsp:nvSpPr>
      <dsp:spPr>
        <a:xfrm>
          <a:off x="5808500" y="1262515"/>
          <a:ext cx="1646192" cy="1070025"/>
        </a:xfrm>
        <a:prstGeom prst="roundRect">
          <a:avLst/>
        </a:prstGeom>
        <a:solidFill>
          <a:schemeClr val="accent4">
            <a:hueOff val="245516"/>
            <a:satOff val="-2896"/>
            <a:lumOff val="52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Population profile</a:t>
          </a:r>
        </a:p>
      </dsp:txBody>
      <dsp:txXfrm>
        <a:off x="5860734" y="1314749"/>
        <a:ext cx="1541724" cy="965557"/>
      </dsp:txXfrm>
    </dsp:sp>
    <dsp:sp modelId="{C294664F-E520-4DB6-B11D-47239CBA5307}">
      <dsp:nvSpPr>
        <dsp:cNvPr id="0" name=""/>
        <dsp:cNvSpPr/>
      </dsp:nvSpPr>
      <dsp:spPr>
        <a:xfrm>
          <a:off x="1926085" y="536690"/>
          <a:ext cx="5043352" cy="5043352"/>
        </a:xfrm>
        <a:custGeom>
          <a:avLst/>
          <a:gdLst/>
          <a:ahLst/>
          <a:cxnLst/>
          <a:rect l="0" t="0" r="0" b="0"/>
          <a:pathLst>
            <a:path>
              <a:moveTo>
                <a:pt x="4940773" y="1809764"/>
              </a:moveTo>
              <a:arcTo wR="2521676" hR="2521676" stAng="20616089" swAng="1967823"/>
            </a:path>
          </a:pathLst>
        </a:custGeom>
        <a:noFill/>
        <a:ln w="9525" cap="flat" cmpd="sng" algn="ctr">
          <a:solidFill>
            <a:schemeClr val="accent4">
              <a:hueOff val="245516"/>
              <a:satOff val="-2896"/>
              <a:lumOff val="525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3D760A-9672-4B66-9709-3248730AC3E2}">
      <dsp:nvSpPr>
        <dsp:cNvPr id="0" name=""/>
        <dsp:cNvSpPr/>
      </dsp:nvSpPr>
      <dsp:spPr>
        <a:xfrm>
          <a:off x="5808500" y="3784191"/>
          <a:ext cx="1646192" cy="1070025"/>
        </a:xfrm>
        <a:prstGeom prst="roundRect">
          <a:avLst/>
        </a:prstGeom>
        <a:solidFill>
          <a:schemeClr val="accent4">
            <a:hueOff val="491033"/>
            <a:satOff val="-5792"/>
            <a:lumOff val="105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Public Inquiries </a:t>
          </a:r>
        </a:p>
      </dsp:txBody>
      <dsp:txXfrm>
        <a:off x="5860734" y="3836425"/>
        <a:ext cx="1541724" cy="965557"/>
      </dsp:txXfrm>
    </dsp:sp>
    <dsp:sp modelId="{8669AB7F-23C2-4988-8684-B7A335ACDBD7}">
      <dsp:nvSpPr>
        <dsp:cNvPr id="0" name=""/>
        <dsp:cNvSpPr/>
      </dsp:nvSpPr>
      <dsp:spPr>
        <a:xfrm>
          <a:off x="1926085" y="536690"/>
          <a:ext cx="5043352" cy="5043352"/>
        </a:xfrm>
        <a:custGeom>
          <a:avLst/>
          <a:gdLst/>
          <a:ahLst/>
          <a:cxnLst/>
          <a:rect l="0" t="0" r="0" b="0"/>
          <a:pathLst>
            <a:path>
              <a:moveTo>
                <a:pt x="4283966" y="4325334"/>
              </a:moveTo>
              <a:arcTo wR="2521676" hR="2521676" stAng="2739879" swAng="1501869"/>
            </a:path>
          </a:pathLst>
        </a:custGeom>
        <a:noFill/>
        <a:ln w="9525" cap="flat" cmpd="sng" algn="ctr">
          <a:solidFill>
            <a:schemeClr val="accent4">
              <a:hueOff val="491033"/>
              <a:satOff val="-5792"/>
              <a:lumOff val="1051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1DF336-C232-46A8-A7DB-C0145D3CA1A4}">
      <dsp:nvSpPr>
        <dsp:cNvPr id="0" name=""/>
        <dsp:cNvSpPr/>
      </dsp:nvSpPr>
      <dsp:spPr>
        <a:xfrm>
          <a:off x="3624665" y="5045030"/>
          <a:ext cx="1646192" cy="1070025"/>
        </a:xfrm>
        <a:prstGeom prst="roundRect">
          <a:avLst/>
        </a:prstGeom>
        <a:solidFill>
          <a:schemeClr val="accent4">
            <a:hueOff val="736549"/>
            <a:satOff val="-8688"/>
            <a:lumOff val="15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Workforce </a:t>
          </a:r>
        </a:p>
      </dsp:txBody>
      <dsp:txXfrm>
        <a:off x="3676899" y="5097264"/>
        <a:ext cx="1541724" cy="965557"/>
      </dsp:txXfrm>
    </dsp:sp>
    <dsp:sp modelId="{66F502CF-B107-4706-81D9-F6E95FD2AC11}">
      <dsp:nvSpPr>
        <dsp:cNvPr id="0" name=""/>
        <dsp:cNvSpPr/>
      </dsp:nvSpPr>
      <dsp:spPr>
        <a:xfrm>
          <a:off x="1926085" y="536690"/>
          <a:ext cx="5043352" cy="5043352"/>
        </a:xfrm>
        <a:custGeom>
          <a:avLst/>
          <a:gdLst/>
          <a:ahLst/>
          <a:cxnLst/>
          <a:rect l="0" t="0" r="0" b="0"/>
          <a:pathLst>
            <a:path>
              <a:moveTo>
                <a:pt x="1688051" y="4901575"/>
              </a:moveTo>
              <a:arcTo wR="2521676" hR="2521676" stAng="6558252" swAng="1501869"/>
            </a:path>
          </a:pathLst>
        </a:custGeom>
        <a:noFill/>
        <a:ln w="9525" cap="flat" cmpd="sng" algn="ctr">
          <a:solidFill>
            <a:schemeClr val="accent4">
              <a:hueOff val="736549"/>
              <a:satOff val="-8688"/>
              <a:lumOff val="1576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A3F520-ED7C-4B40-AA86-4E94D1E9FED4}">
      <dsp:nvSpPr>
        <dsp:cNvPr id="0" name=""/>
        <dsp:cNvSpPr/>
      </dsp:nvSpPr>
      <dsp:spPr>
        <a:xfrm>
          <a:off x="1440829" y="3784191"/>
          <a:ext cx="1646192" cy="1070025"/>
        </a:xfrm>
        <a:prstGeom prst="roundRect">
          <a:avLst/>
        </a:prstGeom>
        <a:solidFill>
          <a:schemeClr val="accent4">
            <a:hueOff val="982066"/>
            <a:satOff val="-11584"/>
            <a:lumOff val="210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The pandemic</a:t>
          </a:r>
        </a:p>
      </dsp:txBody>
      <dsp:txXfrm>
        <a:off x="1493063" y="3836425"/>
        <a:ext cx="1541724" cy="965557"/>
      </dsp:txXfrm>
    </dsp:sp>
    <dsp:sp modelId="{A61CEF0D-0062-4288-8A99-FB4794DD51BB}">
      <dsp:nvSpPr>
        <dsp:cNvPr id="0" name=""/>
        <dsp:cNvSpPr/>
      </dsp:nvSpPr>
      <dsp:spPr>
        <a:xfrm>
          <a:off x="1926085" y="536690"/>
          <a:ext cx="5043352" cy="5043352"/>
        </a:xfrm>
        <a:custGeom>
          <a:avLst/>
          <a:gdLst/>
          <a:ahLst/>
          <a:cxnLst/>
          <a:rect l="0" t="0" r="0" b="0"/>
          <a:pathLst>
            <a:path>
              <a:moveTo>
                <a:pt x="102578" y="3233587"/>
              </a:moveTo>
              <a:arcTo wR="2521676" hR="2521676" stAng="9816089" swAng="1967823"/>
            </a:path>
          </a:pathLst>
        </a:custGeom>
        <a:noFill/>
        <a:ln w="9525" cap="flat" cmpd="sng" algn="ctr">
          <a:solidFill>
            <a:schemeClr val="accent4">
              <a:hueOff val="982066"/>
              <a:satOff val="-11584"/>
              <a:lumOff val="2102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6050C5-E90F-40D3-BEE3-DDCFE47F6B77}">
      <dsp:nvSpPr>
        <dsp:cNvPr id="0" name=""/>
        <dsp:cNvSpPr/>
      </dsp:nvSpPr>
      <dsp:spPr>
        <a:xfrm>
          <a:off x="1440829" y="1262515"/>
          <a:ext cx="1646192" cy="1070025"/>
        </a:xfrm>
        <a:prstGeom prst="roundRect">
          <a:avLst/>
        </a:prstGeom>
        <a:solidFill>
          <a:schemeClr val="accent4">
            <a:hueOff val="1227582"/>
            <a:satOff val="-14480"/>
            <a:lumOff val="26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Health &amp; social care landscape </a:t>
          </a:r>
        </a:p>
      </dsp:txBody>
      <dsp:txXfrm>
        <a:off x="1493063" y="1314749"/>
        <a:ext cx="1541724" cy="965557"/>
      </dsp:txXfrm>
    </dsp:sp>
    <dsp:sp modelId="{00704739-4E84-401A-85AD-48B71AB21253}">
      <dsp:nvSpPr>
        <dsp:cNvPr id="0" name=""/>
        <dsp:cNvSpPr/>
      </dsp:nvSpPr>
      <dsp:spPr>
        <a:xfrm>
          <a:off x="1926085" y="536690"/>
          <a:ext cx="5043352" cy="5043352"/>
        </a:xfrm>
        <a:custGeom>
          <a:avLst/>
          <a:gdLst/>
          <a:ahLst/>
          <a:cxnLst/>
          <a:rect l="0" t="0" r="0" b="0"/>
          <a:pathLst>
            <a:path>
              <a:moveTo>
                <a:pt x="759385" y="718017"/>
              </a:moveTo>
              <a:arcTo wR="2521676" hR="2521676" stAng="13539879" swAng="1501869"/>
            </a:path>
          </a:pathLst>
        </a:custGeom>
        <a:noFill/>
        <a:ln w="9525" cap="flat" cmpd="sng" algn="ctr">
          <a:solidFill>
            <a:schemeClr val="accent4">
              <a:hueOff val="1227582"/>
              <a:satOff val="-14480"/>
              <a:lumOff val="262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35CF26-9669-4EC8-9283-EC6D6D47F90C}">
      <dsp:nvSpPr>
        <dsp:cNvPr id="0" name=""/>
        <dsp:cNvSpPr/>
      </dsp:nvSpPr>
      <dsp:spPr>
        <a:xfrm>
          <a:off x="854075" y="959"/>
          <a:ext cx="2006203" cy="1203721"/>
        </a:xfrm>
        <a:prstGeom prst="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/>
            <a:t>Four country context</a:t>
          </a:r>
        </a:p>
      </dsp:txBody>
      <dsp:txXfrm>
        <a:off x="854075" y="959"/>
        <a:ext cx="2006203" cy="1203721"/>
      </dsp:txXfrm>
    </dsp:sp>
    <dsp:sp modelId="{D768CBCE-A2AE-4B5C-9F81-5755E72AF1B0}">
      <dsp:nvSpPr>
        <dsp:cNvPr id="0" name=""/>
        <dsp:cNvSpPr/>
      </dsp:nvSpPr>
      <dsp:spPr>
        <a:xfrm>
          <a:off x="3060898" y="959"/>
          <a:ext cx="2006203" cy="1203721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latin typeface="Calibri"/>
            </a:rPr>
            <a:t>Three</a:t>
          </a:r>
          <a:r>
            <a:rPr lang="en-GB" sz="1800" kern="1200"/>
            <a:t> professions – </a:t>
          </a:r>
          <a:r>
            <a:rPr lang="en-GB" sz="1800" kern="1200">
              <a:latin typeface="Calibri"/>
            </a:rPr>
            <a:t>across nursing</a:t>
          </a:r>
          <a:r>
            <a:rPr lang="en-GB" sz="1800" kern="1200"/>
            <a:t> and midwifery</a:t>
          </a:r>
        </a:p>
      </dsp:txBody>
      <dsp:txXfrm>
        <a:off x="3060898" y="959"/>
        <a:ext cx="2006203" cy="1203721"/>
      </dsp:txXfrm>
    </dsp:sp>
    <dsp:sp modelId="{97425FE8-2BE0-4FE5-AB0B-0827226FF7F4}">
      <dsp:nvSpPr>
        <dsp:cNvPr id="0" name=""/>
        <dsp:cNvSpPr/>
      </dsp:nvSpPr>
      <dsp:spPr>
        <a:xfrm>
          <a:off x="5267721" y="959"/>
          <a:ext cx="2006203" cy="1203721"/>
        </a:xfrm>
        <a:prstGeom prst="rect">
          <a:avLst/>
        </a:prstGeom>
        <a:solidFill>
          <a:schemeClr val="tx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/>
            <a:t>Addition of nursing associate role </a:t>
          </a:r>
          <a:r>
            <a:rPr lang="en-GB" sz="1800" kern="1200">
              <a:latin typeface="Calibri"/>
            </a:rPr>
            <a:t>in England</a:t>
          </a:r>
          <a:endParaRPr lang="en-GB" sz="1800" kern="1200"/>
        </a:p>
      </dsp:txBody>
      <dsp:txXfrm>
        <a:off x="5267721" y="959"/>
        <a:ext cx="2006203" cy="1203721"/>
      </dsp:txXfrm>
    </dsp:sp>
    <dsp:sp modelId="{1A2B1E0E-75A2-4AC5-9383-EF9E8DDB3685}">
      <dsp:nvSpPr>
        <dsp:cNvPr id="0" name=""/>
        <dsp:cNvSpPr/>
      </dsp:nvSpPr>
      <dsp:spPr>
        <a:xfrm>
          <a:off x="854075" y="1405301"/>
          <a:ext cx="2006203" cy="1203721"/>
        </a:xfrm>
        <a:prstGeom prst="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/>
            <a:t>Updated education standards and proficiencies</a:t>
          </a:r>
        </a:p>
      </dsp:txBody>
      <dsp:txXfrm>
        <a:off x="854075" y="1405301"/>
        <a:ext cx="2006203" cy="1203721"/>
      </dsp:txXfrm>
    </dsp:sp>
    <dsp:sp modelId="{91388B67-9469-4956-97D8-36CBD74A3E93}">
      <dsp:nvSpPr>
        <dsp:cNvPr id="0" name=""/>
        <dsp:cNvSpPr/>
      </dsp:nvSpPr>
      <dsp:spPr>
        <a:xfrm>
          <a:off x="3060898" y="1405301"/>
          <a:ext cx="2006203" cy="1203721"/>
        </a:xfrm>
        <a:prstGeom prst="rect">
          <a:avLst/>
        </a:prstGeom>
        <a:solidFill>
          <a:schemeClr val="accent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/>
            <a:t>NMC as a regulator and NMC as an organisation</a:t>
          </a:r>
        </a:p>
      </dsp:txBody>
      <dsp:txXfrm>
        <a:off x="3060898" y="1405301"/>
        <a:ext cx="2006203" cy="1203721"/>
      </dsp:txXfrm>
    </dsp:sp>
    <dsp:sp modelId="{A029BEF6-B36B-4136-97F4-E77BF406DC1A}">
      <dsp:nvSpPr>
        <dsp:cNvPr id="0" name=""/>
        <dsp:cNvSpPr/>
      </dsp:nvSpPr>
      <dsp:spPr>
        <a:xfrm>
          <a:off x="5267721" y="1405301"/>
          <a:ext cx="2006203" cy="12037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/>
            <a:t>Learnings from the past 10 years</a:t>
          </a:r>
        </a:p>
      </dsp:txBody>
      <dsp:txXfrm>
        <a:off x="5267721" y="1405301"/>
        <a:ext cx="2006203" cy="1203721"/>
      </dsp:txXfrm>
    </dsp:sp>
    <dsp:sp modelId="{BD5C0B0C-AF66-4799-8764-0CC0F0C3067A}">
      <dsp:nvSpPr>
        <dsp:cNvPr id="0" name=""/>
        <dsp:cNvSpPr/>
      </dsp:nvSpPr>
      <dsp:spPr>
        <a:xfrm>
          <a:off x="854075" y="2809643"/>
          <a:ext cx="2006203" cy="1203721"/>
        </a:xfrm>
        <a:prstGeom prst="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500" kern="1200" dirty="0"/>
            <a:t>Future focus</a:t>
          </a:r>
        </a:p>
      </dsp:txBody>
      <dsp:txXfrm>
        <a:off x="854075" y="2809643"/>
        <a:ext cx="2006203" cy="1203721"/>
      </dsp:txXfrm>
    </dsp:sp>
    <dsp:sp modelId="{D5A61511-727E-461C-BA42-8F1284E0DCB5}">
      <dsp:nvSpPr>
        <dsp:cNvPr id="0" name=""/>
        <dsp:cNvSpPr/>
      </dsp:nvSpPr>
      <dsp:spPr>
        <a:xfrm>
          <a:off x="3060898" y="2809643"/>
          <a:ext cx="2006203" cy="1203721"/>
        </a:xfrm>
        <a:prstGeom prst="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Breadth of practice, settings, roles</a:t>
          </a:r>
          <a:endParaRPr lang="en-US" sz="1500" kern="1200" dirty="0"/>
        </a:p>
      </dsp:txBody>
      <dsp:txXfrm>
        <a:off x="3060898" y="2809643"/>
        <a:ext cx="2006203" cy="1203721"/>
      </dsp:txXfrm>
    </dsp:sp>
    <dsp:sp modelId="{91413BEA-D0AF-4515-9A68-8CDD840A085D}">
      <dsp:nvSpPr>
        <dsp:cNvPr id="0" name=""/>
        <dsp:cNvSpPr/>
      </dsp:nvSpPr>
      <dsp:spPr>
        <a:xfrm>
          <a:off x="5267721" y="2809643"/>
          <a:ext cx="2006203" cy="1203721"/>
        </a:xfrm>
        <a:prstGeom prst="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Population profile and demographics</a:t>
          </a:r>
          <a:endParaRPr lang="en-US" sz="1800" kern="1200"/>
        </a:p>
      </dsp:txBody>
      <dsp:txXfrm>
        <a:off x="5267721" y="2809643"/>
        <a:ext cx="2006203" cy="1203721"/>
      </dsp:txXfrm>
    </dsp:sp>
    <dsp:sp modelId="{97C6D34A-CA19-41E5-9FA8-6F8C08BB7FDC}">
      <dsp:nvSpPr>
        <dsp:cNvPr id="0" name=""/>
        <dsp:cNvSpPr/>
      </dsp:nvSpPr>
      <dsp:spPr>
        <a:xfrm>
          <a:off x="3060898" y="4214945"/>
          <a:ext cx="2006203" cy="12037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Technology and digitalisation</a:t>
          </a:r>
          <a:endParaRPr lang="en-US" sz="1500" kern="1200" dirty="0"/>
        </a:p>
      </dsp:txBody>
      <dsp:txXfrm>
        <a:off x="3060898" y="4214945"/>
        <a:ext cx="2006203" cy="12037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102AC9-0E5E-406B-8EF7-82FD9D4509D3}">
      <dsp:nvSpPr>
        <dsp:cNvPr id="0" name=""/>
        <dsp:cNvSpPr/>
      </dsp:nvSpPr>
      <dsp:spPr>
        <a:xfrm rot="10800000">
          <a:off x="1825766" y="2941"/>
          <a:ext cx="6405635" cy="849266"/>
        </a:xfrm>
        <a:prstGeom prst="homePlate">
          <a:avLst/>
        </a:prstGeom>
        <a:solidFill>
          <a:srgbClr val="495AD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503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solidFill>
                <a:srgbClr val="FFFFFF"/>
              </a:solidFill>
              <a:latin typeface="Calibri"/>
              <a:ea typeface="+mn-ea"/>
              <a:cs typeface="+mn-cs"/>
            </a:rPr>
            <a:t>Evidence gathering / stakeholder engagement</a:t>
          </a:r>
        </a:p>
      </dsp:txBody>
      <dsp:txXfrm rot="10800000">
        <a:off x="2038082" y="2941"/>
        <a:ext cx="6193319" cy="849266"/>
      </dsp:txXfrm>
    </dsp:sp>
    <dsp:sp modelId="{0F90B5FB-18D5-45AB-AC9F-01001E138978}">
      <dsp:nvSpPr>
        <dsp:cNvPr id="0" name=""/>
        <dsp:cNvSpPr/>
      </dsp:nvSpPr>
      <dsp:spPr>
        <a:xfrm>
          <a:off x="600112" y="6440"/>
          <a:ext cx="849266" cy="84926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1DC8F3-D639-43A4-BA68-032E1BE2DDA9}">
      <dsp:nvSpPr>
        <dsp:cNvPr id="0" name=""/>
        <dsp:cNvSpPr/>
      </dsp:nvSpPr>
      <dsp:spPr>
        <a:xfrm rot="10800000">
          <a:off x="1825766" y="1105720"/>
          <a:ext cx="6405635" cy="849266"/>
        </a:xfrm>
        <a:prstGeom prst="homePlate">
          <a:avLst/>
        </a:prstGeom>
        <a:solidFill>
          <a:srgbClr val="495AD4">
            <a:hueOff val="827533"/>
            <a:satOff val="3470"/>
            <a:lumOff val="-4706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503" tIns="87630" rIns="163576" bIns="87630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solidFill>
                <a:srgbClr val="FFFFFF"/>
              </a:solidFill>
              <a:latin typeface="Calibri"/>
              <a:ea typeface="+mn-ea"/>
              <a:cs typeface="+mn-cs"/>
            </a:rPr>
            <a:t>Options co-development findings to Council</a:t>
          </a:r>
        </a:p>
      </dsp:txBody>
      <dsp:txXfrm rot="10800000">
        <a:off x="2038082" y="1105720"/>
        <a:ext cx="6193319" cy="849266"/>
      </dsp:txXfrm>
    </dsp:sp>
    <dsp:sp modelId="{B28E8231-77DE-4564-A6EE-A123B5FB907D}">
      <dsp:nvSpPr>
        <dsp:cNvPr id="0" name=""/>
        <dsp:cNvSpPr/>
      </dsp:nvSpPr>
      <dsp:spPr>
        <a:xfrm>
          <a:off x="692122" y="1167139"/>
          <a:ext cx="849266" cy="84926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E16341-E18B-40FE-82B3-DFB1C7D25D94}">
      <dsp:nvSpPr>
        <dsp:cNvPr id="0" name=""/>
        <dsp:cNvSpPr/>
      </dsp:nvSpPr>
      <dsp:spPr>
        <a:xfrm rot="10800000">
          <a:off x="1825766" y="2208500"/>
          <a:ext cx="6405635" cy="849266"/>
        </a:xfrm>
        <a:prstGeom prst="homePlate">
          <a:avLst/>
        </a:prstGeom>
        <a:solidFill>
          <a:srgbClr val="495AD4">
            <a:hueOff val="1655065"/>
            <a:satOff val="6940"/>
            <a:lumOff val="-9412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503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solidFill>
                <a:srgbClr val="FFFFFF"/>
              </a:solidFill>
              <a:latin typeface="Calibri"/>
              <a:ea typeface="+mn-ea"/>
              <a:cs typeface="+mn-cs"/>
            </a:rPr>
            <a:t>Public consultation</a:t>
          </a:r>
        </a:p>
      </dsp:txBody>
      <dsp:txXfrm rot="10800000">
        <a:off x="2038082" y="2208500"/>
        <a:ext cx="6193319" cy="849266"/>
      </dsp:txXfrm>
    </dsp:sp>
    <dsp:sp modelId="{FD999287-06C1-446D-94EC-D4EF6A9D03E5}">
      <dsp:nvSpPr>
        <dsp:cNvPr id="0" name=""/>
        <dsp:cNvSpPr/>
      </dsp:nvSpPr>
      <dsp:spPr>
        <a:xfrm>
          <a:off x="634618" y="2148219"/>
          <a:ext cx="849266" cy="849266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F81288-8D19-4AE0-A944-A5875C2E69D7}">
      <dsp:nvSpPr>
        <dsp:cNvPr id="0" name=""/>
        <dsp:cNvSpPr/>
      </dsp:nvSpPr>
      <dsp:spPr>
        <a:xfrm rot="10800000">
          <a:off x="1825766" y="3311279"/>
          <a:ext cx="6405635" cy="849266"/>
        </a:xfrm>
        <a:prstGeom prst="homePlate">
          <a:avLst/>
        </a:prstGeom>
        <a:solidFill>
          <a:srgbClr val="495AD4">
            <a:hueOff val="2482598"/>
            <a:satOff val="10411"/>
            <a:lumOff val="-14117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503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solidFill>
                <a:srgbClr val="FFFFFF"/>
              </a:solidFill>
              <a:latin typeface="Calibri"/>
              <a:ea typeface="+mn-ea"/>
              <a:cs typeface="+mn-cs"/>
            </a:rPr>
            <a:t>Council approval and launch</a:t>
          </a:r>
        </a:p>
      </dsp:txBody>
      <dsp:txXfrm rot="10800000">
        <a:off x="2038082" y="3311279"/>
        <a:ext cx="6193319" cy="849266"/>
      </dsp:txXfrm>
    </dsp:sp>
    <dsp:sp modelId="{07B2074F-28A3-4DF6-BE18-D0E8CCA5578E}">
      <dsp:nvSpPr>
        <dsp:cNvPr id="0" name=""/>
        <dsp:cNvSpPr/>
      </dsp:nvSpPr>
      <dsp:spPr>
        <a:xfrm>
          <a:off x="657625" y="3299780"/>
          <a:ext cx="849266" cy="849266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882375-3815-436D-88A2-498984BF868A}">
      <dsp:nvSpPr>
        <dsp:cNvPr id="0" name=""/>
        <dsp:cNvSpPr/>
      </dsp:nvSpPr>
      <dsp:spPr>
        <a:xfrm rot="10800000">
          <a:off x="1825766" y="4414058"/>
          <a:ext cx="6405635" cy="849266"/>
        </a:xfrm>
        <a:prstGeom prst="homePlate">
          <a:avLst/>
        </a:prstGeom>
        <a:solidFill>
          <a:srgbClr val="495AD4">
            <a:hueOff val="3310130"/>
            <a:satOff val="13881"/>
            <a:lumOff val="-18823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503" tIns="87630" rIns="163576" bIns="87630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solidFill>
                <a:srgbClr val="FFFFFF"/>
              </a:solidFill>
              <a:latin typeface="Calibri"/>
              <a:ea typeface="+mn-ea"/>
              <a:cs typeface="+mn-cs"/>
            </a:rPr>
            <a:t>New Code / revalidation process go live</a:t>
          </a:r>
        </a:p>
      </dsp:txBody>
      <dsp:txXfrm rot="10800000">
        <a:off x="2038082" y="4414058"/>
        <a:ext cx="6193319" cy="849266"/>
      </dsp:txXfrm>
    </dsp:sp>
    <dsp:sp modelId="{EB16073F-396A-4E46-BBBF-8FA0DD53F222}">
      <dsp:nvSpPr>
        <dsp:cNvPr id="0" name=""/>
        <dsp:cNvSpPr/>
      </dsp:nvSpPr>
      <dsp:spPr>
        <a:xfrm>
          <a:off x="634618" y="4405948"/>
          <a:ext cx="849266" cy="849266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0D413-B5CF-4DE3-8CC7-BDCC07F71261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4343B-55F6-4AAD-8804-8DF495896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089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159C3-4952-B16C-F7FB-3B4C44993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EBA06A-E4EE-3D5F-939D-002A571E1B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7D2CE8-A79F-B4B1-43A1-4C520A728A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51AE5-F94D-F047-AE6E-6E8B3A5ACE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6B8343-DE69-4B02-9164-FC4B0896C9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4369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24BDD-7C99-ADD7-C8A5-64904D0C9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6D5F9F-6665-51F2-0968-4CB6B1AD40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D83A21-564B-662E-ED33-0405C9B823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89C157-A7C1-AB7F-6602-0A04ECC48A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479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7329-1CB6-03BE-1065-4613E447C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C75628-D724-714A-D759-8FAD3D776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B505FF-A78B-BF7C-8027-C3D534063F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B9AB1D-2E96-F0F4-559E-7E97ABF81E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8967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E1E6F-D820-D41D-6BD6-4F1AB4BAB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24B280-1FDC-0832-8013-3B056F2F6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8AB8E3-4B2B-6472-4925-3A217054D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Integrity of the Register:</a:t>
            </a: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NMC does not know which registrants are practising at an AP level, nor can members of the public or employers easily identify them on the register.</a:t>
            </a:r>
            <a:endParaRPr lang="en-GB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Inconsistent standards:</a:t>
            </a: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There is significant variation in how AP is defined, implemented, and governed across the four UK nations and sectors </a:t>
            </a:r>
          </a:p>
          <a:p>
            <a:pPr marL="342900" lvl="0" indent="-342900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protection risk:</a:t>
            </a: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Independent research by the Nuffield Trust and internal analysis (2023–24) found latent risks to public safety due to the absence of standardised regulation for AP roles</a:t>
            </a:r>
            <a:endParaRPr lang="en-GB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single solution:</a:t>
            </a: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Council recognised in March 2024 that multiple regulatory tools are needed to address these risks—a multi-pronged strategy is essential</a:t>
            </a:r>
            <a:endParaRPr lang="en-GB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GB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0196-D1E6-CEDB-317C-32C2C248F3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488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/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developed: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/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Alignment and mapping to existing four nation UK frameworks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/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Analysis of international policy context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/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Extensive public engagement including development of public definition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/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Extensive engagement with key stakeholders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/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Consideration of relevant frameworks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/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Mapping to current health and social care reports drawing upon research and evidence-informed practice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314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904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12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Clear expectations across range of roles and settings, across the four nations of the UK</a:t>
            </a:r>
          </a:p>
          <a:p>
            <a:pPr>
              <a:spcBef>
                <a:spcPts val="0"/>
              </a:spcBef>
            </a:pPr>
            <a:r>
              <a:rPr lang="en-GB" sz="12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All those who employ APs – HEIs, self-employed, and effective governance expectations (working across the four pillars, support, supervision, professional development and training)</a:t>
            </a:r>
            <a:endParaRPr lang="en-GB" sz="1200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036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9521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Code was published in 2015 and updated in 2018 with the addition of nursing associates in England</a:t>
            </a:r>
          </a:p>
          <a:p>
            <a:r>
              <a:rPr lang="en-GB" dirty="0"/>
              <a:t>– the sector has changed, the way professionals work has changed, technology has developed, roles have evolved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2535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1E8BA-173F-B148-E2CF-AAA05BB34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7C601F-5214-D275-028C-6BE1065070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6951A7-839A-FC07-AA51-65FD0FDDD5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b="1" dirty="0"/>
              <a:t>Technology: </a:t>
            </a:r>
            <a:r>
              <a:rPr lang="en-GB" b="0" dirty="0"/>
              <a:t>rapid growth in technology, artificial intelligence, digital transformation (impact on health care and education), data security issues, digital exclusion of some, workforce skills not in line with ambition</a:t>
            </a:r>
            <a:endParaRPr lang="en-GB" b="1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b="1" dirty="0"/>
              <a:t>Health and social care landscape: </a:t>
            </a:r>
            <a:r>
              <a:rPr lang="en-GB" dirty="0"/>
              <a:t>Shifting government priorities, how care is delivered, shift of focus on sustainability and environmental issues, underfunded and fragmented social care system</a:t>
            </a:r>
          </a:p>
          <a:p>
            <a:pPr marL="171450" indent="-171450">
              <a:buFontTx/>
              <a:buChar char="-"/>
            </a:pPr>
            <a:r>
              <a:rPr lang="en-GB" b="1" dirty="0"/>
              <a:t>The pandemic: </a:t>
            </a:r>
            <a:r>
              <a:rPr lang="en-GB" b="0" dirty="0"/>
              <a:t>long waiting lists, tired burnt-out staff, wellbeing and mental health issues, access to care, reduced vaccination rates</a:t>
            </a:r>
            <a:endParaRPr lang="en-GB" b="1" dirty="0"/>
          </a:p>
          <a:p>
            <a:pPr marL="171450" indent="-171450">
              <a:buFontTx/>
              <a:buChar char="-"/>
            </a:pPr>
            <a:r>
              <a:rPr lang="en-GB" b="1" dirty="0"/>
              <a:t>Population profile</a:t>
            </a:r>
            <a:r>
              <a:rPr lang="en-GB" b="0" dirty="0"/>
              <a:t>: ongoing challenges in addressing health and social inequalities, ageing population and increased demand on health and social care, shifting societal expectations</a:t>
            </a:r>
            <a:endParaRPr lang="en-GB" b="1" dirty="0"/>
          </a:p>
          <a:p>
            <a:pPr marL="171450" indent="-171450">
              <a:buFontTx/>
              <a:buChar char="-"/>
            </a:pPr>
            <a:r>
              <a:rPr lang="en-GB" b="1" dirty="0"/>
              <a:t>Public inquiries: </a:t>
            </a:r>
            <a:r>
              <a:rPr lang="en-GB" b="0" dirty="0"/>
              <a:t>Thirlwall, Leng, maternity services – impact on ;public trust and confidence in health and social care professionals</a:t>
            </a:r>
            <a:endParaRPr lang="en-GB" b="1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b="1" dirty="0"/>
              <a:t>Workforce: </a:t>
            </a:r>
            <a:r>
              <a:rPr lang="en-GB" b="0" dirty="0"/>
              <a:t>r</a:t>
            </a:r>
            <a:r>
              <a:rPr lang="en-GB" dirty="0"/>
              <a:t>eduction in numbers of qualified health and social care professionals (care delivery but also supporting education and training)– training, attrition, retention all issues, </a:t>
            </a:r>
            <a:r>
              <a:rPr lang="en-GB" b="0" dirty="0"/>
              <a:t>service pressures, poor morale, early retirement, </a:t>
            </a:r>
            <a:r>
              <a:rPr lang="en-GB" dirty="0"/>
              <a:t> multiprofessional, working and learning, academic workforce depletion, ongoing disputes over pay, ageing workforce, growth of internationally educated workforce</a:t>
            </a:r>
          </a:p>
          <a:p>
            <a:pPr marL="171450" indent="-171450">
              <a:buFontTx/>
              <a:buChar char="-"/>
            </a:pPr>
            <a:endParaRPr lang="en-GB" b="1" dirty="0"/>
          </a:p>
          <a:p>
            <a:pPr marL="171450" indent="-171450">
              <a:buFontTx/>
              <a:buChar char="-"/>
            </a:pPr>
            <a:endParaRPr lang="en-GB" b="1" dirty="0"/>
          </a:p>
          <a:p>
            <a:pPr marL="171450" indent="-171450">
              <a:buFontTx/>
              <a:buChar char="-"/>
            </a:pPr>
            <a:endParaRPr lang="en-GB" b="1" dirty="0"/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4A7A6-5CD3-D502-69ED-DD00269E53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119CC7-3B9C-48E1-838E-8BF52582F8B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319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2935F-6161-49DC-8744-98882A571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88FD43-37CB-F24B-ECF9-D219E0292F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E1453-3354-5341-02D8-8F95701311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7B816-1FF3-41F3-9C5A-7D02859E9B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9161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Wellbeing and mental health services, particularly for children, reduce waiting times</a:t>
            </a:r>
          </a:p>
          <a:p>
            <a:r>
              <a:rPr lang="en-GB" dirty="0"/>
              <a:t>Nurses, midwives and nursing associates – as leaders and as those who deliver care – have a hugely important role to play in all of these things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119CC7-3B9C-48E1-838E-8BF52582F8B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2002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Future focus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829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DBBB2-250B-81F7-64E9-90E86E09B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D86B20-9AEA-F4F9-AA0D-C6B6803C5C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E22DB7-648C-07D1-77C3-274C02DB2F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Code as a professional reflective tool, not just for fitness to practice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B8854-3140-AB2D-DE10-4CC3A1CA55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0481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4253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F5617-36C2-A7ED-1299-F5A492934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5B88AD-8ED2-80BD-A160-8B06008BA8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CE8D15-FBA8-EA21-6A26-19A37B163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5841D-B713-5083-22E2-1235EE721E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5993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9953A-AFD2-23B6-E4F1-AD4DA0153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59C36F-B988-F049-4643-80031755A5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333128-DB8E-9B8B-9B2D-2C194F82C8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5A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introduced revalidation in 2016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5A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Since then we’ve collected lots of evidence about people’s experiences of the process and its impact on practice.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9BE2B3-5AC6-2118-6466-E156A3F0CE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7816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A81AA-241A-45A6-F94F-D9D6B9533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0CB7D2-97C0-EB0D-9567-3495E871C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B1CCD8-72CA-933B-61E7-A88266A86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F9D569-FDC6-F2A1-CF87-72FEB999EA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38973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3DD253-20F1-4E8C-987B-BC2BDBE11E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618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urp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41823" y="2190235"/>
            <a:ext cx="5832083" cy="3583048"/>
          </a:xfrm>
          <a:prstGeom prst="rect">
            <a:avLst/>
          </a:prstGeom>
        </p:spPr>
        <p:txBody>
          <a:bodyPr/>
          <a:lstStyle>
            <a:lvl1pPr>
              <a:defRPr sz="533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28120" y="1835007"/>
            <a:ext cx="4758267" cy="333792"/>
          </a:xfrm>
          <a:prstGeom prst="rect">
            <a:avLst/>
          </a:prstGeom>
        </p:spPr>
        <p:txBody>
          <a:bodyPr vert="horz"/>
          <a:lstStyle>
            <a:lvl1pPr>
              <a:defRPr b="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28137" y="6066636"/>
            <a:ext cx="4771953" cy="333793"/>
          </a:xfrm>
          <a:prstGeom prst="rect">
            <a:avLst/>
          </a:prstGeom>
        </p:spPr>
        <p:txBody>
          <a:bodyPr vert="horz"/>
          <a:lstStyle>
            <a:lvl1pPr>
              <a:defRPr b="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2725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purple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5" y="336989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6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0120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image blu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C19B0FD-9A4E-4B4C-905C-F53A1CFDC293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19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867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510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image blu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1AA5D05-0B10-4083-A274-8494D6CE9773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19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867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3753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6583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image blu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AD3B1B4-C9F6-4427-B4F3-AE8A97D128E5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19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867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0228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808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green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2521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purple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8230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add your own image bl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6C8A0DD8-FC1E-44BA-ACF0-EDC49667FEC0}"/>
              </a:ext>
            </a:extLst>
          </p:cNvPr>
          <p:cNvSpPr/>
          <p:nvPr userDrawn="1"/>
        </p:nvSpPr>
        <p:spPr>
          <a:xfrm>
            <a:off x="8136467" y="2087033"/>
            <a:ext cx="5789084" cy="57912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aseline="-2500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494753" y="2278484"/>
            <a:ext cx="5666012" cy="5665971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test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4777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purple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1225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image blu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1AA5D05-0B10-4083-A274-8494D6CE9773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18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867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5398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138BA92-A5F6-4295-B48F-B9439E65FD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7359" y="2698627"/>
            <a:ext cx="4934821" cy="1060405"/>
          </a:xfrm>
          <a:prstGeom prst="rect">
            <a:avLst/>
          </a:prstGeom>
        </p:spPr>
        <p:txBody>
          <a:bodyPr vert="horz"/>
          <a:lstStyle>
            <a:lvl1pPr>
              <a:defRPr sz="5333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02185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green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9262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image green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A8D877D-C3E2-4489-BB0E-060B3AAF01E4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18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867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2205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2507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image purp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402532A-804A-4155-96C1-47D38031ADAB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18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867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40624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image gree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FB31E4C-1375-4254-B764-1763CE3C1DDC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18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867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43801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4417" y="476673"/>
            <a:ext cx="9548283" cy="665163"/>
          </a:xfrm>
          <a:prstGeom prst="rect">
            <a:avLst/>
          </a:prstGeom>
        </p:spPr>
        <p:txBody>
          <a:bodyPr lIns="91412" tIns="45718" rIns="91412" bIns="45718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3555" y="1438275"/>
            <a:ext cx="8780132" cy="4533900"/>
          </a:xfrm>
          <a:prstGeom prst="rect">
            <a:avLst/>
          </a:prstGeom>
        </p:spPr>
        <p:txBody>
          <a:bodyPr lIns="91412" tIns="45718" rIns="91412" bIns="4571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2F8E7-21C4-46F8-9DA1-BBA033FCAC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6813"/>
            <a:ext cx="2844800" cy="476251"/>
          </a:xfrm>
          <a:prstGeom prst="rect">
            <a:avLst/>
          </a:prstGeom>
        </p:spPr>
        <p:txBody>
          <a:bodyPr vert="horz" wrap="square" lIns="91412" tIns="45718" rIns="91412" bIns="45718" numCol="1" anchor="t" anchorCtr="0" compatLnSpc="1">
            <a:prstTxWarp prst="textNoShape">
              <a:avLst/>
            </a:prstTxWarp>
          </a:bodyPr>
          <a:lstStyle>
            <a:lvl1pPr defTabSz="603236">
              <a:defRPr>
                <a:solidFill>
                  <a:srgbClr val="000000"/>
                </a:solidFill>
              </a:defRPr>
            </a:lvl1pPr>
          </a:lstStyle>
          <a:p>
            <a:fld id="{EE126FA6-E45F-4AE9-9726-F47E938D8FDE}" type="datetime1">
              <a:rPr lang="en-GB" altLang="en-US"/>
              <a:pPr/>
              <a:t>19/11/2025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BB55B-678C-4C53-B7D5-BDF10DEF8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6813"/>
            <a:ext cx="3860800" cy="476251"/>
          </a:xfrm>
        </p:spPr>
        <p:txBody>
          <a:bodyPr/>
          <a:lstStyle>
            <a:lvl1pPr defTabSz="91406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D8CD8-319E-4F63-A3E8-6A9D47201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6813"/>
            <a:ext cx="2844800" cy="476251"/>
          </a:xfrm>
        </p:spPr>
        <p:txBody>
          <a:bodyPr/>
          <a:lstStyle>
            <a:lvl1pPr defTabSz="909616">
              <a:defRPr/>
            </a:lvl1pPr>
          </a:lstStyle>
          <a:p>
            <a:fld id="{0066F68E-4D2F-4E9B-BB11-50F440B0C56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009786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138BA92-A5F6-4295-B48F-B9439E65FD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49162" y="2680430"/>
            <a:ext cx="4934821" cy="1060405"/>
          </a:xfrm>
          <a:prstGeom prst="rect">
            <a:avLst/>
          </a:prstGeom>
        </p:spPr>
        <p:txBody>
          <a:bodyPr vert="horz"/>
          <a:lstStyle>
            <a:lvl1pPr>
              <a:defRPr sz="5333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349616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image blu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C19B0FD-9A4E-4B4C-905C-F53A1CFDC293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18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867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38002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image blu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E871F05-8C24-4E39-90FB-36ABBBC1E3B3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18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867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49062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- add your own imag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67A4C996-48B8-498B-86C4-127FF5AEF251}"/>
              </a:ext>
            </a:extLst>
          </p:cNvPr>
          <p:cNvSpPr/>
          <p:nvPr userDrawn="1"/>
        </p:nvSpPr>
        <p:spPr>
          <a:xfrm>
            <a:off x="8136467" y="2087033"/>
            <a:ext cx="5789084" cy="57912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aseline="-2500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494753" y="2278484"/>
            <a:ext cx="5666012" cy="5665971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78230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image blu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AD3B1B4-C9F6-4427-B4F3-AE8A97D128E5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18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867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9307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green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02958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purple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4736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blue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06850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blue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90452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10433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image blu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1AA5D05-0B10-4083-A274-8494D6CE9773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19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867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59878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green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20981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61743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 blue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5" y="336989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6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59791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slid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848348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CBC0FD5-2E2E-E908-1AE6-6C04B6F84A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8433" y="1567545"/>
            <a:ext cx="11193752" cy="446919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24560074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green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57769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A2D30-1E00-33DC-660F-BC6AE6985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6656D-12F1-EDB6-ACD8-B113CD120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FDEF1-46A4-2999-D58E-7CE0436B2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6D784-BA9B-415D-813E-0A1703C9F9AE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541B6-B939-87D9-5EED-6770B716A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E669B-84B8-1098-E172-8F282385F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7AA2A-5390-4ADA-913A-70D648FEF1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1042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15752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84166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lef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79053" y="497851"/>
            <a:ext cx="8917539" cy="533544"/>
          </a:xfrm>
          <a:prstGeom prst="rect">
            <a:avLst/>
          </a:prstGeom>
        </p:spPr>
        <p:txBody>
          <a:bodyPr vert="horz"/>
          <a:lstStyle>
            <a:lvl1pPr>
              <a:defRPr sz="3733"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07534" y="1411821"/>
            <a:ext cx="10513484" cy="475403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00543" indent="-179905"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3360" indent="-211651">
              <a:buClr>
                <a:schemeClr val="accent4"/>
              </a:buClr>
              <a:tabLst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209635" indent="-126991">
              <a:buFont typeface="Arial" panose="020B0604020202020204" pitchFamily="34" charset="0"/>
              <a:buChar char="•"/>
              <a:tabLst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BA7BEBF-FF78-40B9-A39F-7C93FDF417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032CAC2-6638-4EAE-8C4F-9384D22BB25B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39DF706-7A8B-4C04-8A03-487AEDA3A56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1837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blue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61658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7593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F94D897-7F1D-41C8-B976-93438CD52C90}"/>
              </a:ext>
            </a:extLst>
          </p:cNvPr>
          <p:cNvCxnSpPr/>
          <p:nvPr userDrawn="1"/>
        </p:nvCxnSpPr>
        <p:spPr>
          <a:xfrm>
            <a:off x="3236384" y="4836584"/>
            <a:ext cx="3409949" cy="0"/>
          </a:xfrm>
          <a:prstGeom prst="line">
            <a:avLst/>
          </a:prstGeom>
          <a:ln w="73025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3099652" y="3017359"/>
            <a:ext cx="4934821" cy="1060405"/>
          </a:xfrm>
          <a:prstGeom prst="rect">
            <a:avLst/>
          </a:prstGeom>
        </p:spPr>
        <p:txBody>
          <a:bodyPr vert="horz"/>
          <a:lstStyle>
            <a:lvl1pPr>
              <a:defRPr sz="5333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6696347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blue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89143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image gree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FB31E4C-1375-4254-B764-1763CE3C1DDC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19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867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accent1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54126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54214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5" y="336989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6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53065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image gree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FB31E4C-1375-4254-B764-1763CE3C1DDC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21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55" rtl="0" eaLnBrk="0" fontAlgn="base" latinLnBrk="0" hangingPunct="0">
              <a:lnSpc>
                <a:spcPts val="2233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67" b="0" i="0" u="none" strike="noStrike" kern="1200" cap="none" spc="0" normalizeH="0" baseline="0" noProof="0">
              <a:ln>
                <a:noFill/>
              </a:ln>
              <a:solidFill>
                <a:srgbClr val="DB3C8E">
                  <a:lumMod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5" y="336989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accent1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6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59709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image bl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06FDC8D-6F28-4576-A090-F3BE4F0CE422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21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55" rtl="0" eaLnBrk="0" fontAlgn="base" latinLnBrk="0" hangingPunct="0">
              <a:lnSpc>
                <a:spcPts val="2233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67" b="0" i="0" u="none" strike="noStrike" kern="1200" cap="none" spc="0" normalizeH="0" baseline="0" noProof="0">
              <a:ln>
                <a:noFill/>
              </a:ln>
              <a:solidFill>
                <a:srgbClr val="DB3C8E">
                  <a:lumMod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5" y="336989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6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67974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63486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 image bl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06FDC8D-6F28-4576-A090-F3BE4F0CE422}"/>
              </a:ext>
            </a:extLst>
          </p:cNvPr>
          <p:cNvSpPr txBox="1">
            <a:spLocks/>
          </p:cNvSpPr>
          <p:nvPr userDrawn="1"/>
        </p:nvSpPr>
        <p:spPr>
          <a:xfrm>
            <a:off x="3953933" y="1551519"/>
            <a:ext cx="7147984" cy="4176183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lnSpc>
                <a:spcPts val="16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5425" indent="-13493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0050" indent="-158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SzPct val="11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952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70" rtl="0" eaLnBrk="0" fontAlgn="base" latinLnBrk="0" hangingPunct="0">
              <a:lnSpc>
                <a:spcPts val="2233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67" b="0" i="0" u="none" strike="noStrike" kern="1200" cap="none" spc="0" normalizeH="0" baseline="0" noProof="0">
              <a:ln>
                <a:noFill/>
              </a:ln>
              <a:solidFill>
                <a:srgbClr val="DB3C8E">
                  <a:lumMod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7060795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+mn-lt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>
              <a:lnSpc>
                <a:spcPts val="800"/>
              </a:lnSpc>
              <a:defRPr sz="1333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743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5" y="336990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6" y="2262717"/>
            <a:ext cx="8958841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7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38092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purple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91460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green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63219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purple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23822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purple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3662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purple - no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14930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3" y="336986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3" y="6318243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24627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rganization 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9EDA014-6F41-4B1F-1A21-C455C1C242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653" y="5203327"/>
            <a:ext cx="3334808" cy="1499616"/>
          </a:xfrm>
        </p:spPr>
        <p:txBody>
          <a:bodyPr/>
          <a:lstStyle>
            <a:lvl1pPr>
              <a:defRPr spc="-15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D04C843A-0D3B-5292-7A5E-BAC03012E0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12349" y="813601"/>
            <a:ext cx="5122343" cy="478719"/>
          </a:xfrm>
          <a:solidFill>
            <a:schemeClr val="bg1">
              <a:lumMod val="95000"/>
            </a:schemeClr>
          </a:solidFill>
        </p:spPr>
        <p:txBody>
          <a:bodyPr lIns="0" tIns="4572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77" name="Text Placeholder 75">
            <a:extLst>
              <a:ext uri="{FF2B5EF4-FFF2-40B4-BE49-F238E27FC236}">
                <a16:creationId xmlns:a16="http://schemas.microsoft.com/office/drawing/2014/main" id="{77A040FE-E695-795B-7237-31D38995F8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11641" y="1022595"/>
            <a:ext cx="1518003" cy="23056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79" name="Text Placeholder 75">
            <a:extLst>
              <a:ext uri="{FF2B5EF4-FFF2-40B4-BE49-F238E27FC236}">
                <a16:creationId xmlns:a16="http://schemas.microsoft.com/office/drawing/2014/main" id="{5D0D8CBF-9449-C8E9-BF16-62041F0DD1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2347" y="1540119"/>
            <a:ext cx="1886028" cy="461816"/>
          </a:xfrm>
          <a:solidFill>
            <a:schemeClr val="bg1">
              <a:lumMod val="95000"/>
            </a:schemeClr>
          </a:solidFill>
        </p:spPr>
        <p:txBody>
          <a:bodyPr lIns="0" tIns="4572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80" name="Text Placeholder 75">
            <a:extLst>
              <a:ext uri="{FF2B5EF4-FFF2-40B4-BE49-F238E27FC236}">
                <a16:creationId xmlns:a16="http://schemas.microsoft.com/office/drawing/2014/main" id="{C58AC76D-B9ED-7062-D3E3-13FD8271DF8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96357" y="1761883"/>
            <a:ext cx="1518003" cy="24005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83" name="Text Placeholder 75">
            <a:extLst>
              <a:ext uri="{FF2B5EF4-FFF2-40B4-BE49-F238E27FC236}">
                <a16:creationId xmlns:a16="http://schemas.microsoft.com/office/drawing/2014/main" id="{3D0E13B6-82DA-E1F0-14D0-3E5B9523BB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6511" y="2780553"/>
            <a:ext cx="1203516" cy="932079"/>
          </a:xfrm>
          <a:solidFill>
            <a:schemeClr val="accent1"/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84" name="Text Placeholder 75">
            <a:extLst>
              <a:ext uri="{FF2B5EF4-FFF2-40B4-BE49-F238E27FC236}">
                <a16:creationId xmlns:a16="http://schemas.microsoft.com/office/drawing/2014/main" id="{27E27842-5DD1-15AB-83B5-64176B9D877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48413" y="3260739"/>
            <a:ext cx="968671" cy="371708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7" name="Text Placeholder 75">
            <a:extLst>
              <a:ext uri="{FF2B5EF4-FFF2-40B4-BE49-F238E27FC236}">
                <a16:creationId xmlns:a16="http://schemas.microsoft.com/office/drawing/2014/main" id="{2A5B6C63-E743-2FC0-536F-AED24702BE5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117267" y="2780553"/>
            <a:ext cx="1203516" cy="932079"/>
          </a:xfrm>
          <a:solidFill>
            <a:schemeClr val="accent1"/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87" name="Text Placeholder 75">
            <a:extLst>
              <a:ext uri="{FF2B5EF4-FFF2-40B4-BE49-F238E27FC236}">
                <a16:creationId xmlns:a16="http://schemas.microsoft.com/office/drawing/2014/main" id="{7F7030CB-EB0C-9B09-090E-A8356E3781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32333" y="3260739"/>
            <a:ext cx="968671" cy="371708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8" name="Text Placeholder 75">
            <a:extLst>
              <a:ext uri="{FF2B5EF4-FFF2-40B4-BE49-F238E27FC236}">
                <a16:creationId xmlns:a16="http://schemas.microsoft.com/office/drawing/2014/main" id="{D072F97D-9D13-51B0-BF1A-7EB564B80C9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398023" y="2780553"/>
            <a:ext cx="1203516" cy="932079"/>
          </a:xfrm>
          <a:solidFill>
            <a:schemeClr val="accent1"/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92" name="Text Placeholder 75">
            <a:extLst>
              <a:ext uri="{FF2B5EF4-FFF2-40B4-BE49-F238E27FC236}">
                <a16:creationId xmlns:a16="http://schemas.microsoft.com/office/drawing/2014/main" id="{083F55B6-0BBA-3B17-C85B-DE9931C6E92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14309" y="3260739"/>
            <a:ext cx="968671" cy="371708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9" name="Text Placeholder 75">
            <a:extLst>
              <a:ext uri="{FF2B5EF4-FFF2-40B4-BE49-F238E27FC236}">
                <a16:creationId xmlns:a16="http://schemas.microsoft.com/office/drawing/2014/main" id="{FFE950DC-49CF-CEB6-D1D5-0D1B59774DF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678775" y="2780553"/>
            <a:ext cx="1203516" cy="932079"/>
          </a:xfrm>
          <a:solidFill>
            <a:schemeClr val="accent3"/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95" name="Text Placeholder 75">
            <a:extLst>
              <a:ext uri="{FF2B5EF4-FFF2-40B4-BE49-F238E27FC236}">
                <a16:creationId xmlns:a16="http://schemas.microsoft.com/office/drawing/2014/main" id="{F3F35494-F288-2EC4-C869-4269996F6AA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795244" y="3260739"/>
            <a:ext cx="968671" cy="371708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0" name="Text Placeholder 75">
            <a:extLst>
              <a:ext uri="{FF2B5EF4-FFF2-40B4-BE49-F238E27FC236}">
                <a16:creationId xmlns:a16="http://schemas.microsoft.com/office/drawing/2014/main" id="{7D9B64EE-0F30-33E9-2335-24240E9D813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59531" y="2780553"/>
            <a:ext cx="1203516" cy="932079"/>
          </a:xfrm>
          <a:solidFill>
            <a:schemeClr val="accent3"/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98" name="Text Placeholder 75">
            <a:extLst>
              <a:ext uri="{FF2B5EF4-FFF2-40B4-BE49-F238E27FC236}">
                <a16:creationId xmlns:a16="http://schemas.microsoft.com/office/drawing/2014/main" id="{4460FB63-57AF-2455-308F-47523B46CD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83294" y="3260739"/>
            <a:ext cx="968671" cy="371708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1" name="Text Placeholder 75">
            <a:extLst>
              <a:ext uri="{FF2B5EF4-FFF2-40B4-BE49-F238E27FC236}">
                <a16:creationId xmlns:a16="http://schemas.microsoft.com/office/drawing/2014/main" id="{8CB2A02B-5BCF-15F1-CD50-CDA1ABF5E004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240287" y="2780553"/>
            <a:ext cx="1203516" cy="932079"/>
          </a:xfrm>
          <a:solidFill>
            <a:schemeClr val="accent5"/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01" name="Text Placeholder 75">
            <a:extLst>
              <a:ext uri="{FF2B5EF4-FFF2-40B4-BE49-F238E27FC236}">
                <a16:creationId xmlns:a16="http://schemas.microsoft.com/office/drawing/2014/main" id="{9F90F308-B686-9D9A-4663-AF5E744F768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352901" y="3260739"/>
            <a:ext cx="968671" cy="371708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9" name="Text Placeholder 75">
            <a:extLst>
              <a:ext uri="{FF2B5EF4-FFF2-40B4-BE49-F238E27FC236}">
                <a16:creationId xmlns:a16="http://schemas.microsoft.com/office/drawing/2014/main" id="{EDA4D0DF-6ADC-9C65-B4FE-9ED9941E39D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3836511" y="3801061"/>
            <a:ext cx="1203516" cy="932079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0" name="Text Placeholder 75">
            <a:extLst>
              <a:ext uri="{FF2B5EF4-FFF2-40B4-BE49-F238E27FC236}">
                <a16:creationId xmlns:a16="http://schemas.microsoft.com/office/drawing/2014/main" id="{54B649FE-E5EA-5BE5-D874-B19A22A6B864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948413" y="4281246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8" name="Text Placeholder 75">
            <a:extLst>
              <a:ext uri="{FF2B5EF4-FFF2-40B4-BE49-F238E27FC236}">
                <a16:creationId xmlns:a16="http://schemas.microsoft.com/office/drawing/2014/main" id="{E3ED1206-42F8-7BE7-A0DF-7A77D873C4CC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17267" y="3801061"/>
            <a:ext cx="1203516" cy="932079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1" name="Text Placeholder 75">
            <a:extLst>
              <a:ext uri="{FF2B5EF4-FFF2-40B4-BE49-F238E27FC236}">
                <a16:creationId xmlns:a16="http://schemas.microsoft.com/office/drawing/2014/main" id="{8EE94704-A776-2C31-EBC1-4E905AF7A2D3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232333" y="4281246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7" name="Text Placeholder 75">
            <a:extLst>
              <a:ext uri="{FF2B5EF4-FFF2-40B4-BE49-F238E27FC236}">
                <a16:creationId xmlns:a16="http://schemas.microsoft.com/office/drawing/2014/main" id="{1747C7B6-08D3-C80A-4DA7-FFF61F30F90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98023" y="3801061"/>
            <a:ext cx="1203516" cy="932079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2" name="Text Placeholder 75">
            <a:extLst>
              <a:ext uri="{FF2B5EF4-FFF2-40B4-BE49-F238E27FC236}">
                <a16:creationId xmlns:a16="http://schemas.microsoft.com/office/drawing/2014/main" id="{BB76F855-82BD-D038-34B2-DE51CD92300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514309" y="4281246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6" name="Text Placeholder 75">
            <a:extLst>
              <a:ext uri="{FF2B5EF4-FFF2-40B4-BE49-F238E27FC236}">
                <a16:creationId xmlns:a16="http://schemas.microsoft.com/office/drawing/2014/main" id="{1C6335A1-8BD5-DC54-94C4-8F0CEF2B752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678775" y="3801061"/>
            <a:ext cx="1203516" cy="932079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3" name="Text Placeholder 75">
            <a:extLst>
              <a:ext uri="{FF2B5EF4-FFF2-40B4-BE49-F238E27FC236}">
                <a16:creationId xmlns:a16="http://schemas.microsoft.com/office/drawing/2014/main" id="{D0CBA7B2-0907-0A18-B0AA-72D0F8DC2D0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7795244" y="4281246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5" name="Text Placeholder 75">
            <a:extLst>
              <a:ext uri="{FF2B5EF4-FFF2-40B4-BE49-F238E27FC236}">
                <a16:creationId xmlns:a16="http://schemas.microsoft.com/office/drawing/2014/main" id="{94B2705B-E6E3-0E1C-4983-E2DD37C2E36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959531" y="3801061"/>
            <a:ext cx="1203516" cy="932079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4" name="Text Placeholder 75">
            <a:extLst>
              <a:ext uri="{FF2B5EF4-FFF2-40B4-BE49-F238E27FC236}">
                <a16:creationId xmlns:a16="http://schemas.microsoft.com/office/drawing/2014/main" id="{6E9CEDFA-D5B1-C6EB-D1D6-028A762E6EFD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083294" y="4281246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4" name="Text Placeholder 75">
            <a:extLst>
              <a:ext uri="{FF2B5EF4-FFF2-40B4-BE49-F238E27FC236}">
                <a16:creationId xmlns:a16="http://schemas.microsoft.com/office/drawing/2014/main" id="{86D1DFDE-E9E4-DCD0-0602-F55129AE2D7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240287" y="3801061"/>
            <a:ext cx="1203516" cy="932079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5" name="Text Placeholder 75">
            <a:extLst>
              <a:ext uri="{FF2B5EF4-FFF2-40B4-BE49-F238E27FC236}">
                <a16:creationId xmlns:a16="http://schemas.microsoft.com/office/drawing/2014/main" id="{999D3DA5-BE79-94E3-AE49-08ED839F78A0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0352901" y="4281246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37" name="Text Placeholder 75">
            <a:extLst>
              <a:ext uri="{FF2B5EF4-FFF2-40B4-BE49-F238E27FC236}">
                <a16:creationId xmlns:a16="http://schemas.microsoft.com/office/drawing/2014/main" id="{AEF544B0-96F5-DABA-6C01-3DFBFD6B6084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5112347" y="4817059"/>
            <a:ext cx="1203516" cy="932079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8" name="Text Placeholder 75">
            <a:extLst>
              <a:ext uri="{FF2B5EF4-FFF2-40B4-BE49-F238E27FC236}">
                <a16:creationId xmlns:a16="http://schemas.microsoft.com/office/drawing/2014/main" id="{26988D8C-9F63-B695-760D-71771A15955F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5242493" y="5297246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36" name="Text Placeholder 75">
            <a:extLst>
              <a:ext uri="{FF2B5EF4-FFF2-40B4-BE49-F238E27FC236}">
                <a16:creationId xmlns:a16="http://schemas.microsoft.com/office/drawing/2014/main" id="{A5A86C41-8E7B-8D4E-B4B1-021E17E89689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678775" y="4817059"/>
            <a:ext cx="1203516" cy="932079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9" name="Text Placeholder 75">
            <a:extLst>
              <a:ext uri="{FF2B5EF4-FFF2-40B4-BE49-F238E27FC236}">
                <a16:creationId xmlns:a16="http://schemas.microsoft.com/office/drawing/2014/main" id="{7CCA22E3-9EEB-5389-FEF2-7DF99D065130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7805405" y="5297246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07" indent="0" algn="ctr">
              <a:buNone/>
              <a:defRPr sz="1300"/>
            </a:lvl2pPr>
            <a:lvl3pPr marL="310872" indent="0" algn="ctr">
              <a:buNone/>
              <a:defRPr sz="1300"/>
            </a:lvl3pPr>
            <a:lvl4pPr marL="457167" indent="0" algn="ctr">
              <a:buNone/>
              <a:defRPr sz="1300"/>
            </a:lvl4pPr>
            <a:lvl5pPr marL="640032" indent="0" algn="ctr">
              <a:buNone/>
              <a:defRPr sz="1300"/>
            </a:lvl5pPr>
          </a:lstStyle>
          <a:p>
            <a:pPr lvl="0"/>
            <a:r>
              <a:rPr lang="en-US"/>
              <a:t>Add text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DDE5B96-F011-22D6-E527-0FDD718D6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7337" y="5382565"/>
            <a:ext cx="0" cy="99909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8B5193DC-4E8F-4364-1D19-81A2795C2388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8873729" y="6222340"/>
            <a:ext cx="155448" cy="15544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0" b="0" cap="all" spc="80" baseline="0">
                <a:noFill/>
                <a:latin typeface="+mn-lt"/>
              </a:defRPr>
            </a:lvl1pPr>
            <a:lvl2pPr marL="342874" indent="0">
              <a:buNone/>
              <a:defRPr sz="1000" b="1">
                <a:latin typeface="+mn-lt"/>
              </a:defRPr>
            </a:lvl2pPr>
            <a:lvl3pPr marL="685750" indent="0">
              <a:buNone/>
              <a:defRPr sz="1000" b="1">
                <a:latin typeface="+mn-lt"/>
              </a:defRPr>
            </a:lvl3pPr>
            <a:lvl4pPr marL="1028624" indent="0">
              <a:buNone/>
              <a:defRPr sz="1000" b="1">
                <a:latin typeface="+mn-lt"/>
              </a:defRPr>
            </a:lvl4pPr>
            <a:lvl5pPr marL="1371498" indent="0">
              <a:buNone/>
              <a:defRPr sz="1000" b="1">
                <a:latin typeface="+mn-lt"/>
              </a:defRPr>
            </a:lvl5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E69998A8-0864-9CA3-0242-1380F2F6D6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70369" y="6196637"/>
            <a:ext cx="563563" cy="179387"/>
          </a:xfrm>
        </p:spPr>
        <p:txBody>
          <a:bodyPr>
            <a:noAutofit/>
          </a:bodyPr>
          <a:lstStyle>
            <a:lvl1pPr marL="0" indent="0">
              <a:buNone/>
              <a:defRPr sz="900" b="0">
                <a:solidFill>
                  <a:schemeClr val="tx1"/>
                </a:solidFill>
              </a:defRPr>
            </a:lvl1pPr>
            <a:lvl2pPr marL="128007" indent="0">
              <a:buNone/>
              <a:defRPr sz="1000"/>
            </a:lvl2pPr>
            <a:lvl3pPr marL="310872" indent="0">
              <a:buNone/>
              <a:defRPr sz="1000"/>
            </a:lvl3pPr>
            <a:lvl4pPr marL="457167" indent="0">
              <a:buNone/>
              <a:defRPr sz="1000"/>
            </a:lvl4pPr>
            <a:lvl5pPr marL="640032" indent="0">
              <a:buNone/>
              <a:defRPr sz="1000"/>
            </a:lvl5pPr>
          </a:lstStyle>
          <a:p>
            <a:pPr lvl="0"/>
            <a:r>
              <a:rPr lang="en-US"/>
              <a:t>Add text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F49A2DC4-3DC0-8708-D32E-79CD012CAA6D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9723701" y="6222340"/>
            <a:ext cx="155448" cy="155448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0" b="0" cap="all" spc="80" baseline="0">
                <a:noFill/>
                <a:latin typeface="+mn-lt"/>
              </a:defRPr>
            </a:lvl1pPr>
            <a:lvl2pPr marL="342874" indent="0">
              <a:buNone/>
              <a:defRPr sz="1000" b="1">
                <a:latin typeface="+mn-lt"/>
              </a:defRPr>
            </a:lvl2pPr>
            <a:lvl3pPr marL="685750" indent="0">
              <a:buNone/>
              <a:defRPr sz="1000" b="1">
                <a:latin typeface="+mn-lt"/>
              </a:defRPr>
            </a:lvl3pPr>
            <a:lvl4pPr marL="1028624" indent="0">
              <a:buNone/>
              <a:defRPr sz="1000" b="1">
                <a:latin typeface="+mn-lt"/>
              </a:defRPr>
            </a:lvl4pPr>
            <a:lvl5pPr marL="1371498" indent="0">
              <a:buNone/>
              <a:defRPr sz="1000" b="1">
                <a:latin typeface="+mn-lt"/>
              </a:defRPr>
            </a:lvl5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69" name="Text Placeholder 67">
            <a:extLst>
              <a:ext uri="{FF2B5EF4-FFF2-40B4-BE49-F238E27FC236}">
                <a16:creationId xmlns:a16="http://schemas.microsoft.com/office/drawing/2014/main" id="{70C485BD-4A34-35CC-470B-BE4EF17651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27201" y="6196637"/>
            <a:ext cx="563563" cy="179387"/>
          </a:xfrm>
        </p:spPr>
        <p:txBody>
          <a:bodyPr>
            <a:noAutofit/>
          </a:bodyPr>
          <a:lstStyle>
            <a:lvl1pPr marL="0" indent="0">
              <a:buNone/>
              <a:defRPr sz="900" b="0">
                <a:solidFill>
                  <a:schemeClr val="tx1"/>
                </a:solidFill>
              </a:defRPr>
            </a:lvl1pPr>
            <a:lvl2pPr marL="128007" indent="0">
              <a:buNone/>
              <a:defRPr sz="1000"/>
            </a:lvl2pPr>
            <a:lvl3pPr marL="310872" indent="0">
              <a:buNone/>
              <a:defRPr sz="1000"/>
            </a:lvl3pPr>
            <a:lvl4pPr marL="457167" indent="0">
              <a:buNone/>
              <a:defRPr sz="1000"/>
            </a:lvl4pPr>
            <a:lvl5pPr marL="640032" indent="0">
              <a:buNone/>
              <a:defRPr sz="1000"/>
            </a:lvl5pPr>
          </a:lstStyle>
          <a:p>
            <a:pPr lvl="0"/>
            <a:r>
              <a:rPr lang="en-US"/>
              <a:t>Add text</a:t>
            </a: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E2CE8FC8-4A08-6EEC-DD1A-74D4E6E53551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10527953" y="6222340"/>
            <a:ext cx="155448" cy="155448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0" b="0" cap="all" spc="80" baseline="0">
                <a:noFill/>
                <a:latin typeface="+mn-lt"/>
              </a:defRPr>
            </a:lvl1pPr>
            <a:lvl2pPr marL="342874" indent="0">
              <a:buNone/>
              <a:defRPr sz="1000" b="1">
                <a:latin typeface="+mn-lt"/>
              </a:defRPr>
            </a:lvl2pPr>
            <a:lvl3pPr marL="685750" indent="0">
              <a:buNone/>
              <a:defRPr sz="1000" b="1">
                <a:latin typeface="+mn-lt"/>
              </a:defRPr>
            </a:lvl3pPr>
            <a:lvl4pPr marL="1028624" indent="0">
              <a:buNone/>
              <a:defRPr sz="1000" b="1">
                <a:latin typeface="+mn-lt"/>
              </a:defRPr>
            </a:lvl4pPr>
            <a:lvl5pPr marL="1371498" indent="0">
              <a:buNone/>
              <a:defRPr sz="1000" b="1">
                <a:latin typeface="+mn-lt"/>
              </a:defRPr>
            </a:lvl5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70" name="Text Placeholder 67">
            <a:extLst>
              <a:ext uri="{FF2B5EF4-FFF2-40B4-BE49-F238E27FC236}">
                <a16:creationId xmlns:a16="http://schemas.microsoft.com/office/drawing/2014/main" id="{701DE1BD-560E-B0AE-2F49-6508691E64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35443" y="6196637"/>
            <a:ext cx="828888" cy="179387"/>
          </a:xfrm>
        </p:spPr>
        <p:txBody>
          <a:bodyPr>
            <a:noAutofit/>
          </a:bodyPr>
          <a:lstStyle>
            <a:lvl1pPr marL="0" indent="0">
              <a:buNone/>
              <a:defRPr sz="900" b="0">
                <a:solidFill>
                  <a:schemeClr val="tx1"/>
                </a:solidFill>
              </a:defRPr>
            </a:lvl1pPr>
            <a:lvl2pPr marL="128007" indent="0">
              <a:buNone/>
              <a:defRPr sz="1000"/>
            </a:lvl2pPr>
            <a:lvl3pPr marL="310872" indent="0">
              <a:buNone/>
              <a:defRPr sz="1000"/>
            </a:lvl3pPr>
            <a:lvl4pPr marL="457167" indent="0">
              <a:buNone/>
              <a:defRPr sz="1000"/>
            </a:lvl4pPr>
            <a:lvl5pPr marL="640032" indent="0">
              <a:buNone/>
              <a:defRPr sz="1000"/>
            </a:lvl5pPr>
          </a:lstStyle>
          <a:p>
            <a:pPr lvl="0"/>
            <a:r>
              <a:rPr lang="en-US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9507009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13861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8851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F6F11-0711-430A-B257-249449ABB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4BA958-7CAD-44A7-9F86-1D1D396FD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6F9F2-441E-4FF5-8E46-66E8BC0F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B32B1-87D9-4CF3-83F4-CCC4E7D84702}" type="datetimeFigureOut">
              <a:rPr lang="en-IN" smtClean="0"/>
              <a:t>19-11-2025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15011-2E69-4B37-B437-002CEF3C5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4B6EB-6964-4AEB-8748-6FA276444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C621-B93B-45F7-BF1B-EF88C95950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03581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BCC75-BBC1-4C62-9F86-15E94344A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5A7FD-6A46-4597-B61F-3875691B8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C8B17-83E8-4492-9D2D-DF6E3BEE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B32B1-87D9-4CF3-83F4-CCC4E7D84702}" type="datetimeFigureOut">
              <a:rPr lang="en-IN" smtClean="0"/>
              <a:t>19-11-2025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BE59C-5EB2-4E75-8E24-74A86CD5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AD8A9-339B-4430-BA2C-EE212DBD8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C621-B93B-45F7-BF1B-EF88C95950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36657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F5FDD-825B-4901-A0EF-C5201168D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D2518-114A-4340-B48E-108700C1F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8B9DA-C760-40E6-853F-E05F779C6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B32B1-87D9-4CF3-83F4-CCC4E7D84702}" type="datetimeFigureOut">
              <a:rPr lang="en-IN" smtClean="0"/>
              <a:t>19-11-2025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D5662-92B7-4556-9C40-71D0EC64C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D2520-58C0-45EB-8B79-CD2C7A936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C621-B93B-45F7-BF1B-EF88C95950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687269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94D7F-E24C-4ADE-8D2C-772CBC038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92294-6ABC-45DB-9EF4-930C3CAFE4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C3E96C-6DF2-4561-93ED-ED9D42AF0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19AF41-D4D8-4B57-9078-6648CFCAE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B32B1-87D9-4CF3-83F4-CCC4E7D84702}" type="datetimeFigureOut">
              <a:rPr lang="en-IN" smtClean="0"/>
              <a:t>19-11-2025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CBE961-7562-41BD-8AD7-43772D3BC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27061F-008C-4E07-9925-84F37CA59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C621-B93B-45F7-BF1B-EF88C95950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1947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36D61-F162-4DD4-9443-CC5CEE284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1AB50-7224-4A13-B53A-6BA92FA04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BC250-AFAC-45CA-88C8-CE951A590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7A1B8A-D0D4-49AB-BFAF-71E6C0AC4D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2039AD-CFB2-4CEF-8CA5-14B59A4800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4F3F4A-89C0-45E3-B4E8-55D4ADBC9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B32B1-87D9-4CF3-83F4-CCC4E7D84702}" type="datetimeFigureOut">
              <a:rPr lang="en-IN" smtClean="0"/>
              <a:t>19-11-2025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270FE6-C3D4-4D5B-B812-147844F27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6E86E7-5366-4A04-A187-45F93C780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C621-B93B-45F7-BF1B-EF88C95950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89476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F59D8-A831-4699-9731-98721FDDD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E3EEC1-F243-42CC-9573-BADB65B0C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B32B1-87D9-4CF3-83F4-CCC4E7D84702}" type="datetimeFigureOut">
              <a:rPr lang="en-IN" smtClean="0"/>
              <a:t>19-11-2025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AAE0B6-14EB-46DB-B24C-58EBCA10E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FA3525-0C8A-48F7-935F-A41E4C7A3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C621-B93B-45F7-BF1B-EF88C95950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738879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8431E3-5326-4D44-A484-DE59E02CF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B32B1-87D9-4CF3-83F4-CCC4E7D84702}" type="datetimeFigureOut">
              <a:rPr lang="en-IN" smtClean="0"/>
              <a:t>19-11-2025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686DC4-221E-4D53-888D-AFD20944B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A78BF-7BA1-4DD4-883E-C4988E80C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C621-B93B-45F7-BF1B-EF88C95950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91833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55055-CF8C-4E70-BEEE-CF447A2C1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56D11-FB96-45E2-81B5-819750778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54A7F-7023-4347-91CB-CB3BCF85B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D566D-9A33-4AE2-864B-6CFEA0850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B32B1-87D9-4CF3-83F4-CCC4E7D84702}" type="datetimeFigureOut">
              <a:rPr lang="en-IN" smtClean="0"/>
              <a:t>19-11-2025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031F6D-BD84-426F-BE91-92210E434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331B4A-293E-4B75-A4F8-03F6C03B0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C621-B93B-45F7-BF1B-EF88C95950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83411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00A73-C19C-418C-9F73-029C37E59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3770C4-F682-4753-8B68-7AE7BE2BBD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A7515-E3FF-4A91-BB37-B9FF33F0B2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AD58D-DEAC-427E-A1EF-D7A19BCC9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B32B1-87D9-4CF3-83F4-CCC4E7D84702}" type="datetimeFigureOut">
              <a:rPr lang="en-IN" smtClean="0"/>
              <a:t>19-11-2025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840F38-688F-4A43-9037-05C0FFA26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5BECA-4D3C-4AC8-9FEA-7F6FFFB48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C621-B93B-45F7-BF1B-EF88C95950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90732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82A1-19B2-4326-A77D-A5F0433AD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0B6192-985B-4C66-8A04-44EC24CB5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84F9B-621D-4CD6-A263-1DBD25516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B32B1-87D9-4CF3-83F4-CCC4E7D84702}" type="datetimeFigureOut">
              <a:rPr lang="en-IN" smtClean="0"/>
              <a:t>19-11-2025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30684-66E0-428B-B5EF-9881837C0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5C5BA-E72A-43CF-8AF8-57DC5FA24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C621-B93B-45F7-BF1B-EF88C95950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067064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888655-2F5A-40EA-A0D9-4A2824133D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F245BF-6EF8-4EA1-9BE6-C5C7A0F33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A427F-4D07-4CD4-AE97-F3E30B17B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B32B1-87D9-4CF3-83F4-CCC4E7D84702}" type="datetimeFigureOut">
              <a:rPr lang="en-IN" smtClean="0"/>
              <a:t>19-11-2025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AD884-FA05-4681-8EB0-138C3B7F2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BBDAA-3EEC-45A2-A17C-9428D0161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C621-B93B-45F7-BF1B-EF88C95950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98065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99524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1644223"/>
          </a:xfrm>
          <a:prstGeom prst="rect">
            <a:avLst/>
          </a:prstGeom>
        </p:spPr>
        <p:txBody>
          <a:bodyPr vert="horz"/>
          <a:lstStyle>
            <a:lvl1pPr>
              <a:defRPr sz="3733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88433" y="2262717"/>
            <a:ext cx="8958840" cy="377401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>
                <a:solidFill>
                  <a:srgbClr val="000000"/>
                </a:solidFill>
                <a:latin typeface="+mn-lt"/>
              </a:defRPr>
            </a:lvl2pPr>
            <a:lvl3pPr>
              <a:defRPr sz="1867">
                <a:solidFill>
                  <a:srgbClr val="000000"/>
                </a:solidFill>
                <a:latin typeface="+mn-lt"/>
              </a:defRPr>
            </a:lvl3pPr>
            <a:lvl4pPr>
              <a:defRPr sz="1867">
                <a:solidFill>
                  <a:srgbClr val="000000"/>
                </a:solidFill>
                <a:latin typeface="+mn-lt"/>
              </a:defRPr>
            </a:lvl4pPr>
            <a:lvl5pPr>
              <a:defRPr sz="1867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  <a:p>
            <a:pPr lvl="0"/>
            <a:r>
              <a:rPr lang="en-US"/>
              <a:t>test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24" y="6318245"/>
            <a:ext cx="2643717" cy="1841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800"/>
              </a:lnSpc>
              <a:buNone/>
              <a:defRPr sz="1333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03606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lef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79053" y="497851"/>
            <a:ext cx="8917539" cy="533544"/>
          </a:xfrm>
          <a:prstGeom prst="rect">
            <a:avLst/>
          </a:prstGeom>
        </p:spPr>
        <p:txBody>
          <a:bodyPr vert="horz"/>
          <a:lstStyle>
            <a:lvl1pPr>
              <a:defRPr sz="3733"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07534" y="1411821"/>
            <a:ext cx="10513484" cy="4754033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00543" indent="-179905"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3360" indent="-211651">
              <a:buClr>
                <a:schemeClr val="accent4"/>
              </a:buClr>
              <a:tabLst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209635" indent="-126991">
              <a:buFont typeface="Arial" panose="020B0604020202020204" pitchFamily="34" charset="0"/>
              <a:buChar char="•"/>
              <a:tabLst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BA7BEBF-FF78-40B9-A39F-7C93FDF417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032CAC2-6638-4EAE-8C4F-9384D22BB25B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39DF706-7A8B-4C04-8A03-487AEDA3A56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4883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Gree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41823" y="2190235"/>
            <a:ext cx="5832083" cy="3583048"/>
          </a:xfrm>
          <a:prstGeom prst="rect">
            <a:avLst/>
          </a:prstGeom>
        </p:spPr>
        <p:txBody>
          <a:bodyPr/>
          <a:lstStyle>
            <a:lvl1pPr>
              <a:defRPr sz="533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28120" y="1835007"/>
            <a:ext cx="4758267" cy="333792"/>
          </a:xfrm>
          <a:prstGeom prst="rect">
            <a:avLst/>
          </a:prstGeom>
        </p:spPr>
        <p:txBody>
          <a:bodyPr vert="horz"/>
          <a:lstStyle>
            <a:lvl1pPr>
              <a:defRPr b="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28137" y="6066636"/>
            <a:ext cx="4771953" cy="333793"/>
          </a:xfrm>
          <a:prstGeom prst="rect">
            <a:avLst/>
          </a:prstGeom>
        </p:spPr>
        <p:txBody>
          <a:bodyPr vert="horz"/>
          <a:lstStyle>
            <a:lvl1pPr>
              <a:defRPr b="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2511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20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jpe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2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3.png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.pn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.png"/><Relationship Id="rId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.pn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4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3.png"/><Relationship Id="rId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theme" Target="../theme/theme2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51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theme" Target="../theme/theme23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57.xml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4.png"/><Relationship Id="rId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4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4.png"/><Relationship Id="rId4" Type="http://schemas.openxmlformats.org/officeDocument/2006/relationships/theme" Target="../theme/theme27.xml"/></Relationships>
</file>

<file path=ppt/slideMasters/_rels/slideMaster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8917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AC587470-40A3-4FC2-84A2-4559EA643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01884" y="-1775883"/>
            <a:ext cx="8777816" cy="8777817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4C504C8-7101-4C0C-83CC-C7C48225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52684" y="2117"/>
            <a:ext cx="8779933" cy="8777816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pic>
        <p:nvPicPr>
          <p:cNvPr id="16389" name="Picture 4" descr="NMC logo">
            <a:extLst>
              <a:ext uri="{FF2B5EF4-FFF2-40B4-BE49-F238E27FC236}">
                <a16:creationId xmlns:a16="http://schemas.microsoft.com/office/drawing/2014/main" id="{8C33F600-ACC2-43BD-A1DA-03F4D7D2DD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85751"/>
            <a:ext cx="4057651" cy="1413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951C2D-7440-41A8-A688-0300E3D3A5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476" r="-7226" b="-14476"/>
          <a:stretch/>
        </p:blipFill>
        <p:spPr>
          <a:xfrm>
            <a:off x="6601884" y="-992746"/>
            <a:ext cx="8843491" cy="88434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46554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D95427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9pPr>
    </p:titleStyle>
    <p:bodyStyle>
      <a:lvl1pPr algn="l" defTabSz="609585" rtl="0" eaLnBrk="0" fontAlgn="base" hangingPunct="0">
        <a:lnSpc>
          <a:spcPts val="2233"/>
        </a:lnSpc>
        <a:spcBef>
          <a:spcPct val="0"/>
        </a:spcBef>
        <a:spcAft>
          <a:spcPct val="0"/>
        </a:spcAft>
        <a:defRPr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09DC352B-CCF7-4E86-9556-DFB395A419BF}"/>
              </a:ext>
            </a:extLst>
          </p:cNvPr>
          <p:cNvSpPr txBox="1">
            <a:spLocks/>
          </p:cNvSpPr>
          <p:nvPr/>
        </p:nvSpPr>
        <p:spPr>
          <a:xfrm>
            <a:off x="9095319" y="6311903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4C9C6D10-F2DA-4F20-9A4C-F21A99831B4B}" type="slidenum">
              <a:rPr lang="en-US" altLang="en-US" sz="1333" b="1">
                <a:solidFill>
                  <a:srgbClr val="8917A6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 dirty="0">
              <a:solidFill>
                <a:srgbClr val="8917A6"/>
              </a:solidFill>
            </a:endParaRPr>
          </a:p>
        </p:txBody>
      </p:sp>
      <p:pic>
        <p:nvPicPr>
          <p:cNvPr id="6" name="Picture 4" descr="NMC logo">
            <a:extLst>
              <a:ext uri="{FF2B5EF4-FFF2-40B4-BE49-F238E27FC236}">
                <a16:creationId xmlns:a16="http://schemas.microsoft.com/office/drawing/2014/main" id="{9670FA76-756F-4529-9245-447E3B25853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70" y="110069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9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769" r:id="rId7"/>
  </p:sldLayoutIdLst>
  <p:hf hdr="0" dt="0"/>
  <p:txStyles>
    <p:titleStyle>
      <a:lvl1pPr algn="l" defTabSz="609555" rtl="0" eaLnBrk="1" fontAlgn="base" hangingPunct="1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67" indent="-457167" algn="l" defTabSz="60955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26" indent="-380972" algn="l" defTabSz="60955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887" indent="-304776" algn="l" defTabSz="60955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40" indent="-304776" algn="l" defTabSz="60955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994" indent="-304776" algn="l" defTabSz="60955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09DC352B-CCF7-4E86-9556-DFB395A419BF}"/>
              </a:ext>
            </a:extLst>
          </p:cNvPr>
          <p:cNvSpPr txBox="1">
            <a:spLocks/>
          </p:cNvSpPr>
          <p:nvPr userDrawn="1"/>
        </p:nvSpPr>
        <p:spPr>
          <a:xfrm>
            <a:off x="9095318" y="6311901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4C9C6D10-F2DA-4F20-9A4C-F21A99831B4B}" type="slidenum">
              <a:rPr lang="en-US" altLang="en-US" sz="1333" b="1">
                <a:solidFill>
                  <a:srgbClr val="8917A6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rgbClr val="8917A6"/>
              </a:solidFill>
            </a:endParaRPr>
          </a:p>
        </p:txBody>
      </p:sp>
      <p:pic>
        <p:nvPicPr>
          <p:cNvPr id="6" name="Picture 4" descr="NMC logo">
            <a:extLst>
              <a:ext uri="{FF2B5EF4-FFF2-40B4-BE49-F238E27FC236}">
                <a16:creationId xmlns:a16="http://schemas.microsoft.com/office/drawing/2014/main" id="{9670FA76-756F-4529-9245-447E3B2585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67" y="110067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9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89" indent="-457189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C1686BDB-4E4C-4B10-ADD1-F67CF23DD903}"/>
              </a:ext>
            </a:extLst>
          </p:cNvPr>
          <p:cNvSpPr txBox="1">
            <a:spLocks/>
          </p:cNvSpPr>
          <p:nvPr userDrawn="1"/>
        </p:nvSpPr>
        <p:spPr>
          <a:xfrm>
            <a:off x="4885267" y="6311901"/>
            <a:ext cx="2643717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9866A0D3-6AD2-44DC-819F-3A8DC4FF9367}" type="slidenum">
              <a:rPr lang="en-US" altLang="en-US" sz="1333" b="1">
                <a:solidFill>
                  <a:schemeClr val="accent2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chemeClr val="accent2"/>
              </a:solidFill>
            </a:endParaRPr>
          </a:p>
        </p:txBody>
      </p:sp>
      <p:pic>
        <p:nvPicPr>
          <p:cNvPr id="44035" name="Picture 2">
            <a:extLst>
              <a:ext uri="{FF2B5EF4-FFF2-40B4-BE49-F238E27FC236}">
                <a16:creationId xmlns:a16="http://schemas.microsoft.com/office/drawing/2014/main" id="{44D23774-3B40-44C6-92B5-6B5AE0C2AC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67" y="110067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88A625D-6B97-43D7-BCFB-D8F88A7B4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36467" y="2087033"/>
            <a:ext cx="5789084" cy="57912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2883577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D95427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9pPr>
    </p:titleStyle>
    <p:bodyStyle>
      <a:lvl1pPr algn="l" defTabSz="609585" rtl="0" eaLnBrk="0" fontAlgn="base" hangingPunct="0">
        <a:lnSpc>
          <a:spcPts val="2233"/>
        </a:lnSpc>
        <a:spcBef>
          <a:spcPct val="0"/>
        </a:spcBef>
        <a:spcAft>
          <a:spcPct val="0"/>
        </a:spcAft>
        <a:defRPr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09DC352B-CCF7-4E86-9556-DFB395A419BF}"/>
              </a:ext>
            </a:extLst>
          </p:cNvPr>
          <p:cNvSpPr txBox="1">
            <a:spLocks/>
          </p:cNvSpPr>
          <p:nvPr userDrawn="1"/>
        </p:nvSpPr>
        <p:spPr>
          <a:xfrm>
            <a:off x="9095318" y="6311901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4C9C6D10-F2DA-4F20-9A4C-F21A99831B4B}" type="slidenum">
              <a:rPr lang="en-US" altLang="en-US" sz="1333" b="1">
                <a:solidFill>
                  <a:srgbClr val="8917A6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 dirty="0">
              <a:solidFill>
                <a:srgbClr val="8917A6"/>
              </a:solidFill>
            </a:endParaRPr>
          </a:p>
        </p:txBody>
      </p:sp>
      <p:pic>
        <p:nvPicPr>
          <p:cNvPr id="6" name="Picture 4" descr="NMC logo">
            <a:extLst>
              <a:ext uri="{FF2B5EF4-FFF2-40B4-BE49-F238E27FC236}">
                <a16:creationId xmlns:a16="http://schemas.microsoft.com/office/drawing/2014/main" id="{9670FA76-756F-4529-9245-447E3B2585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67" y="110067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65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89" indent="-457189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EDCCC7F5-49A1-4830-A46C-3BB4EBFD6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39347" y="-741576"/>
            <a:ext cx="8076032" cy="80760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34FFB7E-B893-47B5-8BF5-345D7CC574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124196" y="4261512"/>
            <a:ext cx="3409949" cy="0"/>
          </a:xfrm>
          <a:prstGeom prst="line">
            <a:avLst/>
          </a:prstGeom>
          <a:ln w="7302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4" descr="NMC logo">
            <a:extLst>
              <a:ext uri="{FF2B5EF4-FFF2-40B4-BE49-F238E27FC236}">
                <a16:creationId xmlns:a16="http://schemas.microsoft.com/office/drawing/2014/main" id="{A77A454C-939C-4889-83CC-1DF5CD2347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567" y="224367"/>
            <a:ext cx="2211917" cy="159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241F1200-9BC4-4F0F-9C7E-EDF89EA9C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45906" y="-1218035"/>
            <a:ext cx="8073535" cy="8076036"/>
          </a:xfrm>
          <a:prstGeom prst="ellipse">
            <a:avLst/>
          </a:prstGeom>
          <a:noFill/>
          <a:ln w="12065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82207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6353CD0-9688-4DF7-998E-6E066BCCCB7F}"/>
              </a:ext>
            </a:extLst>
          </p:cNvPr>
          <p:cNvSpPr txBox="1">
            <a:spLocks/>
          </p:cNvSpPr>
          <p:nvPr userDrawn="1"/>
        </p:nvSpPr>
        <p:spPr>
          <a:xfrm>
            <a:off x="9095318" y="6311901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DB6A6C57-F5E8-4B52-8F97-DF9C62BE7C6E}" type="slidenum">
              <a:rPr lang="en-US" altLang="en-US" sz="1333" b="1">
                <a:solidFill>
                  <a:srgbClr val="00749B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rgbClr val="00749B"/>
              </a:solidFill>
            </a:endParaRPr>
          </a:p>
        </p:txBody>
      </p:sp>
      <p:pic>
        <p:nvPicPr>
          <p:cNvPr id="6" name="Picture 4" descr="NMC logo">
            <a:extLst>
              <a:ext uri="{FF2B5EF4-FFF2-40B4-BE49-F238E27FC236}">
                <a16:creationId xmlns:a16="http://schemas.microsoft.com/office/drawing/2014/main" id="{F6A6956D-3F93-4718-9162-53A0060F54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67" y="110067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811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89" indent="-457189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8FFCBFA4-498D-493F-A772-7BB15F2E2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36467" y="2087033"/>
            <a:ext cx="5789084" cy="57912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aseline="-2500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86B2E5FC-F8B5-4EFE-8591-F3E05FE1C2A9}"/>
              </a:ext>
            </a:extLst>
          </p:cNvPr>
          <p:cNvSpPr txBox="1">
            <a:spLocks/>
          </p:cNvSpPr>
          <p:nvPr userDrawn="1"/>
        </p:nvSpPr>
        <p:spPr>
          <a:xfrm>
            <a:off x="4885267" y="6311901"/>
            <a:ext cx="2643717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EA104E50-E233-41E0-80F3-BC19B90F6040}" type="slidenum">
              <a:rPr lang="en-US" altLang="en-US" sz="1333" b="1">
                <a:solidFill>
                  <a:srgbClr val="00749B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rgbClr val="00749B"/>
              </a:solidFill>
            </a:endParaRPr>
          </a:p>
        </p:txBody>
      </p:sp>
      <p:pic>
        <p:nvPicPr>
          <p:cNvPr id="69637" name="Picture 6" descr="NMC logo">
            <a:extLst>
              <a:ext uri="{FF2B5EF4-FFF2-40B4-BE49-F238E27FC236}">
                <a16:creationId xmlns:a16="http://schemas.microsoft.com/office/drawing/2014/main" id="{92FF9934-3877-4E9F-9BF0-F41D1B6A47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67" y="110067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photo of two female nurses reading together from a binder.">
            <a:extLst>
              <a:ext uri="{FF2B5EF4-FFF2-40B4-BE49-F238E27FC236}">
                <a16:creationId xmlns:a16="http://schemas.microsoft.com/office/drawing/2014/main" id="{8ADFB846-88C2-45DD-A855-3706312FBB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8635"/>
          <a:stretch/>
        </p:blipFill>
        <p:spPr>
          <a:xfrm>
            <a:off x="8511397" y="2273962"/>
            <a:ext cx="5638063" cy="563806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90420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D95427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9pPr>
    </p:titleStyle>
    <p:bodyStyle>
      <a:lvl1pPr algn="l" defTabSz="609585" rtl="0" eaLnBrk="0" fontAlgn="base" hangingPunct="0">
        <a:lnSpc>
          <a:spcPts val="2233"/>
        </a:lnSpc>
        <a:spcBef>
          <a:spcPct val="0"/>
        </a:spcBef>
        <a:spcAft>
          <a:spcPct val="0"/>
        </a:spcAft>
        <a:defRPr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6353CD0-9688-4DF7-998E-6E066BCCCB7F}"/>
              </a:ext>
            </a:extLst>
          </p:cNvPr>
          <p:cNvSpPr txBox="1">
            <a:spLocks/>
          </p:cNvSpPr>
          <p:nvPr userDrawn="1"/>
        </p:nvSpPr>
        <p:spPr>
          <a:xfrm>
            <a:off x="9095318" y="6311901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DB6A6C57-F5E8-4B52-8F97-DF9C62BE7C6E}" type="slidenum">
              <a:rPr lang="en-US" altLang="en-US" sz="1333" b="1">
                <a:solidFill>
                  <a:srgbClr val="00749B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rgbClr val="00749B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8E4D6D8-D51B-4429-AF46-817643105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52518" y="-884766"/>
            <a:ext cx="3416300" cy="34163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CD16D6D-9A50-481F-A945-1EAAD37B6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80233" y="1809751"/>
            <a:ext cx="2144184" cy="2142067"/>
          </a:xfrm>
          <a:prstGeom prst="ellipse">
            <a:avLst/>
          </a:prstGeom>
          <a:noFill/>
          <a:ln w="104775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pic>
        <p:nvPicPr>
          <p:cNvPr id="73733" name="Picture 4" descr="NMC logo">
            <a:extLst>
              <a:ext uri="{FF2B5EF4-FFF2-40B4-BE49-F238E27FC236}">
                <a16:creationId xmlns:a16="http://schemas.microsoft.com/office/drawing/2014/main" id="{C5C8C99D-9711-45B5-AD8F-5E3515AA72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567" y="224367"/>
            <a:ext cx="2211917" cy="159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150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89" indent="-457189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069652F-AEAA-47F8-B93E-2CB3AA3A1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36467" y="2087033"/>
            <a:ext cx="5789084" cy="57912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aseline="-2500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B0C10572-70DB-4AAE-8AAE-81825100FD5F}"/>
              </a:ext>
            </a:extLst>
          </p:cNvPr>
          <p:cNvSpPr txBox="1">
            <a:spLocks/>
          </p:cNvSpPr>
          <p:nvPr userDrawn="1"/>
        </p:nvSpPr>
        <p:spPr>
          <a:xfrm>
            <a:off x="4885267" y="6311901"/>
            <a:ext cx="2643717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E151F07C-8B28-4068-8228-3B0764D6FCA9}" type="slidenum">
              <a:rPr lang="en-US" altLang="en-US" sz="1333" b="1">
                <a:solidFill>
                  <a:srgbClr val="00749B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rgbClr val="00749B"/>
              </a:solidFill>
            </a:endParaRPr>
          </a:p>
        </p:txBody>
      </p:sp>
      <p:pic>
        <p:nvPicPr>
          <p:cNvPr id="67589" name="Picture 6" descr="NMC logo">
            <a:extLst>
              <a:ext uri="{FF2B5EF4-FFF2-40B4-BE49-F238E27FC236}">
                <a16:creationId xmlns:a16="http://schemas.microsoft.com/office/drawing/2014/main" id="{14979626-E649-45B4-9A4D-76B8AD46C85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67" y="110067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photo of a female NMC member of staff in an office setting, smiling.">
            <a:extLst>
              <a:ext uri="{FF2B5EF4-FFF2-40B4-BE49-F238E27FC236}">
                <a16:creationId xmlns:a16="http://schemas.microsoft.com/office/drawing/2014/main" id="{8F5CD277-7B24-4565-A94A-7A7729A12E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2192"/>
          <a:stretch/>
        </p:blipFill>
        <p:spPr>
          <a:xfrm>
            <a:off x="8465390" y="2268547"/>
            <a:ext cx="5609687" cy="560968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79764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D95427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9pPr>
    </p:titleStyle>
    <p:bodyStyle>
      <a:lvl1pPr algn="l" defTabSz="609585" rtl="0" eaLnBrk="0" fontAlgn="base" hangingPunct="0">
        <a:lnSpc>
          <a:spcPts val="2233"/>
        </a:lnSpc>
        <a:spcBef>
          <a:spcPct val="0"/>
        </a:spcBef>
        <a:spcAft>
          <a:spcPct val="0"/>
        </a:spcAft>
        <a:defRPr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66189EF6-1ADB-4E5B-B566-0EEF6DF780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66052" y="-113353"/>
            <a:ext cx="7739797" cy="773979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42B2D3-1254-4203-A9B1-539FC78C3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64092" y="-689750"/>
            <a:ext cx="7765409" cy="776541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pic>
        <p:nvPicPr>
          <p:cNvPr id="15" name="Picture 4" descr="NMC logo">
            <a:extLst>
              <a:ext uri="{FF2B5EF4-FFF2-40B4-BE49-F238E27FC236}">
                <a16:creationId xmlns:a16="http://schemas.microsoft.com/office/drawing/2014/main" id="{A77A454C-939C-4889-83CC-1DF5CD2347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567" y="224367"/>
            <a:ext cx="2211917" cy="159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8646743-9692-4341-971D-FCECA0692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124196" y="4261512"/>
            <a:ext cx="3409949" cy="0"/>
          </a:xfrm>
          <a:prstGeom prst="line">
            <a:avLst/>
          </a:prstGeom>
          <a:ln w="73025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9606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E781FD74-B64D-4A70-BD8F-27B90ED12A50}"/>
              </a:ext>
            </a:extLst>
          </p:cNvPr>
          <p:cNvSpPr txBox="1">
            <a:spLocks/>
          </p:cNvSpPr>
          <p:nvPr userDrawn="1"/>
        </p:nvSpPr>
        <p:spPr>
          <a:xfrm>
            <a:off x="4885267" y="6311901"/>
            <a:ext cx="2643717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EDDD7FC8-7791-406F-8F26-27D88A081339}" type="slidenum">
              <a:rPr lang="en-US" altLang="en-US" sz="1333" b="1">
                <a:solidFill>
                  <a:schemeClr val="accent2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chemeClr val="accent2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CCD7B0D-DDBA-4E59-A9FF-6D6928B33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36467" y="2087033"/>
            <a:ext cx="5789084" cy="57912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aseline="-25000"/>
          </a:p>
        </p:txBody>
      </p:sp>
      <p:pic>
        <p:nvPicPr>
          <p:cNvPr id="33797" name="Picture 4" descr="NMC logo">
            <a:extLst>
              <a:ext uri="{FF2B5EF4-FFF2-40B4-BE49-F238E27FC236}">
                <a16:creationId xmlns:a16="http://schemas.microsoft.com/office/drawing/2014/main" id="{93A8D431-6D7E-462C-952A-D303672A46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67" y="110067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A photo of a male and female nurses walking down a hospital corridor talking and smiling at each other.">
            <a:extLst>
              <a:ext uri="{FF2B5EF4-FFF2-40B4-BE49-F238E27FC236}">
                <a16:creationId xmlns:a16="http://schemas.microsoft.com/office/drawing/2014/main" id="{1423A8B1-6B97-4F77-93CD-A0ACD406A7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293" b="-21795"/>
          <a:stretch/>
        </p:blipFill>
        <p:spPr>
          <a:xfrm>
            <a:off x="8522897" y="2279333"/>
            <a:ext cx="5644192" cy="564419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61912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D95427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9pPr>
    </p:titleStyle>
    <p:bodyStyle>
      <a:lvl1pPr algn="l" defTabSz="609585" rtl="0" eaLnBrk="0" fontAlgn="base" hangingPunct="0">
        <a:lnSpc>
          <a:spcPts val="2233"/>
        </a:lnSpc>
        <a:spcBef>
          <a:spcPct val="0"/>
        </a:spcBef>
        <a:spcAft>
          <a:spcPct val="0"/>
        </a:spcAft>
        <a:defRPr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DD67E8B0-2870-476C-ABBD-A0CC841203DA}"/>
              </a:ext>
            </a:extLst>
          </p:cNvPr>
          <p:cNvSpPr txBox="1">
            <a:spLocks/>
          </p:cNvSpPr>
          <p:nvPr userDrawn="1"/>
        </p:nvSpPr>
        <p:spPr>
          <a:xfrm>
            <a:off x="4885267" y="6311901"/>
            <a:ext cx="2643717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39EFF8DF-2B3C-4068-ABB3-4135806D36CC}" type="slidenum">
              <a:rPr lang="en-US" altLang="en-US" sz="1333" b="1">
                <a:solidFill>
                  <a:schemeClr val="accent2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chemeClr val="accent2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3AFE18B-710F-4FA9-8657-05AA09D99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36467" y="2087033"/>
            <a:ext cx="5789084" cy="57912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aseline="-25000"/>
          </a:p>
        </p:txBody>
      </p:sp>
      <p:pic>
        <p:nvPicPr>
          <p:cNvPr id="35845" name="Picture 4" descr="NMC logo">
            <a:extLst>
              <a:ext uri="{FF2B5EF4-FFF2-40B4-BE49-F238E27FC236}">
                <a16:creationId xmlns:a16="http://schemas.microsoft.com/office/drawing/2014/main" id="{4D2B7E1E-5DCC-4E56-929B-CAAB4248126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67" y="110067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 photo of a female nurse using equipment in a hospital setting.">
            <a:extLst>
              <a:ext uri="{FF2B5EF4-FFF2-40B4-BE49-F238E27FC236}">
                <a16:creationId xmlns:a16="http://schemas.microsoft.com/office/drawing/2014/main" id="{CFA1D584-4A22-48AE-B897-0BC11B5C75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9065"/>
          <a:stretch/>
        </p:blipFill>
        <p:spPr>
          <a:xfrm>
            <a:off x="8476891" y="2275377"/>
            <a:ext cx="5602856" cy="560285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36934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D95427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9pPr>
    </p:titleStyle>
    <p:bodyStyle>
      <a:lvl1pPr algn="l" defTabSz="609585" rtl="0" eaLnBrk="0" fontAlgn="base" hangingPunct="0">
        <a:lnSpc>
          <a:spcPts val="2233"/>
        </a:lnSpc>
        <a:spcBef>
          <a:spcPct val="0"/>
        </a:spcBef>
        <a:spcAft>
          <a:spcPct val="0"/>
        </a:spcAft>
        <a:defRPr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87FB45B-5B20-42F9-A24E-C19AFE61FE98}"/>
              </a:ext>
            </a:extLst>
          </p:cNvPr>
          <p:cNvSpPr txBox="1">
            <a:spLocks/>
          </p:cNvSpPr>
          <p:nvPr userDrawn="1"/>
        </p:nvSpPr>
        <p:spPr>
          <a:xfrm>
            <a:off x="9095318" y="6311901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859BD515-DA2C-4151-AD06-FB3B8143CFB3}" type="slidenum">
              <a:rPr lang="en-US" altLang="en-US" sz="1333" b="1">
                <a:solidFill>
                  <a:schemeClr val="accent2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chemeClr val="accent2"/>
              </a:solidFill>
            </a:endParaRPr>
          </a:p>
        </p:txBody>
      </p:sp>
      <p:pic>
        <p:nvPicPr>
          <p:cNvPr id="6" name="Picture 4" descr="NMC logo">
            <a:extLst>
              <a:ext uri="{FF2B5EF4-FFF2-40B4-BE49-F238E27FC236}">
                <a16:creationId xmlns:a16="http://schemas.microsoft.com/office/drawing/2014/main" id="{587006B0-B3B2-45A7-A615-918A8D0C1B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67" y="110067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016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89" indent="-457189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87FB45B-5B20-42F9-A24E-C19AFE61FE98}"/>
              </a:ext>
            </a:extLst>
          </p:cNvPr>
          <p:cNvSpPr txBox="1">
            <a:spLocks/>
          </p:cNvSpPr>
          <p:nvPr userDrawn="1"/>
        </p:nvSpPr>
        <p:spPr>
          <a:xfrm>
            <a:off x="9095319" y="6311902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859BD515-DA2C-4151-AD06-FB3B8143CFB3}" type="slidenum">
              <a:rPr lang="en-US" altLang="en-US" sz="1333" b="1">
                <a:solidFill>
                  <a:schemeClr val="accent2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chemeClr val="accent2"/>
              </a:solidFill>
            </a:endParaRPr>
          </a:p>
        </p:txBody>
      </p:sp>
      <p:pic>
        <p:nvPicPr>
          <p:cNvPr id="6" name="Picture 4" descr="NMC logo">
            <a:extLst>
              <a:ext uri="{FF2B5EF4-FFF2-40B4-BE49-F238E27FC236}">
                <a16:creationId xmlns:a16="http://schemas.microsoft.com/office/drawing/2014/main" id="{587006B0-B3B2-45A7-A615-918A8D0C1BC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69" y="110068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330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</p:sldLayoutIdLst>
  <p:hf hdr="0" dt="0"/>
  <p:txStyles>
    <p:titleStyle>
      <a:lvl1pPr algn="l" defTabSz="609570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70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40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709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278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78" indent="-457178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6353CD0-9688-4DF7-998E-6E066BCCCB7F}"/>
              </a:ext>
            </a:extLst>
          </p:cNvPr>
          <p:cNvSpPr txBox="1">
            <a:spLocks/>
          </p:cNvSpPr>
          <p:nvPr userDrawn="1"/>
        </p:nvSpPr>
        <p:spPr>
          <a:xfrm>
            <a:off x="9095318" y="6311901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DB6A6C57-F5E8-4B52-8F97-DF9C62BE7C6E}" type="slidenum">
              <a:rPr lang="en-US" altLang="en-US" sz="1333" b="1">
                <a:solidFill>
                  <a:srgbClr val="00749B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rgbClr val="00749B"/>
              </a:solidFill>
            </a:endParaRPr>
          </a:p>
        </p:txBody>
      </p:sp>
      <p:pic>
        <p:nvPicPr>
          <p:cNvPr id="6" name="Picture 4" descr="NMC logo">
            <a:extLst>
              <a:ext uri="{FF2B5EF4-FFF2-40B4-BE49-F238E27FC236}">
                <a16:creationId xmlns:a16="http://schemas.microsoft.com/office/drawing/2014/main" id="{F6A6956D-3F93-4718-9162-53A0060F54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67" y="110067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179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89" indent="-457189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0B1B79DD-F728-431B-8072-933F2DD80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52519" y="-884766"/>
            <a:ext cx="3416300" cy="34163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87FB45B-5B20-42F9-A24E-C19AFE61FE98}"/>
              </a:ext>
            </a:extLst>
          </p:cNvPr>
          <p:cNvSpPr txBox="1">
            <a:spLocks/>
          </p:cNvSpPr>
          <p:nvPr userDrawn="1"/>
        </p:nvSpPr>
        <p:spPr>
          <a:xfrm>
            <a:off x="9095319" y="6311902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859BD515-DA2C-4151-AD06-FB3B8143CFB3}" type="slidenum">
              <a:rPr lang="en-US" altLang="en-US" sz="1333" b="1">
                <a:solidFill>
                  <a:schemeClr val="accent2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chemeClr val="accent2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E071BC5-732D-4E01-A0D0-F53EBF3DB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80233" y="1809752"/>
            <a:ext cx="2144184" cy="2142067"/>
          </a:xfrm>
          <a:prstGeom prst="ellipse">
            <a:avLst/>
          </a:prstGeom>
          <a:noFill/>
          <a:ln w="1047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pic>
        <p:nvPicPr>
          <p:cNvPr id="71685" name="Picture 4" descr="NMC logo">
            <a:extLst>
              <a:ext uri="{FF2B5EF4-FFF2-40B4-BE49-F238E27FC236}">
                <a16:creationId xmlns:a16="http://schemas.microsoft.com/office/drawing/2014/main" id="{D32CDA1E-9DDF-4AB9-BDC9-4D0A78B082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567" y="224368"/>
            <a:ext cx="2211917" cy="159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40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hf hdr="0" dt="0"/>
  <p:txStyles>
    <p:titleStyle>
      <a:lvl1pPr algn="l" defTabSz="609570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70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40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709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278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78" indent="-457178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2FB46744-4B64-4635-B737-85B6A67CCE2D}"/>
              </a:ext>
            </a:extLst>
          </p:cNvPr>
          <p:cNvSpPr txBox="1">
            <a:spLocks/>
          </p:cNvSpPr>
          <p:nvPr userDrawn="1"/>
        </p:nvSpPr>
        <p:spPr>
          <a:xfrm>
            <a:off x="9095319" y="6311902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8B6402D0-9FD2-44C5-A235-03607A6B5952}" type="slidenum">
              <a:rPr lang="en-US" altLang="en-US" sz="1333" b="1">
                <a:solidFill>
                  <a:schemeClr val="accent2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chemeClr val="accent2"/>
              </a:solidFill>
            </a:endParaRPr>
          </a:p>
        </p:txBody>
      </p:sp>
      <p:pic>
        <p:nvPicPr>
          <p:cNvPr id="77827" name="Picture 4" descr="NMC logo">
            <a:extLst>
              <a:ext uri="{FF2B5EF4-FFF2-40B4-BE49-F238E27FC236}">
                <a16:creationId xmlns:a16="http://schemas.microsoft.com/office/drawing/2014/main" id="{6A4AA6E5-07FA-4102-B7CC-9D251DFD8D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69" y="110068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69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</p:sldLayoutIdLst>
  <p:hf hdr="0" dt="0"/>
  <p:txStyles>
    <p:titleStyle>
      <a:lvl1pPr algn="l" defTabSz="609570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70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40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709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278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78" indent="-457178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4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172C8E4C-A11C-4769-B320-1F411F31E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72118" y="-93133"/>
            <a:ext cx="6953249" cy="695113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CEAC7E4-0A47-4F7C-B867-9D49F9F35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23533" y="726017"/>
            <a:ext cx="6832600" cy="6832600"/>
          </a:xfrm>
          <a:prstGeom prst="ellipse">
            <a:avLst/>
          </a:prstGeom>
          <a:noFill/>
          <a:ln w="12065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pic>
        <p:nvPicPr>
          <p:cNvPr id="77828" name="Picture 4" descr="NMC logo">
            <a:extLst>
              <a:ext uri="{FF2B5EF4-FFF2-40B4-BE49-F238E27FC236}">
                <a16:creationId xmlns:a16="http://schemas.microsoft.com/office/drawing/2014/main" id="{3B44E5B3-0C0E-44B7-95AD-877D249C28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567" y="224367"/>
            <a:ext cx="2211917" cy="159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698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D95427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9pPr>
    </p:titleStyle>
    <p:bodyStyle>
      <a:lvl1pPr algn="l" defTabSz="609585" rtl="0" eaLnBrk="0" fontAlgn="base" hangingPunct="0">
        <a:lnSpc>
          <a:spcPts val="2233"/>
        </a:lnSpc>
        <a:spcBef>
          <a:spcPct val="0"/>
        </a:spcBef>
        <a:spcAft>
          <a:spcPct val="0"/>
        </a:spcAft>
        <a:defRPr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87FB45B-5B20-42F9-A24E-C19AFE61FE98}"/>
              </a:ext>
            </a:extLst>
          </p:cNvPr>
          <p:cNvSpPr txBox="1">
            <a:spLocks/>
          </p:cNvSpPr>
          <p:nvPr userDrawn="1"/>
        </p:nvSpPr>
        <p:spPr>
          <a:xfrm>
            <a:off x="9095319" y="6311902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859BD515-DA2C-4151-AD06-FB3B8143CFB3}" type="slidenum">
              <a:rPr lang="en-US" altLang="en-US" sz="1333" b="1">
                <a:solidFill>
                  <a:schemeClr val="accent2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chemeClr val="accent2"/>
              </a:solidFill>
            </a:endParaRPr>
          </a:p>
        </p:txBody>
      </p:sp>
      <p:pic>
        <p:nvPicPr>
          <p:cNvPr id="6" name="Picture 4" descr="NMC logo">
            <a:extLst>
              <a:ext uri="{FF2B5EF4-FFF2-40B4-BE49-F238E27FC236}">
                <a16:creationId xmlns:a16="http://schemas.microsoft.com/office/drawing/2014/main" id="{587006B0-B3B2-45A7-A615-918A8D0C1BC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69" y="110068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587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70" r:id="rId3"/>
  </p:sldLayoutIdLst>
  <p:hf hdr="0" dt="0"/>
  <p:txStyles>
    <p:titleStyle>
      <a:lvl1pPr algn="l" defTabSz="609570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70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40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709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278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78" indent="-457178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0B1B79DD-F728-431B-8072-933F2DD80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52519" y="-884766"/>
            <a:ext cx="3416300" cy="34163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87FB45B-5B20-42F9-A24E-C19AFE61FE98}"/>
              </a:ext>
            </a:extLst>
          </p:cNvPr>
          <p:cNvSpPr txBox="1">
            <a:spLocks/>
          </p:cNvSpPr>
          <p:nvPr userDrawn="1"/>
        </p:nvSpPr>
        <p:spPr>
          <a:xfrm>
            <a:off x="9095319" y="6311903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859BD515-DA2C-4151-AD06-FB3B8143CFB3}" type="slidenum">
              <a:rPr lang="en-US" altLang="en-US" sz="1333" b="1">
                <a:solidFill>
                  <a:schemeClr val="accent2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chemeClr val="accent2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E071BC5-732D-4E01-A0D0-F53EBF3DB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80233" y="1809753"/>
            <a:ext cx="2144184" cy="2142067"/>
          </a:xfrm>
          <a:prstGeom prst="ellipse">
            <a:avLst/>
          </a:prstGeom>
          <a:noFill/>
          <a:ln w="1047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pic>
        <p:nvPicPr>
          <p:cNvPr id="71685" name="Picture 4" descr="NMC logo">
            <a:extLst>
              <a:ext uri="{FF2B5EF4-FFF2-40B4-BE49-F238E27FC236}">
                <a16:creationId xmlns:a16="http://schemas.microsoft.com/office/drawing/2014/main" id="{D32CDA1E-9DDF-4AB9-BDC9-4D0A78B082F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567" y="224368"/>
            <a:ext cx="2211917" cy="159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15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5" r:id="rId5"/>
  </p:sldLayoutIdLst>
  <p:hf hdr="0" dt="0"/>
  <p:txStyles>
    <p:titleStyle>
      <a:lvl1pPr algn="l" defTabSz="60955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5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5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5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5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55" algn="l" defTabSz="60955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10" algn="l" defTabSz="60955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664" algn="l" defTabSz="60955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218" algn="l" defTabSz="60955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67" indent="-457167" algn="l" defTabSz="60955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26" indent="-380972" algn="l" defTabSz="60955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887" indent="-304776" algn="l" defTabSz="60955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40" indent="-304776" algn="l" defTabSz="60955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994" indent="-304776" algn="l" defTabSz="60955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09DC352B-CCF7-4E86-9556-DFB395A419BF}"/>
              </a:ext>
            </a:extLst>
          </p:cNvPr>
          <p:cNvSpPr txBox="1">
            <a:spLocks/>
          </p:cNvSpPr>
          <p:nvPr userDrawn="1"/>
        </p:nvSpPr>
        <p:spPr>
          <a:xfrm>
            <a:off x="9095319" y="6311905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4C9C6D10-F2DA-4F20-9A4C-F21A99831B4B}" type="slidenum">
              <a:rPr lang="en-US" altLang="en-US" sz="1333" b="1">
                <a:solidFill>
                  <a:srgbClr val="8917A6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rgbClr val="8917A6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25CBAB2-156C-4FB5-B933-5CBB0B28F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52519" y="-884766"/>
            <a:ext cx="3416300" cy="3416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D390100-EE68-4006-8621-8CE0724B7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80236" y="1809752"/>
            <a:ext cx="2144185" cy="2142067"/>
          </a:xfrm>
          <a:prstGeom prst="ellipse">
            <a:avLst/>
          </a:prstGeom>
          <a:noFill/>
          <a:ln w="10477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pic>
        <p:nvPicPr>
          <p:cNvPr id="72709" name="Picture 4" descr="NMC logo">
            <a:extLst>
              <a:ext uri="{FF2B5EF4-FFF2-40B4-BE49-F238E27FC236}">
                <a16:creationId xmlns:a16="http://schemas.microsoft.com/office/drawing/2014/main" id="{30316E7B-8095-4300-8713-8F46906B49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569" y="224368"/>
            <a:ext cx="2211919" cy="159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6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hf hdr="0" dt="0"/>
  <p:txStyles>
    <p:titleStyle>
      <a:lvl1pPr algn="l" defTabSz="609570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70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40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709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278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78" indent="-457178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09DC352B-CCF7-4E86-9556-DFB395A419BF}"/>
              </a:ext>
            </a:extLst>
          </p:cNvPr>
          <p:cNvSpPr txBox="1">
            <a:spLocks/>
          </p:cNvSpPr>
          <p:nvPr userDrawn="1"/>
        </p:nvSpPr>
        <p:spPr>
          <a:xfrm>
            <a:off x="9095318" y="6311901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4C9C6D10-F2DA-4F20-9A4C-F21A99831B4B}" type="slidenum">
              <a:rPr lang="en-US" altLang="en-US" sz="1333" b="1">
                <a:solidFill>
                  <a:srgbClr val="8917A6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rgbClr val="8917A6"/>
              </a:solidFill>
            </a:endParaRPr>
          </a:p>
        </p:txBody>
      </p:sp>
      <p:pic>
        <p:nvPicPr>
          <p:cNvPr id="6" name="Picture 4" descr="NMC logo">
            <a:extLst>
              <a:ext uri="{FF2B5EF4-FFF2-40B4-BE49-F238E27FC236}">
                <a16:creationId xmlns:a16="http://schemas.microsoft.com/office/drawing/2014/main" id="{9670FA76-756F-4529-9245-447E3B25853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67" y="110067"/>
            <a:ext cx="2012951" cy="186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104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89" indent="-457189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0B1B79DD-F728-431B-8072-933F2DD80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52518" y="-884766"/>
            <a:ext cx="3416300" cy="34163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87FB45B-5B20-42F9-A24E-C19AFE61FE98}"/>
              </a:ext>
            </a:extLst>
          </p:cNvPr>
          <p:cNvSpPr txBox="1">
            <a:spLocks/>
          </p:cNvSpPr>
          <p:nvPr userDrawn="1"/>
        </p:nvSpPr>
        <p:spPr>
          <a:xfrm>
            <a:off x="9095318" y="6311901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859BD515-DA2C-4151-AD06-FB3B8143CFB3}" type="slidenum">
              <a:rPr lang="en-US" altLang="en-US" sz="1333" b="1">
                <a:solidFill>
                  <a:schemeClr val="accent2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chemeClr val="accent2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E071BC5-732D-4E01-A0D0-F53EBF3DB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80233" y="1809751"/>
            <a:ext cx="2144184" cy="2142067"/>
          </a:xfrm>
          <a:prstGeom prst="ellipse">
            <a:avLst/>
          </a:prstGeom>
          <a:noFill/>
          <a:ln w="1047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pic>
        <p:nvPicPr>
          <p:cNvPr id="71685" name="Picture 4" descr="NMC logo">
            <a:extLst>
              <a:ext uri="{FF2B5EF4-FFF2-40B4-BE49-F238E27FC236}">
                <a16:creationId xmlns:a16="http://schemas.microsoft.com/office/drawing/2014/main" id="{D32CDA1E-9DDF-4AB9-BDC9-4D0A78B082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567" y="224367"/>
            <a:ext cx="2211917" cy="159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601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89" indent="-457189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6353CD0-9688-4DF7-998E-6E066BCCCB7F}"/>
              </a:ext>
            </a:extLst>
          </p:cNvPr>
          <p:cNvSpPr txBox="1">
            <a:spLocks/>
          </p:cNvSpPr>
          <p:nvPr userDrawn="1"/>
        </p:nvSpPr>
        <p:spPr>
          <a:xfrm>
            <a:off x="9095319" y="6311902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DB6A6C57-F5E8-4B52-8F97-DF9C62BE7C6E}" type="slidenum">
              <a:rPr lang="en-US" altLang="en-US" sz="1333" b="1">
                <a:solidFill>
                  <a:srgbClr val="00749B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rgbClr val="00749B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8E4D6D8-D51B-4429-AF46-817643105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52519" y="-884766"/>
            <a:ext cx="3416300" cy="34163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CD16D6D-9A50-481F-A945-1EAAD37B6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80233" y="1809752"/>
            <a:ext cx="2144184" cy="2142067"/>
          </a:xfrm>
          <a:prstGeom prst="ellipse">
            <a:avLst/>
          </a:prstGeom>
          <a:noFill/>
          <a:ln w="104775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pic>
        <p:nvPicPr>
          <p:cNvPr id="73733" name="Picture 4" descr="NMC logo">
            <a:extLst>
              <a:ext uri="{FF2B5EF4-FFF2-40B4-BE49-F238E27FC236}">
                <a16:creationId xmlns:a16="http://schemas.microsoft.com/office/drawing/2014/main" id="{C5C8C99D-9711-45B5-AD8F-5E3515AA72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567" y="224368"/>
            <a:ext cx="2211917" cy="159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65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</p:sldLayoutIdLst>
  <p:hf hdr="0" dt="0"/>
  <p:txStyles>
    <p:titleStyle>
      <a:lvl1pPr algn="l" defTabSz="457189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457189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4C5F93"/>
          </a:solidFill>
          <a:latin typeface="Arial" panose="020B0604020202020204" pitchFamily="34" charset="0"/>
        </a:defRPr>
      </a:lvl2pPr>
      <a:lvl3pPr algn="l" defTabSz="457189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4C5F93"/>
          </a:solidFill>
          <a:latin typeface="Arial" panose="020B0604020202020204" pitchFamily="34" charset="0"/>
        </a:defRPr>
      </a:lvl3pPr>
      <a:lvl4pPr algn="l" defTabSz="457189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4C5F93"/>
          </a:solidFill>
          <a:latin typeface="Arial" panose="020B0604020202020204" pitchFamily="34" charset="0"/>
        </a:defRPr>
      </a:lvl4pPr>
      <a:lvl5pPr algn="l" defTabSz="457189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4C5F93"/>
          </a:solidFill>
          <a:latin typeface="Arial" panose="020B0604020202020204" pitchFamily="34" charset="0"/>
        </a:defRPr>
      </a:lvl5pPr>
      <a:lvl6pPr marL="457189" algn="l" defTabSz="457189" rtl="0" fontAlgn="base">
        <a:spcBef>
          <a:spcPct val="0"/>
        </a:spcBef>
        <a:spcAft>
          <a:spcPct val="0"/>
        </a:spcAft>
        <a:defRPr sz="4400" b="1">
          <a:solidFill>
            <a:srgbClr val="4C5F93"/>
          </a:solidFill>
          <a:latin typeface="Arial" panose="020B0604020202020204" pitchFamily="34" charset="0"/>
        </a:defRPr>
      </a:lvl6pPr>
      <a:lvl7pPr marL="914377" algn="l" defTabSz="457189" rtl="0" fontAlgn="base">
        <a:spcBef>
          <a:spcPct val="0"/>
        </a:spcBef>
        <a:spcAft>
          <a:spcPct val="0"/>
        </a:spcAft>
        <a:defRPr sz="4400" b="1">
          <a:solidFill>
            <a:srgbClr val="4C5F93"/>
          </a:solidFill>
          <a:latin typeface="Arial" panose="020B0604020202020204" pitchFamily="34" charset="0"/>
        </a:defRPr>
      </a:lvl7pPr>
      <a:lvl8pPr marL="1371566" algn="l" defTabSz="457189" rtl="0" fontAlgn="base">
        <a:spcBef>
          <a:spcPct val="0"/>
        </a:spcBef>
        <a:spcAft>
          <a:spcPct val="0"/>
        </a:spcAft>
        <a:defRPr sz="4400" b="1">
          <a:solidFill>
            <a:srgbClr val="4C5F93"/>
          </a:solidFill>
          <a:latin typeface="Arial" panose="020B0604020202020204" pitchFamily="34" charset="0"/>
        </a:defRPr>
      </a:lvl8pPr>
      <a:lvl9pPr marL="1828754" algn="l" defTabSz="457189" rtl="0" fontAlgn="base">
        <a:spcBef>
          <a:spcPct val="0"/>
        </a:spcBef>
        <a:spcAft>
          <a:spcPct val="0"/>
        </a:spcAft>
        <a:defRPr sz="4400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342891" indent="-342891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173BAB-BA3E-47F7-AE60-E265A9023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30D6C-B7EE-4CB3-B18D-5FAC2184D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C66FA-FDD4-493B-958B-8014460447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B32B1-87D9-4CF3-83F4-CCC4E7D84702}" type="datetimeFigureOut">
              <a:rPr lang="en-IN" smtClean="0"/>
              <a:t>19-11-2025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9F39B-CAFA-45FE-8A34-C9CBA8234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4B72-00FF-47DF-AEAF-E4CC3DC0F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6C621-B93B-45F7-BF1B-EF88C95950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1262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0B1B79DD-F728-431B-8072-933F2DD80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52519" y="-884766"/>
            <a:ext cx="3416300" cy="34163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87FB45B-5B20-42F9-A24E-C19AFE61FE98}"/>
              </a:ext>
            </a:extLst>
          </p:cNvPr>
          <p:cNvSpPr txBox="1">
            <a:spLocks/>
          </p:cNvSpPr>
          <p:nvPr userDrawn="1"/>
        </p:nvSpPr>
        <p:spPr>
          <a:xfrm>
            <a:off x="9095319" y="6311902"/>
            <a:ext cx="2643716" cy="1841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ts val="800"/>
              </a:lnSpc>
            </a:pPr>
            <a:fld id="{859BD515-DA2C-4151-AD06-FB3B8143CFB3}" type="slidenum">
              <a:rPr lang="en-US" altLang="en-US" sz="1333" b="1">
                <a:solidFill>
                  <a:schemeClr val="accent2"/>
                </a:solidFill>
              </a:rPr>
              <a:pPr algn="r">
                <a:lnSpc>
                  <a:spcPts val="800"/>
                </a:lnSpc>
              </a:pPr>
              <a:t>‹#›</a:t>
            </a:fld>
            <a:endParaRPr lang="en-US" altLang="en-US" sz="1333" b="1">
              <a:solidFill>
                <a:schemeClr val="accent2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E071BC5-732D-4E01-A0D0-F53EBF3DB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80233" y="1809752"/>
            <a:ext cx="2144184" cy="2142067"/>
          </a:xfrm>
          <a:prstGeom prst="ellipse">
            <a:avLst/>
          </a:prstGeom>
          <a:noFill/>
          <a:ln w="1047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pic>
        <p:nvPicPr>
          <p:cNvPr id="71685" name="Picture 4" descr="NMC logo">
            <a:extLst>
              <a:ext uri="{FF2B5EF4-FFF2-40B4-BE49-F238E27FC236}">
                <a16:creationId xmlns:a16="http://schemas.microsoft.com/office/drawing/2014/main" id="{D32CDA1E-9DDF-4AB9-BDC9-4D0A78B082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567" y="224368"/>
            <a:ext cx="2211917" cy="159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964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</p:sldLayoutIdLst>
  <p:hf hdr="0" dt="0"/>
  <p:txStyles>
    <p:titleStyle>
      <a:lvl1pPr algn="l" defTabSz="609570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4C5F93"/>
          </a:solidFill>
          <a:latin typeface="Arial"/>
          <a:ea typeface="+mj-ea"/>
          <a:cs typeface="+mj-cs"/>
        </a:defRPr>
      </a:lvl1pPr>
      <a:lvl2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2pPr>
      <a:lvl3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3pPr>
      <a:lvl4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4pPr>
      <a:lvl5pPr algn="l" defTabSz="609570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5pPr>
      <a:lvl6pPr marL="609570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6pPr>
      <a:lvl7pPr marL="1219140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7pPr>
      <a:lvl8pPr marL="1828709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8pPr>
      <a:lvl9pPr marL="2438278" algn="l" defTabSz="609570" rtl="0" fontAlgn="base">
        <a:spcBef>
          <a:spcPct val="0"/>
        </a:spcBef>
        <a:spcAft>
          <a:spcPct val="0"/>
        </a:spcAft>
        <a:defRPr sz="5867" b="1">
          <a:solidFill>
            <a:srgbClr val="4C5F93"/>
          </a:solidFill>
          <a:latin typeface="Arial" panose="020B0604020202020204" pitchFamily="34" charset="0"/>
        </a:defRPr>
      </a:lvl9pPr>
    </p:titleStyle>
    <p:bodyStyle>
      <a:lvl1pPr marL="457178" indent="-457178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4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9B98F441-E1D9-40DC-B59A-BFFC90443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01884" y="-1775883"/>
            <a:ext cx="8777816" cy="877781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5FF173F-F7BE-4690-AD16-24D9D67B7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52684" y="2117"/>
            <a:ext cx="8779933" cy="87778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pic>
        <p:nvPicPr>
          <p:cNvPr id="27653" name="Picture 5" descr="NMC logo">
            <a:extLst>
              <a:ext uri="{FF2B5EF4-FFF2-40B4-BE49-F238E27FC236}">
                <a16:creationId xmlns:a16="http://schemas.microsoft.com/office/drawing/2014/main" id="{2672E68E-5F5F-4C03-B7DE-19A67AD05F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85751"/>
            <a:ext cx="4057651" cy="1413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photo of a pair of male and female nursing associates who are walking down a hospital hallway together talking.">
            <a:extLst>
              <a:ext uri="{FF2B5EF4-FFF2-40B4-BE49-F238E27FC236}">
                <a16:creationId xmlns:a16="http://schemas.microsoft.com/office/drawing/2014/main" id="{A934D73C-C6BE-4939-B344-0935C171DF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705" r="-4030" b="-11330"/>
          <a:stretch/>
        </p:blipFill>
        <p:spPr>
          <a:xfrm>
            <a:off x="6585121" y="-992746"/>
            <a:ext cx="8843491" cy="88434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2459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</p:sldLayoutIdLst>
  <p:hf hd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5867" b="1" kern="1200">
          <a:solidFill>
            <a:srgbClr val="D95427"/>
          </a:solidFill>
          <a:latin typeface="Arial"/>
          <a:ea typeface="+mj-ea"/>
          <a:cs typeface="+mj-cs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5867" b="1">
          <a:solidFill>
            <a:srgbClr val="D95427"/>
          </a:solidFill>
          <a:latin typeface="Arial" panose="020B0604020202020204" pitchFamily="34" charset="0"/>
        </a:defRPr>
      </a:lvl9pPr>
    </p:titleStyle>
    <p:bodyStyle>
      <a:lvl1pPr algn="l" defTabSz="609585" rtl="0" eaLnBrk="0" fontAlgn="base" hangingPunct="0">
        <a:lnSpc>
          <a:spcPts val="2233"/>
        </a:lnSpc>
        <a:spcBef>
          <a:spcPct val="0"/>
        </a:spcBef>
        <a:spcAft>
          <a:spcPct val="0"/>
        </a:spcAft>
        <a:defRPr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mc.org.uk/contentassets/9f4a88520bce4df8b2db3bef00d249b5/review-of-the-2024-mandatory-exceptional-reports---for-publication.pdf" TargetMode="External"/><Relationship Id="rId3" Type="http://schemas.openxmlformats.org/officeDocument/2006/relationships/image" Target="../media/image11.jpeg"/><Relationship Id="rId7" Type="http://schemas.openxmlformats.org/officeDocument/2006/relationships/hyperlink" Target="https://www.nmc.org.uk/globalassets/sitedocuments/simulated-practice-learning/reports/2024/evaluation-of-simulated-practice-learning-in-pre-registration-nursing-programmes.pdf" TargetMode="External"/><Relationship Id="rId2" Type="http://schemas.openxmlformats.org/officeDocument/2006/relationships/hyperlink" Target="https://r1.dotdigital-pages.com/p/129A-1B4W/practicelearning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hyperlink" Target="https://www.nmc.org.uk/globalassets/sitedocuments/education-standards/reviewing-nursing-and-midwifery-practice-learning/2024/nuffield-trust---fnf---nmc-practice-learning-review_web.pdf" TargetMode="Externa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1.sv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0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49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0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3" Type="http://schemas.openxmlformats.org/officeDocument/2006/relationships/image" Target="../media/image69.emf"/><Relationship Id="rId7" Type="http://schemas.openxmlformats.org/officeDocument/2006/relationships/image" Target="../media/image73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78.png"/><Relationship Id="rId11" Type="http://schemas.openxmlformats.org/officeDocument/2006/relationships/image" Target="../media/image83.svg"/><Relationship Id="rId5" Type="http://schemas.openxmlformats.org/officeDocument/2006/relationships/image" Target="../media/image77.sv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5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78.png"/><Relationship Id="rId11" Type="http://schemas.openxmlformats.org/officeDocument/2006/relationships/image" Target="../media/image83.svg"/><Relationship Id="rId5" Type="http://schemas.openxmlformats.org/officeDocument/2006/relationships/image" Target="../media/image77.sv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hyperlink" Target="mailto:educationandstandards@nmc-uk.org" TargetMode="External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00.png"/><Relationship Id="rId5" Type="http://schemas.openxmlformats.org/officeDocument/2006/relationships/hyperlink" Target="https://www.nmc.org.uk/contact-us/phone-numbers-and-email-addresses/overseas-registration/" TargetMode="External"/><Relationship Id="rId4" Type="http://schemas.openxmlformats.org/officeDocument/2006/relationships/hyperlink" Target="mailto:UKenquiries@nmc-uk.org" TargetMode="External"/><Relationship Id="rId9" Type="http://schemas.openxmlformats.org/officeDocument/2006/relationships/image" Target="../media/image10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40B6F-77A7-2B5A-5C10-A51586013F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Professional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287806-77B4-AE84-F9F7-9B869C6A3B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823" y="4316342"/>
            <a:ext cx="4758267" cy="333792"/>
          </a:xfrm>
        </p:spPr>
        <p:txBody>
          <a:bodyPr/>
          <a:lstStyle/>
          <a:p>
            <a:r>
              <a:rPr lang="en-GB" dirty="0"/>
              <a:t>2 December 2025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2B3C7-54C7-2937-AAF9-EBDE6EEF20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823" y="4877916"/>
            <a:ext cx="4771953" cy="333793"/>
          </a:xfrm>
        </p:spPr>
        <p:txBody>
          <a:bodyPr/>
          <a:lstStyle/>
          <a:p>
            <a:r>
              <a:rPr lang="en-GB" sz="2200" dirty="0"/>
              <a:t>NIPEC Conference</a:t>
            </a:r>
          </a:p>
          <a:p>
            <a:endParaRPr lang="en-GB" sz="2200" dirty="0"/>
          </a:p>
          <a:p>
            <a:r>
              <a:rPr lang="en-GB" sz="2200" dirty="0"/>
              <a:t>Professor Paula Holt MBE DL</a:t>
            </a:r>
          </a:p>
          <a:p>
            <a:r>
              <a:rPr lang="en-GB" sz="2200" dirty="0"/>
              <a:t>Paula McLaren</a:t>
            </a:r>
          </a:p>
          <a:p>
            <a:endParaRPr lang="en-GB" sz="2200" dirty="0"/>
          </a:p>
          <a:p>
            <a:r>
              <a:rPr lang="en-GB" sz="2200" dirty="0"/>
              <a:t>Senior Advisers</a:t>
            </a:r>
          </a:p>
        </p:txBody>
      </p:sp>
    </p:spTree>
    <p:extLst>
      <p:ext uri="{BB962C8B-B14F-4D97-AF65-F5344CB8AC3E}">
        <p14:creationId xmlns:p14="http://schemas.microsoft.com/office/powerpoint/2010/main" val="3717666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2A9AC-4FFE-81D5-53EB-BE7F9836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94" y="336989"/>
            <a:ext cx="8004299" cy="1644223"/>
          </a:xfrm>
        </p:spPr>
        <p:txBody>
          <a:bodyPr/>
          <a:lstStyle/>
          <a:p>
            <a:r>
              <a:rPr lang="en-GB" dirty="0"/>
              <a:t>Updates on programme of work: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3FFA8-1C6D-42D0-3643-CF499A72EB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8433" y="1533832"/>
            <a:ext cx="8958840" cy="4502901"/>
          </a:xfrm>
        </p:spPr>
        <p:txBody>
          <a:bodyPr/>
          <a:lstStyle/>
          <a:p>
            <a:r>
              <a:rPr lang="en-GB" sz="3200" dirty="0"/>
              <a:t>Practice Learning Review</a:t>
            </a:r>
          </a:p>
          <a:p>
            <a:endParaRPr lang="en-GB" sz="3200" dirty="0"/>
          </a:p>
          <a:p>
            <a:r>
              <a:rPr lang="en-GB" sz="3200" dirty="0"/>
              <a:t>Advanced Practice</a:t>
            </a:r>
          </a:p>
          <a:p>
            <a:endParaRPr lang="en-GB" sz="3200" dirty="0"/>
          </a:p>
          <a:p>
            <a:r>
              <a:rPr lang="en-GB" sz="3200" dirty="0"/>
              <a:t>The Code</a:t>
            </a:r>
          </a:p>
          <a:p>
            <a:endParaRPr lang="en-GB" sz="3200" dirty="0"/>
          </a:p>
          <a:p>
            <a:r>
              <a:rPr lang="en-GB" sz="3200" dirty="0"/>
              <a:t>Revalidation</a:t>
            </a:r>
          </a:p>
          <a:p>
            <a:endParaRPr lang="en-GB" sz="3200" dirty="0"/>
          </a:p>
          <a:p>
            <a:endParaRPr lang="en-GB" sz="3200" dirty="0"/>
          </a:p>
          <a:p>
            <a:endParaRPr lang="en-GB" sz="3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EB815-6746-6ACB-DD07-F95A41ED5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 descr="The NMC: what is it and what does it do ...">
            <a:extLst>
              <a:ext uri="{FF2B5EF4-FFF2-40B4-BE49-F238E27FC236}">
                <a16:creationId xmlns:a16="http://schemas.microsoft.com/office/drawing/2014/main" id="{CEAE656C-BF9A-9025-3081-8925A8764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693" y="1981212"/>
            <a:ext cx="5673213" cy="389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130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B6FAB-092A-C2DE-0A14-48C10147F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E26AA09-FC73-8312-F748-05F4B018B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257" y="142622"/>
            <a:ext cx="9438387" cy="1644223"/>
          </a:xfrm>
        </p:spPr>
        <p:txBody>
          <a:bodyPr/>
          <a:lstStyle/>
          <a:p>
            <a:r>
              <a:rPr lang="en-GB" dirty="0">
                <a:solidFill>
                  <a:schemeClr val="accent3"/>
                </a:solidFill>
              </a:rPr>
              <a:t>Practice Learning review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428B97-EB52-0160-D4C2-4015CACD14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3528" y="1140699"/>
            <a:ext cx="10010160" cy="3774016"/>
          </a:xfrm>
        </p:spPr>
        <p:txBody>
          <a:bodyPr/>
          <a:lstStyle/>
          <a:p>
            <a:pPr marL="380981" indent="-380981">
              <a:buFont typeface="Arial" panose="020B0604020202020204" pitchFamily="34" charset="0"/>
              <a:buChar char="•"/>
            </a:pPr>
            <a:r>
              <a:rPr lang="en-GB" sz="1800" dirty="0"/>
              <a:t>Community of interest:</a:t>
            </a:r>
            <a:r>
              <a:rPr lang="en-GB" sz="1800" u="sng" dirty="0">
                <a:solidFill>
                  <a:srgbClr val="0000FF"/>
                </a:solidFill>
                <a:ea typeface="Calibri" panose="020F0502020204030204" pitchFamily="34" charset="0"/>
                <a:hlinkClick r:id="rId2"/>
              </a:rPr>
              <a:t> sign up to our community of interest</a:t>
            </a:r>
            <a:endParaRPr lang="en-GB" sz="1800" dirty="0"/>
          </a:p>
          <a:p>
            <a:pPr marL="380981" indent="-380981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28" name="Picture 4" descr="nursing and midwifery professions ...">
            <a:extLst>
              <a:ext uri="{FF2B5EF4-FFF2-40B4-BE49-F238E27FC236}">
                <a16:creationId xmlns:a16="http://schemas.microsoft.com/office/drawing/2014/main" id="{6709ADAA-9EAD-B6C7-A8CE-E231069BE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54" y="3429001"/>
            <a:ext cx="2643717" cy="333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9E136C-B6AA-DF50-44C1-81F10F1EC1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057" y="3362453"/>
            <a:ext cx="2643719" cy="34174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07EECD-4434-237B-3413-CAF2928147C7}"/>
              </a:ext>
            </a:extLst>
          </p:cNvPr>
          <p:cNvSpPr txBox="1"/>
          <p:nvPr/>
        </p:nvSpPr>
        <p:spPr>
          <a:xfrm>
            <a:off x="718457" y="1556215"/>
            <a:ext cx="26437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5A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Practice learning in nursing and midwifery education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5A9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 descr="A cover of a report&#10;&#10;AI-generated content may be incorrect.">
            <a:extLst>
              <a:ext uri="{FF2B5EF4-FFF2-40B4-BE49-F238E27FC236}">
                <a16:creationId xmlns:a16="http://schemas.microsoft.com/office/drawing/2014/main" id="{ED972EA6-23A0-F59E-8E64-35DAC84D70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661" y="3362452"/>
            <a:ext cx="2445303" cy="34292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D13BDFE-DE0F-3056-00F4-CA1F869C34A7}"/>
              </a:ext>
            </a:extLst>
          </p:cNvPr>
          <p:cNvSpPr txBox="1"/>
          <p:nvPr/>
        </p:nvSpPr>
        <p:spPr>
          <a:xfrm>
            <a:off x="3635058" y="1520189"/>
            <a:ext cx="2783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917A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7"/>
              </a:rPr>
              <a:t>Evaluation of simulated practice learning</a:t>
            </a:r>
            <a:endParaRPr kumimoji="0" lang="en-GB" sz="2400" b="0" i="0" u="none" strike="noStrike" kern="1200" cap="none" spc="0" normalizeH="0" baseline="0" noProof="0" dirty="0" err="1">
              <a:ln>
                <a:noFill/>
              </a:ln>
              <a:solidFill>
                <a:srgbClr val="005A9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8CFD8B-D110-F9F6-2753-9B98E09AC9B9}"/>
              </a:ext>
            </a:extLst>
          </p:cNvPr>
          <p:cNvSpPr txBox="1"/>
          <p:nvPr/>
        </p:nvSpPr>
        <p:spPr>
          <a:xfrm>
            <a:off x="6683660" y="1556215"/>
            <a:ext cx="29410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8917A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8"/>
              </a:rPr>
              <a:t>2024 Mandatory Exceptional Reporting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8917A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67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C8A0-6696-8EF7-4B3E-19A4CD262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rc 27">
            <a:extLst>
              <a:ext uri="{FF2B5EF4-FFF2-40B4-BE49-F238E27FC236}">
                <a16:creationId xmlns:a16="http://schemas.microsoft.com/office/drawing/2014/main" id="{EED01A0E-7244-AF14-9AD5-D3B9833926DE}"/>
              </a:ext>
            </a:extLst>
          </p:cNvPr>
          <p:cNvSpPr/>
          <p:nvPr/>
        </p:nvSpPr>
        <p:spPr>
          <a:xfrm>
            <a:off x="-945461" y="1431826"/>
            <a:ext cx="4888208" cy="5313876"/>
          </a:xfrm>
          <a:prstGeom prst="arc">
            <a:avLst>
              <a:gd name="adj1" fmla="val 17643900"/>
              <a:gd name="adj2" fmla="val 3975480"/>
            </a:avLst>
          </a:prstGeom>
          <a:ln w="38100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5A9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E7CD920-6CB3-A68A-7C84-47BC5F2FA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94" y="336987"/>
            <a:ext cx="9626063" cy="802851"/>
          </a:xfrm>
        </p:spPr>
        <p:txBody>
          <a:bodyPr/>
          <a:lstStyle/>
          <a:p>
            <a:r>
              <a:rPr lang="en-US" sz="3200" dirty="0">
                <a:solidFill>
                  <a:schemeClr val="accent3"/>
                </a:solidFill>
              </a:rPr>
              <a:t>Person-centred, holistic care in practice?</a:t>
            </a:r>
            <a:endParaRPr lang="en-GB" sz="3200" dirty="0">
              <a:solidFill>
                <a:schemeClr val="accent3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4B079A-D3FC-2315-83F5-8FBB42F13594}"/>
              </a:ext>
            </a:extLst>
          </p:cNvPr>
          <p:cNvSpPr txBox="1"/>
          <p:nvPr/>
        </p:nvSpPr>
        <p:spPr>
          <a:xfrm>
            <a:off x="358526" y="2561196"/>
            <a:ext cx="3212887" cy="2718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1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‘Taskification’ </a:t>
            </a:r>
          </a:p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00749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factor reported from supervisors and students – this was where the proficiencies were seen as a checklist to work through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DBEB8B-4C17-CA2C-C7AC-BBA91F1D300B}"/>
              </a:ext>
            </a:extLst>
          </p:cNvPr>
          <p:cNvSpPr txBox="1"/>
          <p:nvPr/>
        </p:nvSpPr>
        <p:spPr>
          <a:xfrm>
            <a:off x="3763923" y="1670291"/>
            <a:ext cx="6829508" cy="954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Being presented with the </a:t>
            </a: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list of proficiencies, </a:t>
            </a: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examinations, tally of births and practice hours can be </a:t>
            </a: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overwhelming</a:t>
            </a: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bringing heightened </a:t>
            </a: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anxiety</a:t>
            </a: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for students and supervisors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1E9820-F22B-67C9-3AE5-64B2E25D7C22}"/>
              </a:ext>
            </a:extLst>
          </p:cNvPr>
          <p:cNvSpPr txBox="1"/>
          <p:nvPr/>
        </p:nvSpPr>
        <p:spPr>
          <a:xfrm>
            <a:off x="4315331" y="2894995"/>
            <a:ext cx="6278100" cy="954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n-GB"/>
            </a:defPPr>
            <a:lvl1pPr>
              <a:defRPr sz="1400">
                <a:solidFill>
                  <a:schemeClr val="accent4"/>
                </a:solidFill>
              </a:defRPr>
            </a:lvl1pPr>
          </a:lstStyle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Pressure to work through a list leads to </a:t>
            </a: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deprioritising elements </a:t>
            </a: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such as continuity of care for service users – a concern that this undermines complex care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6E930C-4802-EB96-4132-EDF8CCB49760}"/>
              </a:ext>
            </a:extLst>
          </p:cNvPr>
          <p:cNvSpPr txBox="1"/>
          <p:nvPr/>
        </p:nvSpPr>
        <p:spPr>
          <a:xfrm>
            <a:off x="4341975" y="4291091"/>
            <a:ext cx="6251456" cy="954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n-GB"/>
            </a:defPPr>
            <a:lvl1pPr>
              <a:defRPr sz="1400">
                <a:solidFill>
                  <a:schemeClr val="accent4"/>
                </a:solidFill>
              </a:defRPr>
            </a:lvl1pPr>
          </a:lstStyle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Challenge to balance a wide </a:t>
            </a: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breadth of shallow experiences against</a:t>
            </a: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sufficient time and </a:t>
            </a: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repetition</a:t>
            </a: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skills to </a:t>
            </a: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0074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deliver person centred care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C5CDA3C-9252-A4A6-2FCB-E66F144C6B6A}"/>
              </a:ext>
            </a:extLst>
          </p:cNvPr>
          <p:cNvSpPr/>
          <p:nvPr/>
        </p:nvSpPr>
        <p:spPr>
          <a:xfrm>
            <a:off x="2978127" y="1981208"/>
            <a:ext cx="288000" cy="288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3CCCB7D-3E83-4786-073F-37768858AC1E}"/>
              </a:ext>
            </a:extLst>
          </p:cNvPr>
          <p:cNvSpPr/>
          <p:nvPr/>
        </p:nvSpPr>
        <p:spPr>
          <a:xfrm>
            <a:off x="3742135" y="3205513"/>
            <a:ext cx="288000" cy="288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61A125C-E16E-FE65-D61D-025119806AAA}"/>
              </a:ext>
            </a:extLst>
          </p:cNvPr>
          <p:cNvSpPr/>
          <p:nvPr/>
        </p:nvSpPr>
        <p:spPr>
          <a:xfrm>
            <a:off x="3742135" y="4633280"/>
            <a:ext cx="288000" cy="288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8772934-BA19-43B8-6F70-ACB4F6A66F7B}"/>
              </a:ext>
            </a:extLst>
          </p:cNvPr>
          <p:cNvSpPr/>
          <p:nvPr/>
        </p:nvSpPr>
        <p:spPr>
          <a:xfrm>
            <a:off x="3045481" y="5852516"/>
            <a:ext cx="288000" cy="288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F327C6-3B8B-2C8E-AC3F-A4C1609B43B7}"/>
              </a:ext>
            </a:extLst>
          </p:cNvPr>
          <p:cNvSpPr txBox="1"/>
          <p:nvPr/>
        </p:nvSpPr>
        <p:spPr>
          <a:xfrm>
            <a:off x="5407742" y="5280149"/>
            <a:ext cx="609599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5A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driving this…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5A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Standards of proficiency / skills annexes?   Time? 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5A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Practice assessment documentation?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5A9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325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7AF6F-6195-2DB3-AA32-1B6A2727C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FD75A0-8309-125F-13B7-2DB30ABD5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94" y="336987"/>
            <a:ext cx="9626063" cy="1644223"/>
          </a:xfr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Variance in student practice learning experience influenced by </a:t>
            </a:r>
            <a:endParaRPr lang="en-GB" sz="3200" dirty="0">
              <a:solidFill>
                <a:schemeClr val="accent3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C2571A-BEB5-D5A5-EE3F-AF01133E3D3E}"/>
              </a:ext>
            </a:extLst>
          </p:cNvPr>
          <p:cNvSpPr/>
          <p:nvPr/>
        </p:nvSpPr>
        <p:spPr>
          <a:xfrm>
            <a:off x="1611085" y="1755311"/>
            <a:ext cx="8186056" cy="81702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81" marR="0" lvl="0" indent="-380981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749B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Misinterpretation of standards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4C948A4-182C-1BCD-4F80-A97358823A01}"/>
              </a:ext>
            </a:extLst>
          </p:cNvPr>
          <p:cNvSpPr/>
          <p:nvPr/>
        </p:nvSpPr>
        <p:spPr>
          <a:xfrm>
            <a:off x="1611086" y="2733914"/>
            <a:ext cx="8186057" cy="8566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81" marR="0" lvl="0" indent="-380981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749B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Differing ways of implementing the standards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93911DC-D4F6-E315-0049-00336F533820}"/>
              </a:ext>
            </a:extLst>
          </p:cNvPr>
          <p:cNvSpPr/>
          <p:nvPr/>
        </p:nvSpPr>
        <p:spPr>
          <a:xfrm>
            <a:off x="1611085" y="3757070"/>
            <a:ext cx="8186056" cy="8566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81" marR="0" lvl="0" indent="-380981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749B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Shifting context in health and social care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5544C51-4014-4EA5-1C31-72120A964228}"/>
              </a:ext>
            </a:extLst>
          </p:cNvPr>
          <p:cNvSpPr/>
          <p:nvPr/>
        </p:nvSpPr>
        <p:spPr>
          <a:xfrm>
            <a:off x="1611085" y="4828575"/>
            <a:ext cx="8186056" cy="7711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81" marR="0" lvl="0" indent="-380981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749B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Taskification </a:t>
            </a:r>
          </a:p>
        </p:txBody>
      </p:sp>
      <p:pic>
        <p:nvPicPr>
          <p:cNvPr id="8" name="Graphic 7" descr="Questions outline">
            <a:extLst>
              <a:ext uri="{FF2B5EF4-FFF2-40B4-BE49-F238E27FC236}">
                <a16:creationId xmlns:a16="http://schemas.microsoft.com/office/drawing/2014/main" id="{3E206183-75F4-CDD4-A7AF-F832CF825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0472" y="1755312"/>
            <a:ext cx="936697" cy="817021"/>
          </a:xfrm>
          <a:prstGeom prst="rect">
            <a:avLst/>
          </a:prstGeom>
        </p:spPr>
      </p:pic>
      <p:pic>
        <p:nvPicPr>
          <p:cNvPr id="14" name="Graphic 13" descr="Blueprint outline">
            <a:extLst>
              <a:ext uri="{FF2B5EF4-FFF2-40B4-BE49-F238E27FC236}">
                <a16:creationId xmlns:a16="http://schemas.microsoft.com/office/drawing/2014/main" id="{407D234F-B172-6C77-4A75-2055676366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476" y="2719223"/>
            <a:ext cx="782685" cy="782685"/>
          </a:xfrm>
          <a:prstGeom prst="rect">
            <a:avLst/>
          </a:prstGeom>
        </p:spPr>
      </p:pic>
      <p:pic>
        <p:nvPicPr>
          <p:cNvPr id="25" name="Graphic 24" descr="Clipboard Checked outline">
            <a:extLst>
              <a:ext uri="{FF2B5EF4-FFF2-40B4-BE49-F238E27FC236}">
                <a16:creationId xmlns:a16="http://schemas.microsoft.com/office/drawing/2014/main" id="{712DA2C1-071A-6135-A7AE-F5D28CD7A0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7477" y="4705384"/>
            <a:ext cx="936699" cy="907755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103003F-3E8E-6E79-44B7-B5F7BF865AA6}"/>
              </a:ext>
            </a:extLst>
          </p:cNvPr>
          <p:cNvSpPr/>
          <p:nvPr/>
        </p:nvSpPr>
        <p:spPr>
          <a:xfrm>
            <a:off x="1611085" y="5817993"/>
            <a:ext cx="8186056" cy="7711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81" marR="0" lvl="0" indent="-380981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749B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Practice supervisors and practice assessors </a:t>
            </a:r>
          </a:p>
        </p:txBody>
      </p:sp>
      <p:pic>
        <p:nvPicPr>
          <p:cNvPr id="38" name="Graphic 37" descr="Group of men with solid fill">
            <a:extLst>
              <a:ext uri="{FF2B5EF4-FFF2-40B4-BE49-F238E27FC236}">
                <a16:creationId xmlns:a16="http://schemas.microsoft.com/office/drawing/2014/main" id="{79E8255B-FE83-87D3-25BB-F769D002C5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9628" y="5663901"/>
            <a:ext cx="936699" cy="936699"/>
          </a:xfrm>
          <a:prstGeom prst="rect">
            <a:avLst/>
          </a:prstGeom>
        </p:spPr>
      </p:pic>
      <p:pic>
        <p:nvPicPr>
          <p:cNvPr id="42" name="Graphic 41" descr="Renovation (House With Sparkles) outline">
            <a:extLst>
              <a:ext uri="{FF2B5EF4-FFF2-40B4-BE49-F238E27FC236}">
                <a16:creationId xmlns:a16="http://schemas.microsoft.com/office/drawing/2014/main" id="{074B45DB-12B8-4F83-2CD8-8527EFF766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9660" y="3846580"/>
            <a:ext cx="936697" cy="58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055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7E8C3-CA69-72E8-616F-D014EAEC8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825E9-0C71-1D9B-521B-549FDF39A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1" y="114500"/>
            <a:ext cx="10022637" cy="1880464"/>
          </a:xfrm>
        </p:spPr>
        <p:txBody>
          <a:bodyPr vert="horz" lIns="121920" tIns="60960" rIns="121920" bIns="60960" anchor="t"/>
          <a:lstStyle/>
          <a:p>
            <a:r>
              <a:rPr lang="en-US" dirty="0">
                <a:solidFill>
                  <a:schemeClr val="accent3"/>
                </a:solidFill>
              </a:rPr>
              <a:t>EDI is a consistent challenge across practice learning experience - </a:t>
            </a:r>
            <a:r>
              <a:rPr lang="en-US" sz="3500" dirty="0">
                <a:solidFill>
                  <a:schemeClr val="accent3"/>
                </a:solidFill>
              </a:rPr>
              <a:t>for example</a:t>
            </a:r>
            <a:br>
              <a:rPr lang="en-GB" sz="2400" b="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GB" dirty="0">
              <a:solidFill>
                <a:schemeClr val="accent1">
                  <a:lumMod val="90000"/>
                  <a:lumOff val="10000"/>
                </a:schemeClr>
              </a:solidFill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BE859-92A9-901C-7D17-04A0CF183D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012" y="2338633"/>
            <a:ext cx="10351709" cy="4595283"/>
          </a:xfrm>
        </p:spPr>
        <p:txBody>
          <a:bodyPr/>
          <a:lstStyle/>
          <a:p>
            <a:pPr marL="380981" indent="-380981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380981" indent="-380981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81" indent="-380981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81" indent="-380981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81" indent="-380981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81" indent="-380981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81" indent="-380981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81" indent="-380981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81" indent="-380981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81" indent="-380981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380981" indent="-380981">
              <a:buFont typeface="Arial" panose="020B0604020202020204" pitchFamily="34" charset="0"/>
              <a:buChar char="•"/>
            </a:pPr>
            <a:endParaRPr lang="en-GB" sz="2667" dirty="0">
              <a:solidFill>
                <a:schemeClr val="tx1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0352A19-4F0B-1F08-1369-CDB1493ECDB2}"/>
              </a:ext>
            </a:extLst>
          </p:cNvPr>
          <p:cNvSpPr/>
          <p:nvPr/>
        </p:nvSpPr>
        <p:spPr>
          <a:xfrm>
            <a:off x="1643028" y="2357580"/>
            <a:ext cx="9632595" cy="965392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12740" rtl="0" eaLnBrk="0" fontAlgn="base" latinLnBrk="0" hangingPunct="0">
              <a:lnSpc>
                <a:spcPts val="297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67" b="0" i="0" u="none" strike="noStrike" kern="1200" cap="none" spc="0" normalizeH="0" baseline="0" noProof="0" dirty="0">
                <a:ln>
                  <a:noFill/>
                </a:ln>
                <a:solidFill>
                  <a:srgbClr val="005A9B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Before placements – e.g. failure to adopt reasonable                           adjustments  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72AD480-7BC9-1E66-BFA6-E5C5A5C07CDC}"/>
              </a:ext>
            </a:extLst>
          </p:cNvPr>
          <p:cNvSpPr/>
          <p:nvPr/>
        </p:nvSpPr>
        <p:spPr>
          <a:xfrm>
            <a:off x="1643030" y="3503054"/>
            <a:ext cx="9632593" cy="844353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12740" rtl="0" eaLnBrk="0" fontAlgn="base" latinLnBrk="0" hangingPunct="0">
              <a:lnSpc>
                <a:spcPts val="297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67" b="0" i="0" u="none" strike="noStrike" kern="1200" cap="none" spc="0" normalizeH="0" baseline="0" noProof="0" dirty="0">
                <a:ln>
                  <a:noFill/>
                </a:ln>
                <a:solidFill>
                  <a:srgbClr val="005A9B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During placements – e.g. bias and discrimination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4C6D3DD-B427-1F01-B426-2ED89BCA78AC}"/>
              </a:ext>
            </a:extLst>
          </p:cNvPr>
          <p:cNvSpPr/>
          <p:nvPr/>
        </p:nvSpPr>
        <p:spPr>
          <a:xfrm>
            <a:off x="1643030" y="4591442"/>
            <a:ext cx="9632593" cy="844353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20" tIns="60960" rIns="121920" bIns="60960" rtlCol="0" anchor="ctr"/>
          <a:lstStyle/>
          <a:p>
            <a:pPr marL="0" marR="0" lvl="0" indent="0" algn="l" defTabSz="812740" rtl="0" eaLnBrk="0" fontAlgn="base" latinLnBrk="0" hangingPunct="0">
              <a:lnSpc>
                <a:spcPts val="297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67" b="0" i="0" u="none" strike="noStrike" kern="1200" cap="none" spc="0" normalizeH="0" baseline="0" noProof="0" dirty="0">
                <a:ln>
                  <a:noFill/>
                </a:ln>
                <a:solidFill>
                  <a:srgbClr val="005A9B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After placements – e.g. impact on representation and employment </a:t>
            </a:r>
          </a:p>
        </p:txBody>
      </p:sp>
      <p:pic>
        <p:nvPicPr>
          <p:cNvPr id="22" name="Graphic 21" descr="Group of people with solid fill">
            <a:extLst>
              <a:ext uri="{FF2B5EF4-FFF2-40B4-BE49-F238E27FC236}">
                <a16:creationId xmlns:a16="http://schemas.microsoft.com/office/drawing/2014/main" id="{B0D925B2-5AA0-A3D2-D347-D211EDE0F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15369" y="2468045"/>
            <a:ext cx="893371" cy="883119"/>
          </a:xfrm>
          <a:prstGeom prst="rect">
            <a:avLst/>
          </a:prstGeom>
        </p:spPr>
      </p:pic>
      <p:pic>
        <p:nvPicPr>
          <p:cNvPr id="26" name="Graphic 25" descr="Users outline">
            <a:extLst>
              <a:ext uri="{FF2B5EF4-FFF2-40B4-BE49-F238E27FC236}">
                <a16:creationId xmlns:a16="http://schemas.microsoft.com/office/drawing/2014/main" id="{408B2EE1-BE8E-4431-1F5B-66435C62AB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5621" y="3503054"/>
            <a:ext cx="883119" cy="844353"/>
          </a:xfrm>
          <a:prstGeom prst="rect">
            <a:avLst/>
          </a:prstGeom>
        </p:spPr>
      </p:pic>
      <p:pic>
        <p:nvPicPr>
          <p:cNvPr id="12" name="Graphic 11" descr="Cycle with people outline">
            <a:extLst>
              <a:ext uri="{FF2B5EF4-FFF2-40B4-BE49-F238E27FC236}">
                <a16:creationId xmlns:a16="http://schemas.microsoft.com/office/drawing/2014/main" id="{B33E9930-CF23-0770-24B8-27892426F6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9547" y="4576370"/>
            <a:ext cx="852817" cy="85281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2402BE0-7FB0-54B3-CB8C-8848FB53F909}"/>
              </a:ext>
            </a:extLst>
          </p:cNvPr>
          <p:cNvSpPr/>
          <p:nvPr/>
        </p:nvSpPr>
        <p:spPr>
          <a:xfrm>
            <a:off x="503851" y="5772856"/>
            <a:ext cx="10771772" cy="965392"/>
          </a:xfrm>
          <a:prstGeom prst="round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These factors impact on nurses, midwives and nursing associates – due to race, ethnicity, disability, socio demographic status</a:t>
            </a:r>
            <a:endParaRPr kumimoji="0" lang="en-GB" sz="21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645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0F820-B628-3DB6-18C3-57E7F7789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51E18-38D2-E933-F0B6-6D1AF11D5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94" y="336990"/>
            <a:ext cx="7710843" cy="1401376"/>
          </a:xfrm>
        </p:spPr>
        <p:txBody>
          <a:bodyPr/>
          <a:lstStyle/>
          <a:p>
            <a:r>
              <a:rPr lang="en-GB" dirty="0"/>
              <a:t>So where are we now?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4C4D0-2FC7-B839-26C2-430283E4A2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8433" y="1248697"/>
            <a:ext cx="8948857" cy="5417574"/>
          </a:xfrm>
        </p:spPr>
        <p:txBody>
          <a:bodyPr/>
          <a:lstStyle/>
          <a:p>
            <a:r>
              <a:rPr lang="en-GB" sz="2400" dirty="0"/>
              <a:t>Considering public consultation Q4 2025/26:</a:t>
            </a:r>
          </a:p>
          <a:p>
            <a:r>
              <a:rPr lang="en-GB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a typeface="Times New Roman" panose="02020603050405020304" pitchFamily="18" charset="0"/>
              </a:rPr>
              <a:t>We will develop a </a:t>
            </a:r>
            <a:r>
              <a:rPr lang="en-GB" sz="2400" i="1" u="sng" dirty="0">
                <a:ea typeface="Times New Roman" panose="02020603050405020304" pitchFamily="18" charset="0"/>
              </a:rPr>
              <a:t>statement of intent </a:t>
            </a:r>
            <a:r>
              <a:rPr lang="en-GB" sz="2400" dirty="0">
                <a:ea typeface="Times New Roman" panose="02020603050405020304" pitchFamily="18" charset="0"/>
              </a:rPr>
              <a:t>to ensure that a systematic approach is taken to addressing concerns regarding cultural awareness, racism and unconscious bias that is aligned the NMC corporate position</a:t>
            </a:r>
          </a:p>
          <a:p>
            <a:pPr marL="342900" marR="0" lvl="0" indent="-342900" algn="l" defTabSz="60955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1" u="sng" strike="noStrike" kern="1200" cap="none" spc="0" normalizeH="0" baseline="0" noProof="0" dirty="0">
                <a:ln>
                  <a:noFill/>
                </a:ln>
                <a:solidFill>
                  <a:srgbClr val="3100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Position statement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3100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practice learning</a:t>
            </a:r>
            <a:endParaRPr lang="en-GB" sz="2400" dirty="0"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Case studies / best practice and innovation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Supporting information / guidance to clarify some                       standards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Review and update web pages / App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Practice learning hours? </a:t>
            </a:r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6DFC0-337E-B831-A4B4-7164EEF91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Public consultation on a working document - Human Rights and ...">
            <a:extLst>
              <a:ext uri="{FF2B5EF4-FFF2-40B4-BE49-F238E27FC236}">
                <a16:creationId xmlns:a16="http://schemas.microsoft.com/office/drawing/2014/main" id="{35F86B02-E003-218A-B8B7-5192E3DC8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155" y="3492137"/>
            <a:ext cx="3988169" cy="267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820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994F4-7AFA-095E-D247-B47A88A32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DA8DD8-B088-7A16-E3DE-A621CEC28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Review of AP</a:t>
            </a:r>
          </a:p>
        </p:txBody>
      </p:sp>
    </p:spTree>
    <p:extLst>
      <p:ext uri="{BB962C8B-B14F-4D97-AF65-F5344CB8AC3E}">
        <p14:creationId xmlns:p14="http://schemas.microsoft.com/office/powerpoint/2010/main" val="515728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59B76F5-8B38-851A-5F09-28BEC4676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E9F2E-FF47-AD30-6298-0C5E7F28D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352" y="112989"/>
            <a:ext cx="9632593" cy="164422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Phase 1: In March 2024, Council agreed that…..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F2AD73-B606-62F6-FCC0-9BFE90059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1" y="872067"/>
            <a:ext cx="5073649" cy="54864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2F6A601-EE86-F86C-C4AE-508846A58D92}"/>
              </a:ext>
            </a:extLst>
          </p:cNvPr>
          <p:cNvSpPr/>
          <p:nvPr/>
        </p:nvSpPr>
        <p:spPr>
          <a:xfrm>
            <a:off x="6737354" y="1464733"/>
            <a:ext cx="4174943" cy="2294467"/>
          </a:xfrm>
          <a:prstGeom prst="round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133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GB" sz="2133" err="1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dditional</a:t>
            </a:r>
            <a:r>
              <a:rPr lang="en-GB" sz="2133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regulation of advanced practice </a:t>
            </a:r>
            <a:r>
              <a:rPr lang="en-GB" sz="2133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is needed </a:t>
            </a:r>
            <a:r>
              <a:rPr lang="en-GB" sz="2133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both nursing and midwifery professionals and agree to proceed to phase two of the AP review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BF2A95C-AE38-FF3C-487E-B892DE08ACBD}"/>
              </a:ext>
            </a:extLst>
          </p:cNvPr>
          <p:cNvSpPr/>
          <p:nvPr/>
        </p:nvSpPr>
        <p:spPr>
          <a:xfrm>
            <a:off x="6822021" y="4588933"/>
            <a:ext cx="4174943" cy="1422400"/>
          </a:xfrm>
          <a:prstGeom prst="round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133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Phase 2 – develop additional regulation</a:t>
            </a:r>
          </a:p>
        </p:txBody>
      </p:sp>
    </p:spTree>
    <p:extLst>
      <p:ext uri="{BB962C8B-B14F-4D97-AF65-F5344CB8AC3E}">
        <p14:creationId xmlns:p14="http://schemas.microsoft.com/office/powerpoint/2010/main" val="1074458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7866C-968C-4D86-20BD-1D5E7B8A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9C614-9535-1153-143C-8AB246953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92" y="336987"/>
            <a:ext cx="8958181" cy="969997"/>
          </a:xfrm>
        </p:spPr>
        <p:txBody>
          <a:bodyPr vert="horz" lIns="121920" tIns="60960" rIns="121920" bIns="60960" anchor="t"/>
          <a:lstStyle/>
          <a:p>
            <a:r>
              <a:rPr lang="en-GB" dirty="0"/>
              <a:t>Phase 2 – purpose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F6A77-CB52-B155-0EC8-C13AC2B052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3057" y="1202912"/>
            <a:ext cx="9918543" cy="5213349"/>
          </a:xfrm>
        </p:spPr>
        <p:txBody>
          <a:bodyPr lIns="121920" tIns="60960" rIns="121920" bIns="60960" anchor="t"/>
          <a:lstStyle/>
          <a:p>
            <a:pPr marL="380990" indent="-380990">
              <a:spcBef>
                <a:spcPts val="0"/>
              </a:spcBef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NMC will establish a robust, multi-phase regulatory </a:t>
            </a:r>
            <a:br>
              <a:rPr lang="en-US" sz="24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framework for advanced practice that enhances public </a:t>
            </a:r>
            <a:br>
              <a:rPr lang="en-US" sz="24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protection, promotes consistency, and builds confidence in AP professionals across all four UK nations</a:t>
            </a:r>
            <a:endParaRPr lang="en-GB" sz="2400" dirty="0">
              <a:solidFill>
                <a:schemeClr val="accent2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90" indent="-380990">
              <a:spcBef>
                <a:spcPts val="0"/>
              </a:spcBef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purpose of this is to improve regulatory oversight of the </a:t>
            </a:r>
            <a:br>
              <a:rPr lang="en-GB" sz="24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400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growing workforce of nurses and midwives working at an advanced level across the UK, thus ensuring safe, effective and publicly accountable practice</a:t>
            </a:r>
            <a:r>
              <a:rPr lang="en-GB" sz="2400" i="1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80990" indent="-380990">
              <a:spcBef>
                <a:spcPts val="0"/>
              </a:spcBef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schemeClr val="accent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Current issues:</a:t>
            </a:r>
          </a:p>
          <a:p>
            <a:pPr marL="380990" indent="-380990">
              <a:buChar char="•"/>
            </a:pPr>
            <a:endParaRPr lang="en-GB" sz="2667" dirty="0">
              <a:solidFill>
                <a:srgbClr val="005A9B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3C36DA5-E1B4-65CA-BD10-87EAFAE438AD}"/>
              </a:ext>
            </a:extLst>
          </p:cNvPr>
          <p:cNvSpPr/>
          <p:nvPr/>
        </p:nvSpPr>
        <p:spPr>
          <a:xfrm>
            <a:off x="330411" y="4957418"/>
            <a:ext cx="2653957" cy="159026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>
                <a:solidFill>
                  <a:srgbClr val="FFFFFF"/>
                </a:solidFill>
                <a:latin typeface="Calibri"/>
              </a:rPr>
              <a:t>Integrity of the register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CA1C3CB-92DB-8F6E-42BF-609BA498E6A7}"/>
              </a:ext>
            </a:extLst>
          </p:cNvPr>
          <p:cNvSpPr/>
          <p:nvPr/>
        </p:nvSpPr>
        <p:spPr>
          <a:xfrm>
            <a:off x="8934987" y="4957418"/>
            <a:ext cx="2653957" cy="159026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>
                <a:solidFill>
                  <a:srgbClr val="FFFFFF"/>
                </a:solidFill>
                <a:latin typeface="Calibri"/>
              </a:rPr>
              <a:t>No single solution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C1F74FD-127C-9EB1-2207-4C803FEAB818}"/>
              </a:ext>
            </a:extLst>
          </p:cNvPr>
          <p:cNvSpPr/>
          <p:nvPr/>
        </p:nvSpPr>
        <p:spPr>
          <a:xfrm>
            <a:off x="3236216" y="4957418"/>
            <a:ext cx="2653957" cy="159026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>
                <a:solidFill>
                  <a:srgbClr val="FFFFFF"/>
                </a:solidFill>
                <a:latin typeface="Calibri"/>
              </a:rPr>
              <a:t>Public protection risk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6B3612-7820-A5F9-0A71-45C5E8772377}"/>
              </a:ext>
            </a:extLst>
          </p:cNvPr>
          <p:cNvSpPr/>
          <p:nvPr/>
        </p:nvSpPr>
        <p:spPr>
          <a:xfrm>
            <a:off x="6096001" y="4957418"/>
            <a:ext cx="2653956" cy="159026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>
                <a:solidFill>
                  <a:srgbClr val="FFFFFF"/>
                </a:solidFill>
                <a:latin typeface="Calibri"/>
              </a:rPr>
              <a:t>Inconsistent standards</a:t>
            </a:r>
          </a:p>
        </p:txBody>
      </p:sp>
    </p:spTree>
    <p:extLst>
      <p:ext uri="{BB962C8B-B14F-4D97-AF65-F5344CB8AC3E}">
        <p14:creationId xmlns:p14="http://schemas.microsoft.com/office/powerpoint/2010/main" val="2026065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C1AEB-8458-89F8-7D74-C0A859D19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C1027B8-3D99-26F4-10F2-296A2379C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257" y="142621"/>
            <a:ext cx="9438387" cy="1644223"/>
          </a:xfrm>
        </p:spPr>
        <p:txBody>
          <a:bodyPr/>
          <a:lstStyle/>
          <a:p>
            <a:r>
              <a:rPr lang="en-GB"/>
              <a:t>The Principles for Advanced 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8C704-1C3C-961E-77D8-83A32CA29A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3528" y="1140699"/>
            <a:ext cx="10010160" cy="3774016"/>
          </a:xfrm>
        </p:spPr>
        <p:txBody>
          <a:bodyPr/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267" kern="10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Set out what is expected for safe and effective advanced level practice   to thrive by:</a:t>
            </a:r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60B4E3E-CC2C-8DC7-1257-DD7F76E74070}"/>
              </a:ext>
            </a:extLst>
          </p:cNvPr>
          <p:cNvSpPr/>
          <p:nvPr/>
        </p:nvSpPr>
        <p:spPr>
          <a:xfrm>
            <a:off x="580258" y="3622622"/>
            <a:ext cx="3108085" cy="2897073"/>
          </a:xfrm>
          <a:prstGeom prst="round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>
                <a:solidFill>
                  <a:srgbClr val="FFFFFF"/>
                </a:solidFill>
                <a:latin typeface="Calibri"/>
              </a:rPr>
              <a:t>Underpinning and supporting effective governance for advanced level practice for nurses and midwives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2574DF-2444-4F15-A521-4CE5C866CD2C}"/>
              </a:ext>
            </a:extLst>
          </p:cNvPr>
          <p:cNvSpPr/>
          <p:nvPr/>
        </p:nvSpPr>
        <p:spPr>
          <a:xfrm>
            <a:off x="4154106" y="3622623"/>
            <a:ext cx="3311284" cy="2897072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>
                <a:solidFill>
                  <a:srgbClr val="FFFFFF"/>
                </a:solidFill>
                <a:latin typeface="Calibri"/>
                <a:cs typeface="Arial" panose="020B0604020202020204" pitchFamily="34" charset="0"/>
              </a:rPr>
              <a:t>Supporting development, maintenance and transformation of environments in which advanced level practice is delivered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76BE1BC-A201-BAE7-03A9-28BCA1A52D83}"/>
              </a:ext>
            </a:extLst>
          </p:cNvPr>
          <p:cNvSpPr/>
          <p:nvPr/>
        </p:nvSpPr>
        <p:spPr>
          <a:xfrm>
            <a:off x="8085270" y="3607967"/>
            <a:ext cx="3108085" cy="2897071"/>
          </a:xfrm>
          <a:prstGeom prst="round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>
                <a:solidFill>
                  <a:srgbClr val="FFFFFF"/>
                </a:solidFill>
                <a:latin typeface="Calibri"/>
              </a:rPr>
              <a:t>Supporting patient safety and public protection </a:t>
            </a:r>
          </a:p>
        </p:txBody>
      </p:sp>
      <p:pic>
        <p:nvPicPr>
          <p:cNvPr id="2052" name="Picture 4" descr="Helping hand line icon. Charity gesture sign. Startup plant symbol. Quality design element. Linear style helping hand icon. Editable stroke. Vector">
            <a:extLst>
              <a:ext uri="{FF2B5EF4-FFF2-40B4-BE49-F238E27FC236}">
                <a16:creationId xmlns:a16="http://schemas.microsoft.com/office/drawing/2014/main" id="{40673E4A-CA39-5C7A-3CD4-2BA3D7818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195" y="2015382"/>
            <a:ext cx="1970823" cy="159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hange Management Icon">
            <a:extLst>
              <a:ext uri="{FF2B5EF4-FFF2-40B4-BE49-F238E27FC236}">
                <a16:creationId xmlns:a16="http://schemas.microsoft.com/office/drawing/2014/main" id="{A7F4184A-652B-5FEB-8420-2BD339CF1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121" y="2145749"/>
            <a:ext cx="1283252" cy="128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ublic safety - Free people icons">
            <a:extLst>
              <a:ext uri="{FF2B5EF4-FFF2-40B4-BE49-F238E27FC236}">
                <a16:creationId xmlns:a16="http://schemas.microsoft.com/office/drawing/2014/main" id="{111E87DC-548C-9BC7-C0D6-06DF8FEEF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986" y="2072998"/>
            <a:ext cx="1428751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870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E6138C0-DA6D-FEDE-F835-5363FF2EC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8A98690-06D3-953C-4784-C094CFAA5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258" y="142621"/>
            <a:ext cx="7147700" cy="1644223"/>
          </a:xfrm>
        </p:spPr>
        <p:txBody>
          <a:bodyPr/>
          <a:lstStyle/>
          <a:p>
            <a:r>
              <a:rPr lang="en-GB" dirty="0"/>
              <a:t>The Principles will support: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D5023B7-CABF-5F76-AD2C-2F7324C9E2CA}"/>
              </a:ext>
            </a:extLst>
          </p:cNvPr>
          <p:cNvSpPr/>
          <p:nvPr/>
        </p:nvSpPr>
        <p:spPr>
          <a:xfrm>
            <a:off x="2070978" y="1404731"/>
            <a:ext cx="9182177" cy="1325749"/>
          </a:xfrm>
          <a:prstGeom prst="round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>
                <a:solidFill>
                  <a:srgbClr val="FFFFFF"/>
                </a:solidFill>
                <a:latin typeface="Calibri"/>
              </a:rPr>
              <a:t>They will help patients and people who use services to understand the role of an advanced level nurse or midwife, including a definition that is clear to the public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3F58369-2101-9717-47F6-BF622909ACF7}"/>
              </a:ext>
            </a:extLst>
          </p:cNvPr>
          <p:cNvSpPr/>
          <p:nvPr/>
        </p:nvSpPr>
        <p:spPr>
          <a:xfrm>
            <a:off x="2070978" y="3179211"/>
            <a:ext cx="9182177" cy="1325749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>
                <a:solidFill>
                  <a:srgbClr val="FFFFFF"/>
                </a:solidFill>
                <a:latin typeface="Calibri"/>
              </a:rPr>
              <a:t>They will help professionals with consistent, high quality safe and effective delivery of care by setting clear expectations for advanced level nursing and midwifery practice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4E720AD-DDBF-DE36-A1DC-ED1BEEB9CE2F}"/>
              </a:ext>
            </a:extLst>
          </p:cNvPr>
          <p:cNvSpPr/>
          <p:nvPr/>
        </p:nvSpPr>
        <p:spPr>
          <a:xfrm>
            <a:off x="2070978" y="5026095"/>
            <a:ext cx="9182177" cy="1325751"/>
          </a:xfrm>
          <a:prstGeom prst="round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>
                <a:solidFill>
                  <a:srgbClr val="FFFFFF"/>
                </a:solidFill>
                <a:latin typeface="Calibri"/>
              </a:rPr>
              <a:t>They will help employers to develop and sustain systems in which advanced practice can thrive – for example in workforce, education, support and supervision, CPD and governance planning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C030017-5755-FFF2-9D89-9888287A3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58" y="1254817"/>
            <a:ext cx="1325751" cy="132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5F8FB7B-4732-0B34-15BD-31421226B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60" y="2799017"/>
            <a:ext cx="1491649" cy="1491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804775B-95F9-A622-C931-9BDBFCBB8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90" y="4855542"/>
            <a:ext cx="1495285" cy="149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923106-4641-A918-2FF3-54CBC7F1593C}"/>
              </a:ext>
            </a:extLst>
          </p:cNvPr>
          <p:cNvSpPr txBox="1"/>
          <p:nvPr/>
        </p:nvSpPr>
        <p:spPr>
          <a:xfrm>
            <a:off x="580258" y="2389798"/>
            <a:ext cx="1410517" cy="35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733" b="1">
                <a:solidFill>
                  <a:srgbClr val="891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Public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96628A-BC2C-82F2-B015-38A197B958C7}"/>
              </a:ext>
            </a:extLst>
          </p:cNvPr>
          <p:cNvSpPr txBox="1"/>
          <p:nvPr/>
        </p:nvSpPr>
        <p:spPr>
          <a:xfrm>
            <a:off x="390947" y="4078354"/>
            <a:ext cx="1704371" cy="35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733" b="1">
                <a:solidFill>
                  <a:srgbClr val="DB3C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06CB1A-28C2-3443-E4CC-3DE7528ADF5D}"/>
              </a:ext>
            </a:extLst>
          </p:cNvPr>
          <p:cNvSpPr txBox="1"/>
          <p:nvPr/>
        </p:nvSpPr>
        <p:spPr>
          <a:xfrm>
            <a:off x="580258" y="6155902"/>
            <a:ext cx="1410517" cy="35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733" b="1">
                <a:solidFill>
                  <a:srgbClr val="0074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Employers</a:t>
            </a:r>
          </a:p>
        </p:txBody>
      </p:sp>
    </p:spTree>
    <p:extLst>
      <p:ext uri="{BB962C8B-B14F-4D97-AF65-F5344CB8AC3E}">
        <p14:creationId xmlns:p14="http://schemas.microsoft.com/office/powerpoint/2010/main" val="4164398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0E881-E8E6-7A39-E333-CB138EC71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222" y="173061"/>
            <a:ext cx="7147700" cy="1644223"/>
          </a:xfrm>
        </p:spPr>
        <p:txBody>
          <a:bodyPr/>
          <a:lstStyle/>
          <a:p>
            <a:r>
              <a:rPr lang="en-GB" dirty="0">
                <a:solidFill>
                  <a:schemeClr val="accent4"/>
                </a:solidFill>
              </a:rPr>
              <a:t>Structure of the Principles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452A1-9A67-C89C-47AB-B1CB2DC4B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0000">
            <a:off x="4862426" y="1250164"/>
            <a:ext cx="5174991" cy="56490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9371F0-E275-26F2-2454-8DBAC05B17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600000">
            <a:off x="16369" y="1154461"/>
            <a:ext cx="4753388" cy="55574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CBDE53-FF7D-F23F-DF39-954B4200B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5303" y="169900"/>
            <a:ext cx="2628784" cy="342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43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BA904-EEF5-6EE8-275F-7C1A05868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427A413-CC42-244B-B245-83324349F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92" y="336986"/>
            <a:ext cx="8958181" cy="1644223"/>
          </a:xfrm>
        </p:spPr>
        <p:txBody>
          <a:bodyPr/>
          <a:lstStyle/>
          <a:p>
            <a:r>
              <a:rPr lang="en-GB" dirty="0"/>
              <a:t>Implementation of the Principles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D3D0E1-2524-5E9F-AD01-B970234385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9197" y="1559895"/>
            <a:ext cx="7556577" cy="4229644"/>
          </a:xfrm>
        </p:spPr>
        <p:txBody>
          <a:bodyPr/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267" dirty="0"/>
              <a:t>We’d encourage all organisations to become familiar with and use the principles to review their processes and governance around advanced level practice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267" dirty="0"/>
              <a:t>This will help you prepare for additional regulation when it is launched – </a:t>
            </a:r>
            <a:r>
              <a:rPr lang="en-GB" sz="2267" dirty="0" err="1"/>
              <a:t>ie</a:t>
            </a:r>
            <a:r>
              <a:rPr lang="en-GB" sz="2267" dirty="0"/>
              <a:t> all workstreams completed and approved by the Council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267" dirty="0"/>
              <a:t>The principles aim to be </a:t>
            </a:r>
            <a:r>
              <a:rPr lang="en-GB" sz="2267" i="1" u="sng" dirty="0"/>
              <a:t>supportive</a:t>
            </a:r>
            <a:r>
              <a:rPr lang="en-GB" sz="2267" dirty="0"/>
              <a:t> and encourage </a:t>
            </a:r>
            <a:r>
              <a:rPr lang="en-GB" sz="2267" i="1" u="sng" dirty="0"/>
              <a:t>flexibility</a:t>
            </a:r>
            <a:r>
              <a:rPr lang="en-GB" sz="2267" dirty="0"/>
              <a:t> for individual organisations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133" dirty="0"/>
              <a:t>When we talk about advanced practice we’re referring to a </a:t>
            </a:r>
            <a:r>
              <a:rPr lang="en-GB" sz="2133" i="1" u="sng" dirty="0"/>
              <a:t>level</a:t>
            </a:r>
            <a:r>
              <a:rPr lang="en-GB" sz="2133" dirty="0"/>
              <a:t> of practice, so this is an opportunity to think about your current workforce in higher level roles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A83BCE-DD52-9D9F-2A2D-48E88576B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066" y="2348948"/>
            <a:ext cx="3948487" cy="265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480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72FB4-B1C9-EC13-48BA-19B95005D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1E1585-687B-CB52-F710-E2829CDA5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Early adopters</a:t>
            </a:r>
          </a:p>
        </p:txBody>
      </p:sp>
      <p:pic>
        <p:nvPicPr>
          <p:cNvPr id="1026" name="Picture 2" descr="735+ Thousand People Talking Group Royalty-Free Images, Stock Photos &amp;  Pictures | Shutterstock">
            <a:extLst>
              <a:ext uri="{FF2B5EF4-FFF2-40B4-BE49-F238E27FC236}">
                <a16:creationId xmlns:a16="http://schemas.microsoft.com/office/drawing/2014/main" id="{4CF4E1BA-DE90-6AFE-895B-53F63FCA0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43" y="3140292"/>
            <a:ext cx="6350000" cy="3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BA7910C2-3CD2-CE34-D70C-2231A8D3C7E4}"/>
              </a:ext>
            </a:extLst>
          </p:cNvPr>
          <p:cNvSpPr/>
          <p:nvPr/>
        </p:nvSpPr>
        <p:spPr>
          <a:xfrm>
            <a:off x="3559979" y="820137"/>
            <a:ext cx="2716696" cy="1441857"/>
          </a:xfrm>
          <a:prstGeom prst="cloudCallou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>
                <a:solidFill>
                  <a:srgbClr val="FFFFFF"/>
                </a:solidFill>
                <a:latin typeface="Calibri"/>
              </a:rPr>
              <a:t>What’s working well?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ADEFCB19-969D-5F29-18F4-D1077373CE27}"/>
              </a:ext>
            </a:extLst>
          </p:cNvPr>
          <p:cNvSpPr/>
          <p:nvPr/>
        </p:nvSpPr>
        <p:spPr>
          <a:xfrm>
            <a:off x="4983371" y="2364995"/>
            <a:ext cx="2586607" cy="1474227"/>
          </a:xfrm>
          <a:prstGeom prst="cloudCallou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>
                <a:solidFill>
                  <a:srgbClr val="FFFFFF"/>
                </a:solidFill>
                <a:latin typeface="Calibri"/>
              </a:rPr>
              <a:t>What are the challenges?</a:t>
            </a: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918B8AE9-1FDE-0EBF-71BE-0916FC2F9AD1}"/>
              </a:ext>
            </a:extLst>
          </p:cNvPr>
          <p:cNvSpPr/>
          <p:nvPr/>
        </p:nvSpPr>
        <p:spPr>
          <a:xfrm>
            <a:off x="63490" y="1628619"/>
            <a:ext cx="3180521" cy="1864263"/>
          </a:xfrm>
          <a:prstGeom prst="cloudCallou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>
                <a:solidFill>
                  <a:srgbClr val="FFFFFF"/>
                </a:solidFill>
                <a:latin typeface="Calibri"/>
              </a:rPr>
              <a:t>What feedback have you had from stakeholders?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10B7B5-8ACB-2E98-B48F-A35DD40291BF}"/>
              </a:ext>
            </a:extLst>
          </p:cNvPr>
          <p:cNvSpPr txBox="1"/>
          <p:nvPr/>
        </p:nvSpPr>
        <p:spPr>
          <a:xfrm>
            <a:off x="7406114" y="3504675"/>
            <a:ext cx="4212564" cy="2626873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867" b="1">
                <a:solidFill>
                  <a:srgbClr val="005A9B"/>
                </a:solidFill>
                <a:latin typeface="Arial"/>
                <a:cs typeface="Arial"/>
              </a:rPr>
              <a:t>We’ll evaluate and publish a report to help:</a:t>
            </a:r>
          </a:p>
          <a:p>
            <a:pPr marL="152396" indent="-152396" defTabSz="609585" eaLnBrk="0" fontAlgn="base" hangingPunct="0">
              <a:spcAft>
                <a:spcPts val="800"/>
              </a:spcAft>
              <a:buFont typeface="Arial"/>
              <a:buChar char="•"/>
            </a:pPr>
            <a:r>
              <a:rPr lang="en-GB" sz="1867">
                <a:solidFill>
                  <a:srgbClr val="005A9B"/>
                </a:solidFill>
                <a:latin typeface="Arial"/>
                <a:cs typeface="Arial"/>
              </a:rPr>
              <a:t>Demonstrate the impact of the principles</a:t>
            </a:r>
          </a:p>
          <a:p>
            <a:pPr marL="152396" indent="-152396" defTabSz="609585" eaLnBrk="0" fontAlgn="base" hangingPunct="0">
              <a:spcAft>
                <a:spcPts val="800"/>
              </a:spcAft>
              <a:buFont typeface="Arial"/>
              <a:buChar char="•"/>
            </a:pPr>
            <a:r>
              <a:rPr lang="en-GB" sz="1867">
                <a:solidFill>
                  <a:srgbClr val="005A9B"/>
                </a:solidFill>
                <a:latin typeface="Arial"/>
                <a:cs typeface="Arial"/>
              </a:rPr>
              <a:t>Provide additional evidence for the remainder of the review </a:t>
            </a:r>
          </a:p>
          <a:p>
            <a:pPr marL="152396" indent="-152396" defTabSz="609585" eaLnBrk="0" fontAlgn="base" hangingPunct="0">
              <a:spcAft>
                <a:spcPts val="800"/>
              </a:spcAft>
              <a:buFont typeface="Arial"/>
              <a:buChar char="•"/>
            </a:pPr>
            <a:r>
              <a:rPr lang="en-GB" sz="1867">
                <a:solidFill>
                  <a:srgbClr val="005A9B"/>
                </a:solidFill>
                <a:latin typeface="Arial"/>
                <a:cs typeface="Arial"/>
              </a:rPr>
              <a:t>Influence and encourage others to implement through shared learning</a:t>
            </a:r>
          </a:p>
        </p:txBody>
      </p:sp>
    </p:spTree>
    <p:extLst>
      <p:ext uri="{BB962C8B-B14F-4D97-AF65-F5344CB8AC3E}">
        <p14:creationId xmlns:p14="http://schemas.microsoft.com/office/powerpoint/2010/main" val="1588657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71F2-0CDC-FABE-342A-64713C962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63928BBD-5983-FCCC-3E72-393AA8F50032}"/>
              </a:ext>
            </a:extLst>
          </p:cNvPr>
          <p:cNvGrpSpPr/>
          <p:nvPr/>
        </p:nvGrpSpPr>
        <p:grpSpPr>
          <a:xfrm>
            <a:off x="140840" y="2104510"/>
            <a:ext cx="10716488" cy="4167761"/>
            <a:chOff x="124774" y="1637060"/>
            <a:chExt cx="10716488" cy="4167759"/>
          </a:xfrm>
        </p:grpSpPr>
        <p:sp>
          <p:nvSpPr>
            <p:cNvPr id="34" name="Shape 2547">
              <a:extLst>
                <a:ext uri="{FF2B5EF4-FFF2-40B4-BE49-F238E27FC236}">
                  <a16:creationId xmlns:a16="http://schemas.microsoft.com/office/drawing/2014/main" id="{8BB4F57B-F334-A1C8-A16D-5517E2923917}"/>
                </a:ext>
              </a:extLst>
            </p:cNvPr>
            <p:cNvSpPr/>
            <p:nvPr/>
          </p:nvSpPr>
          <p:spPr>
            <a:xfrm>
              <a:off x="2584757" y="4278087"/>
              <a:ext cx="411651" cy="41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1" tIns="38091" rIns="38091" bIns="38091" anchor="ctr"/>
            <a:lstStyle/>
            <a:p>
              <a:pPr defTabSz="457051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endParaRPr>
            </a:p>
          </p:txBody>
        </p:sp>
        <p:sp>
          <p:nvSpPr>
            <p:cNvPr id="35" name="Shape 2595">
              <a:extLst>
                <a:ext uri="{FF2B5EF4-FFF2-40B4-BE49-F238E27FC236}">
                  <a16:creationId xmlns:a16="http://schemas.microsoft.com/office/drawing/2014/main" id="{566601B5-78DC-1F00-82B3-682A72F160B5}"/>
                </a:ext>
              </a:extLst>
            </p:cNvPr>
            <p:cNvSpPr/>
            <p:nvPr/>
          </p:nvSpPr>
          <p:spPr>
            <a:xfrm>
              <a:off x="2584757" y="1937300"/>
              <a:ext cx="411651" cy="374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64" y="14040"/>
                  </a:moveTo>
                  <a:lnTo>
                    <a:pt x="14236" y="14040"/>
                  </a:lnTo>
                  <a:cubicBezTo>
                    <a:pt x="14507" y="14040"/>
                    <a:pt x="14727" y="13799"/>
                    <a:pt x="14727" y="13500"/>
                  </a:cubicBezTo>
                  <a:cubicBezTo>
                    <a:pt x="14727" y="13202"/>
                    <a:pt x="14507" y="12960"/>
                    <a:pt x="14236" y="12960"/>
                  </a:cubicBezTo>
                  <a:lnTo>
                    <a:pt x="7364" y="12960"/>
                  </a:lnTo>
                  <a:cubicBezTo>
                    <a:pt x="7093" y="12960"/>
                    <a:pt x="6873" y="13202"/>
                    <a:pt x="6873" y="13500"/>
                  </a:cubicBezTo>
                  <a:cubicBezTo>
                    <a:pt x="6873" y="13799"/>
                    <a:pt x="7093" y="14040"/>
                    <a:pt x="7364" y="14040"/>
                  </a:cubicBezTo>
                  <a:moveTo>
                    <a:pt x="7364" y="11880"/>
                  </a:moveTo>
                  <a:lnTo>
                    <a:pt x="18164" y="11880"/>
                  </a:lnTo>
                  <a:cubicBezTo>
                    <a:pt x="18434" y="11880"/>
                    <a:pt x="18655" y="11639"/>
                    <a:pt x="18655" y="11340"/>
                  </a:cubicBezTo>
                  <a:cubicBezTo>
                    <a:pt x="18655" y="11042"/>
                    <a:pt x="18434" y="10800"/>
                    <a:pt x="18164" y="10800"/>
                  </a:cubicBezTo>
                  <a:lnTo>
                    <a:pt x="7364" y="10800"/>
                  </a:lnTo>
                  <a:cubicBezTo>
                    <a:pt x="7093" y="10800"/>
                    <a:pt x="6873" y="11042"/>
                    <a:pt x="6873" y="11340"/>
                  </a:cubicBezTo>
                  <a:cubicBezTo>
                    <a:pt x="6873" y="11639"/>
                    <a:pt x="7093" y="11880"/>
                    <a:pt x="7364" y="11880"/>
                  </a:cubicBezTo>
                  <a:moveTo>
                    <a:pt x="20618" y="19440"/>
                  </a:moveTo>
                  <a:lnTo>
                    <a:pt x="18605" y="19440"/>
                  </a:lnTo>
                  <a:cubicBezTo>
                    <a:pt x="18378" y="18208"/>
                    <a:pt x="17387" y="17280"/>
                    <a:pt x="16200" y="17280"/>
                  </a:cubicBezTo>
                  <a:cubicBezTo>
                    <a:pt x="15013" y="17280"/>
                    <a:pt x="14022" y="18208"/>
                    <a:pt x="13795" y="19440"/>
                  </a:cubicBezTo>
                  <a:lnTo>
                    <a:pt x="11732" y="19440"/>
                  </a:lnTo>
                  <a:cubicBezTo>
                    <a:pt x="11505" y="18208"/>
                    <a:pt x="10515" y="17280"/>
                    <a:pt x="9327" y="17280"/>
                  </a:cubicBezTo>
                  <a:cubicBezTo>
                    <a:pt x="8140" y="17280"/>
                    <a:pt x="7150" y="18208"/>
                    <a:pt x="6922" y="19440"/>
                  </a:cubicBezTo>
                  <a:lnTo>
                    <a:pt x="4909" y="19440"/>
                  </a:lnTo>
                  <a:lnTo>
                    <a:pt x="4909" y="5400"/>
                  </a:lnTo>
                  <a:lnTo>
                    <a:pt x="20618" y="5400"/>
                  </a:lnTo>
                  <a:cubicBezTo>
                    <a:pt x="20618" y="5400"/>
                    <a:pt x="20618" y="19440"/>
                    <a:pt x="20618" y="19440"/>
                  </a:cubicBezTo>
                  <a:close/>
                  <a:moveTo>
                    <a:pt x="20618" y="4320"/>
                  </a:moveTo>
                  <a:lnTo>
                    <a:pt x="4909" y="4320"/>
                  </a:lnTo>
                  <a:cubicBezTo>
                    <a:pt x="4367" y="4320"/>
                    <a:pt x="3927" y="4804"/>
                    <a:pt x="3927" y="5400"/>
                  </a:cubicBezTo>
                  <a:lnTo>
                    <a:pt x="3927" y="19440"/>
                  </a:lnTo>
                  <a:cubicBezTo>
                    <a:pt x="3927" y="20036"/>
                    <a:pt x="4367" y="20520"/>
                    <a:pt x="4909" y="20520"/>
                  </a:cubicBezTo>
                  <a:lnTo>
                    <a:pt x="7364" y="20520"/>
                  </a:lnTo>
                  <a:cubicBezTo>
                    <a:pt x="7634" y="20520"/>
                    <a:pt x="7855" y="20279"/>
                    <a:pt x="7855" y="19980"/>
                  </a:cubicBezTo>
                  <a:cubicBezTo>
                    <a:pt x="7855" y="19085"/>
                    <a:pt x="8514" y="18360"/>
                    <a:pt x="9327" y="18360"/>
                  </a:cubicBezTo>
                  <a:cubicBezTo>
                    <a:pt x="10141" y="18360"/>
                    <a:pt x="10800" y="19085"/>
                    <a:pt x="10800" y="19980"/>
                  </a:cubicBezTo>
                  <a:cubicBezTo>
                    <a:pt x="10800" y="20279"/>
                    <a:pt x="11020" y="20520"/>
                    <a:pt x="11291" y="20520"/>
                  </a:cubicBezTo>
                  <a:lnTo>
                    <a:pt x="14236" y="20520"/>
                  </a:lnTo>
                  <a:cubicBezTo>
                    <a:pt x="14507" y="20520"/>
                    <a:pt x="14727" y="20279"/>
                    <a:pt x="14727" y="19980"/>
                  </a:cubicBezTo>
                  <a:cubicBezTo>
                    <a:pt x="14727" y="19085"/>
                    <a:pt x="15386" y="18360"/>
                    <a:pt x="16200" y="18360"/>
                  </a:cubicBezTo>
                  <a:cubicBezTo>
                    <a:pt x="17014" y="18360"/>
                    <a:pt x="17673" y="19085"/>
                    <a:pt x="17673" y="19980"/>
                  </a:cubicBezTo>
                  <a:cubicBezTo>
                    <a:pt x="17673" y="20279"/>
                    <a:pt x="17893" y="20520"/>
                    <a:pt x="18164" y="20520"/>
                  </a:cubicBezTo>
                  <a:lnTo>
                    <a:pt x="20618" y="20520"/>
                  </a:lnTo>
                  <a:cubicBezTo>
                    <a:pt x="21160" y="20520"/>
                    <a:pt x="21600" y="20036"/>
                    <a:pt x="21600" y="19440"/>
                  </a:cubicBezTo>
                  <a:lnTo>
                    <a:pt x="21600" y="5400"/>
                  </a:lnTo>
                  <a:cubicBezTo>
                    <a:pt x="21600" y="4804"/>
                    <a:pt x="21160" y="4320"/>
                    <a:pt x="20618" y="4320"/>
                  </a:cubicBezTo>
                  <a:moveTo>
                    <a:pt x="7364" y="9720"/>
                  </a:moveTo>
                  <a:lnTo>
                    <a:pt x="18164" y="9720"/>
                  </a:lnTo>
                  <a:cubicBezTo>
                    <a:pt x="18434" y="9720"/>
                    <a:pt x="18655" y="9479"/>
                    <a:pt x="18655" y="9180"/>
                  </a:cubicBezTo>
                  <a:cubicBezTo>
                    <a:pt x="18655" y="8882"/>
                    <a:pt x="18434" y="8640"/>
                    <a:pt x="18164" y="8640"/>
                  </a:cubicBezTo>
                  <a:lnTo>
                    <a:pt x="7364" y="8640"/>
                  </a:lnTo>
                  <a:cubicBezTo>
                    <a:pt x="7093" y="8640"/>
                    <a:pt x="6873" y="8882"/>
                    <a:pt x="6873" y="9180"/>
                  </a:cubicBezTo>
                  <a:cubicBezTo>
                    <a:pt x="6873" y="9479"/>
                    <a:pt x="7093" y="9720"/>
                    <a:pt x="7364" y="9720"/>
                  </a:cubicBezTo>
                  <a:moveTo>
                    <a:pt x="9327" y="19440"/>
                  </a:moveTo>
                  <a:cubicBezTo>
                    <a:pt x="9056" y="19440"/>
                    <a:pt x="8836" y="19682"/>
                    <a:pt x="8836" y="19980"/>
                  </a:cubicBezTo>
                  <a:lnTo>
                    <a:pt x="8836" y="21060"/>
                  </a:lnTo>
                  <a:cubicBezTo>
                    <a:pt x="8836" y="21359"/>
                    <a:pt x="9056" y="21600"/>
                    <a:pt x="9327" y="21600"/>
                  </a:cubicBezTo>
                  <a:cubicBezTo>
                    <a:pt x="9598" y="21600"/>
                    <a:pt x="9818" y="21359"/>
                    <a:pt x="9818" y="21060"/>
                  </a:cubicBezTo>
                  <a:lnTo>
                    <a:pt x="9818" y="19980"/>
                  </a:lnTo>
                  <a:cubicBezTo>
                    <a:pt x="9818" y="19682"/>
                    <a:pt x="9598" y="19440"/>
                    <a:pt x="9327" y="19440"/>
                  </a:cubicBezTo>
                  <a:moveTo>
                    <a:pt x="2455" y="15120"/>
                  </a:moveTo>
                  <a:lnTo>
                    <a:pt x="982" y="15120"/>
                  </a:lnTo>
                  <a:lnTo>
                    <a:pt x="982" y="1080"/>
                  </a:lnTo>
                  <a:lnTo>
                    <a:pt x="16691" y="1080"/>
                  </a:lnTo>
                  <a:lnTo>
                    <a:pt x="16691" y="2700"/>
                  </a:lnTo>
                  <a:cubicBezTo>
                    <a:pt x="16691" y="2999"/>
                    <a:pt x="16911" y="3240"/>
                    <a:pt x="17182" y="3240"/>
                  </a:cubicBezTo>
                  <a:cubicBezTo>
                    <a:pt x="17453" y="3240"/>
                    <a:pt x="17673" y="2999"/>
                    <a:pt x="17673" y="2700"/>
                  </a:cubicBezTo>
                  <a:lnTo>
                    <a:pt x="17673" y="1080"/>
                  </a:lnTo>
                  <a:cubicBezTo>
                    <a:pt x="17673" y="484"/>
                    <a:pt x="17233" y="0"/>
                    <a:pt x="16691" y="0"/>
                  </a:cubicBezTo>
                  <a:lnTo>
                    <a:pt x="982" y="0"/>
                  </a:lnTo>
                  <a:cubicBezTo>
                    <a:pt x="440" y="0"/>
                    <a:pt x="0" y="484"/>
                    <a:pt x="0" y="1080"/>
                  </a:cubicBezTo>
                  <a:lnTo>
                    <a:pt x="0" y="15120"/>
                  </a:lnTo>
                  <a:cubicBezTo>
                    <a:pt x="0" y="15716"/>
                    <a:pt x="440" y="16201"/>
                    <a:pt x="982" y="16201"/>
                  </a:cubicBezTo>
                  <a:lnTo>
                    <a:pt x="2455" y="16201"/>
                  </a:lnTo>
                  <a:cubicBezTo>
                    <a:pt x="2725" y="16201"/>
                    <a:pt x="2945" y="15959"/>
                    <a:pt x="2945" y="15660"/>
                  </a:cubicBezTo>
                  <a:cubicBezTo>
                    <a:pt x="2945" y="15362"/>
                    <a:pt x="2725" y="15120"/>
                    <a:pt x="2455" y="15120"/>
                  </a:cubicBezTo>
                  <a:moveTo>
                    <a:pt x="16200" y="19440"/>
                  </a:moveTo>
                  <a:cubicBezTo>
                    <a:pt x="15929" y="19440"/>
                    <a:pt x="15709" y="19682"/>
                    <a:pt x="15709" y="19980"/>
                  </a:cubicBezTo>
                  <a:lnTo>
                    <a:pt x="15709" y="21060"/>
                  </a:lnTo>
                  <a:cubicBezTo>
                    <a:pt x="15709" y="21359"/>
                    <a:pt x="15929" y="21600"/>
                    <a:pt x="16200" y="21600"/>
                  </a:cubicBezTo>
                  <a:cubicBezTo>
                    <a:pt x="16471" y="21600"/>
                    <a:pt x="16691" y="21359"/>
                    <a:pt x="16691" y="21060"/>
                  </a:cubicBezTo>
                  <a:lnTo>
                    <a:pt x="16691" y="19980"/>
                  </a:lnTo>
                  <a:cubicBezTo>
                    <a:pt x="16691" y="19682"/>
                    <a:pt x="16471" y="19440"/>
                    <a:pt x="16200" y="1944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1" tIns="38091" rIns="38091" bIns="38091" anchor="ctr"/>
            <a:lstStyle/>
            <a:p>
              <a:pPr defTabSz="457051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endParaRPr>
            </a:p>
          </p:txBody>
        </p:sp>
        <p:sp>
          <p:nvSpPr>
            <p:cNvPr id="36" name="Shape 2604">
              <a:extLst>
                <a:ext uri="{FF2B5EF4-FFF2-40B4-BE49-F238E27FC236}">
                  <a16:creationId xmlns:a16="http://schemas.microsoft.com/office/drawing/2014/main" id="{DCB25B02-7D6D-B6EA-8548-E684E810A342}"/>
                </a:ext>
              </a:extLst>
            </p:cNvPr>
            <p:cNvSpPr/>
            <p:nvPr/>
          </p:nvSpPr>
          <p:spPr>
            <a:xfrm>
              <a:off x="9042908" y="1956012"/>
              <a:ext cx="411651" cy="336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9600"/>
                  </a:moveTo>
                  <a:lnTo>
                    <a:pt x="17673" y="9600"/>
                  </a:lnTo>
                  <a:lnTo>
                    <a:pt x="17673" y="8400"/>
                  </a:lnTo>
                  <a:cubicBezTo>
                    <a:pt x="17673" y="7738"/>
                    <a:pt x="17233" y="7200"/>
                    <a:pt x="16691" y="7200"/>
                  </a:cubicBezTo>
                  <a:lnTo>
                    <a:pt x="14727" y="7200"/>
                  </a:lnTo>
                  <a:cubicBezTo>
                    <a:pt x="14186" y="7200"/>
                    <a:pt x="13745" y="7738"/>
                    <a:pt x="13745" y="8400"/>
                  </a:cubicBezTo>
                  <a:lnTo>
                    <a:pt x="13745" y="9600"/>
                  </a:lnTo>
                  <a:lnTo>
                    <a:pt x="7855" y="9600"/>
                  </a:lnTo>
                  <a:lnTo>
                    <a:pt x="7855" y="8400"/>
                  </a:lnTo>
                  <a:cubicBezTo>
                    <a:pt x="7855" y="7738"/>
                    <a:pt x="7414" y="7200"/>
                    <a:pt x="6873" y="7200"/>
                  </a:cubicBezTo>
                  <a:lnTo>
                    <a:pt x="4909" y="7200"/>
                  </a:lnTo>
                  <a:cubicBezTo>
                    <a:pt x="4367" y="7200"/>
                    <a:pt x="3927" y="7738"/>
                    <a:pt x="3927" y="8400"/>
                  </a:cubicBezTo>
                  <a:lnTo>
                    <a:pt x="3927" y="9600"/>
                  </a:lnTo>
                  <a:lnTo>
                    <a:pt x="982" y="9600"/>
                  </a:lnTo>
                  <a:lnTo>
                    <a:pt x="982" y="3601"/>
                  </a:lnTo>
                  <a:lnTo>
                    <a:pt x="20618" y="3601"/>
                  </a:lnTo>
                  <a:cubicBezTo>
                    <a:pt x="20618" y="3601"/>
                    <a:pt x="20618" y="9600"/>
                    <a:pt x="20618" y="9600"/>
                  </a:cubicBezTo>
                  <a:close/>
                  <a:moveTo>
                    <a:pt x="14727" y="8400"/>
                  </a:moveTo>
                  <a:lnTo>
                    <a:pt x="16691" y="8400"/>
                  </a:lnTo>
                  <a:lnTo>
                    <a:pt x="16691" y="12001"/>
                  </a:lnTo>
                  <a:lnTo>
                    <a:pt x="14727" y="12001"/>
                  </a:lnTo>
                  <a:cubicBezTo>
                    <a:pt x="14727" y="12001"/>
                    <a:pt x="14727" y="8400"/>
                    <a:pt x="14727" y="8400"/>
                  </a:cubicBezTo>
                  <a:close/>
                  <a:moveTo>
                    <a:pt x="4909" y="8400"/>
                  </a:moveTo>
                  <a:lnTo>
                    <a:pt x="6873" y="8400"/>
                  </a:lnTo>
                  <a:lnTo>
                    <a:pt x="6873" y="12001"/>
                  </a:lnTo>
                  <a:lnTo>
                    <a:pt x="4909" y="12001"/>
                  </a:lnTo>
                  <a:cubicBezTo>
                    <a:pt x="4909" y="12001"/>
                    <a:pt x="4909" y="8400"/>
                    <a:pt x="4909" y="8400"/>
                  </a:cubicBezTo>
                  <a:close/>
                  <a:moveTo>
                    <a:pt x="19636" y="20400"/>
                  </a:moveTo>
                  <a:lnTo>
                    <a:pt x="1964" y="20400"/>
                  </a:lnTo>
                  <a:lnTo>
                    <a:pt x="1964" y="10800"/>
                  </a:lnTo>
                  <a:lnTo>
                    <a:pt x="3927" y="10800"/>
                  </a:lnTo>
                  <a:lnTo>
                    <a:pt x="3927" y="12001"/>
                  </a:lnTo>
                  <a:cubicBezTo>
                    <a:pt x="3927" y="12662"/>
                    <a:pt x="4367" y="13200"/>
                    <a:pt x="4909" y="13200"/>
                  </a:cubicBezTo>
                  <a:lnTo>
                    <a:pt x="6873" y="13200"/>
                  </a:lnTo>
                  <a:cubicBezTo>
                    <a:pt x="7414" y="13200"/>
                    <a:pt x="7855" y="12662"/>
                    <a:pt x="7855" y="12001"/>
                  </a:cubicBezTo>
                  <a:lnTo>
                    <a:pt x="7855" y="10800"/>
                  </a:lnTo>
                  <a:lnTo>
                    <a:pt x="13745" y="10800"/>
                  </a:lnTo>
                  <a:lnTo>
                    <a:pt x="13745" y="12001"/>
                  </a:lnTo>
                  <a:cubicBezTo>
                    <a:pt x="13745" y="12662"/>
                    <a:pt x="14186" y="13200"/>
                    <a:pt x="14727" y="13200"/>
                  </a:cubicBezTo>
                  <a:lnTo>
                    <a:pt x="16691" y="13200"/>
                  </a:lnTo>
                  <a:cubicBezTo>
                    <a:pt x="17233" y="13200"/>
                    <a:pt x="17673" y="12662"/>
                    <a:pt x="17673" y="12001"/>
                  </a:cubicBezTo>
                  <a:lnTo>
                    <a:pt x="17673" y="10800"/>
                  </a:lnTo>
                  <a:lnTo>
                    <a:pt x="19636" y="10800"/>
                  </a:lnTo>
                  <a:cubicBezTo>
                    <a:pt x="19636" y="10800"/>
                    <a:pt x="19636" y="20400"/>
                    <a:pt x="19636" y="20400"/>
                  </a:cubicBezTo>
                  <a:close/>
                  <a:moveTo>
                    <a:pt x="8836" y="1200"/>
                  </a:moveTo>
                  <a:lnTo>
                    <a:pt x="12764" y="1200"/>
                  </a:lnTo>
                  <a:cubicBezTo>
                    <a:pt x="13305" y="1200"/>
                    <a:pt x="13745" y="1738"/>
                    <a:pt x="13745" y="2400"/>
                  </a:cubicBezTo>
                  <a:lnTo>
                    <a:pt x="7855" y="2400"/>
                  </a:lnTo>
                  <a:cubicBezTo>
                    <a:pt x="7855" y="1738"/>
                    <a:pt x="8295" y="1200"/>
                    <a:pt x="8836" y="1200"/>
                  </a:cubicBezTo>
                  <a:moveTo>
                    <a:pt x="20618" y="2400"/>
                  </a:moveTo>
                  <a:lnTo>
                    <a:pt x="14727" y="2400"/>
                  </a:lnTo>
                  <a:cubicBezTo>
                    <a:pt x="14727" y="1075"/>
                    <a:pt x="13848" y="0"/>
                    <a:pt x="12764" y="0"/>
                  </a:cubicBezTo>
                  <a:lnTo>
                    <a:pt x="8836" y="0"/>
                  </a:lnTo>
                  <a:cubicBezTo>
                    <a:pt x="7752" y="0"/>
                    <a:pt x="6873" y="1075"/>
                    <a:pt x="6873" y="2400"/>
                  </a:cubicBezTo>
                  <a:lnTo>
                    <a:pt x="982" y="2400"/>
                  </a:lnTo>
                  <a:cubicBezTo>
                    <a:pt x="440" y="2400"/>
                    <a:pt x="0" y="2938"/>
                    <a:pt x="0" y="3601"/>
                  </a:cubicBezTo>
                  <a:lnTo>
                    <a:pt x="0" y="9600"/>
                  </a:lnTo>
                  <a:cubicBezTo>
                    <a:pt x="0" y="10262"/>
                    <a:pt x="440" y="10800"/>
                    <a:pt x="982" y="10800"/>
                  </a:cubicBezTo>
                  <a:lnTo>
                    <a:pt x="982" y="20400"/>
                  </a:lnTo>
                  <a:cubicBezTo>
                    <a:pt x="982" y="21062"/>
                    <a:pt x="1422" y="21600"/>
                    <a:pt x="1964" y="21600"/>
                  </a:cubicBezTo>
                  <a:lnTo>
                    <a:pt x="19636" y="21600"/>
                  </a:lnTo>
                  <a:cubicBezTo>
                    <a:pt x="20178" y="21600"/>
                    <a:pt x="20618" y="21062"/>
                    <a:pt x="20618" y="20400"/>
                  </a:cubicBezTo>
                  <a:lnTo>
                    <a:pt x="20618" y="10800"/>
                  </a:lnTo>
                  <a:cubicBezTo>
                    <a:pt x="21160" y="10800"/>
                    <a:pt x="21600" y="10262"/>
                    <a:pt x="21600" y="9600"/>
                  </a:cubicBezTo>
                  <a:lnTo>
                    <a:pt x="21600" y="3601"/>
                  </a:lnTo>
                  <a:cubicBezTo>
                    <a:pt x="21600" y="2938"/>
                    <a:pt x="21160" y="2400"/>
                    <a:pt x="20618" y="24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1" tIns="38091" rIns="38091" bIns="38091" anchor="ctr"/>
            <a:lstStyle/>
            <a:p>
              <a:pPr defTabSz="457051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endParaRPr>
            </a:p>
          </p:txBody>
        </p:sp>
        <p:sp>
          <p:nvSpPr>
            <p:cNvPr id="37" name="Shape 2614">
              <a:extLst>
                <a:ext uri="{FF2B5EF4-FFF2-40B4-BE49-F238E27FC236}">
                  <a16:creationId xmlns:a16="http://schemas.microsoft.com/office/drawing/2014/main" id="{5404113A-5D9D-65B2-5F97-7F48D0BEB4F6}"/>
                </a:ext>
              </a:extLst>
            </p:cNvPr>
            <p:cNvSpPr/>
            <p:nvPr/>
          </p:nvSpPr>
          <p:spPr>
            <a:xfrm>
              <a:off x="9042908" y="4278087"/>
              <a:ext cx="411651" cy="41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58" y="17505"/>
                  </a:moveTo>
                  <a:cubicBezTo>
                    <a:pt x="17372" y="16944"/>
                    <a:pt x="16242" y="15945"/>
                    <a:pt x="15117" y="15413"/>
                  </a:cubicBezTo>
                  <a:cubicBezTo>
                    <a:pt x="14189" y="14975"/>
                    <a:pt x="13657" y="14531"/>
                    <a:pt x="13491" y="14057"/>
                  </a:cubicBezTo>
                  <a:cubicBezTo>
                    <a:pt x="13377" y="13728"/>
                    <a:pt x="13428" y="13351"/>
                    <a:pt x="13649" y="12904"/>
                  </a:cubicBezTo>
                  <a:cubicBezTo>
                    <a:pt x="13815" y="12567"/>
                    <a:pt x="13972" y="12286"/>
                    <a:pt x="14117" y="12028"/>
                  </a:cubicBezTo>
                  <a:cubicBezTo>
                    <a:pt x="14730" y="10934"/>
                    <a:pt x="15203" y="10145"/>
                    <a:pt x="15203" y="7348"/>
                  </a:cubicBezTo>
                  <a:cubicBezTo>
                    <a:pt x="15203" y="3162"/>
                    <a:pt x="12787" y="2951"/>
                    <a:pt x="12309" y="2951"/>
                  </a:cubicBezTo>
                  <a:cubicBezTo>
                    <a:pt x="11917" y="2951"/>
                    <a:pt x="11672" y="3037"/>
                    <a:pt x="11435" y="3121"/>
                  </a:cubicBezTo>
                  <a:cubicBezTo>
                    <a:pt x="11175" y="3213"/>
                    <a:pt x="10907" y="3309"/>
                    <a:pt x="10296" y="3319"/>
                  </a:cubicBezTo>
                  <a:cubicBezTo>
                    <a:pt x="9190" y="3337"/>
                    <a:pt x="6873" y="3375"/>
                    <a:pt x="6873" y="7226"/>
                  </a:cubicBezTo>
                  <a:cubicBezTo>
                    <a:pt x="6873" y="9919"/>
                    <a:pt x="7574" y="11156"/>
                    <a:pt x="8125" y="12150"/>
                  </a:cubicBezTo>
                  <a:cubicBezTo>
                    <a:pt x="8266" y="12404"/>
                    <a:pt x="8399" y="12645"/>
                    <a:pt x="8505" y="12885"/>
                  </a:cubicBezTo>
                  <a:cubicBezTo>
                    <a:pt x="8973" y="13949"/>
                    <a:pt x="8631" y="14693"/>
                    <a:pt x="7426" y="15224"/>
                  </a:cubicBezTo>
                  <a:cubicBezTo>
                    <a:pt x="5905" y="15897"/>
                    <a:pt x="5188" y="16247"/>
                    <a:pt x="3693" y="17562"/>
                  </a:cubicBezTo>
                  <a:cubicBezTo>
                    <a:pt x="2017" y="15800"/>
                    <a:pt x="982" y="134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3395"/>
                    <a:pt x="19603" y="15749"/>
                    <a:pt x="17958" y="17505"/>
                  </a:cubicBezTo>
                  <a:moveTo>
                    <a:pt x="10800" y="20618"/>
                  </a:moveTo>
                  <a:cubicBezTo>
                    <a:pt x="8356" y="20618"/>
                    <a:pt x="6125" y="19720"/>
                    <a:pt x="4407" y="18242"/>
                  </a:cubicBezTo>
                  <a:cubicBezTo>
                    <a:pt x="5730" y="17084"/>
                    <a:pt x="6362" y="16767"/>
                    <a:pt x="7823" y="16122"/>
                  </a:cubicBezTo>
                  <a:cubicBezTo>
                    <a:pt x="9515" y="15375"/>
                    <a:pt x="10091" y="14051"/>
                    <a:pt x="9403" y="12489"/>
                  </a:cubicBezTo>
                  <a:cubicBezTo>
                    <a:pt x="9279" y="12208"/>
                    <a:pt x="9136" y="11949"/>
                    <a:pt x="8984" y="11674"/>
                  </a:cubicBezTo>
                  <a:cubicBezTo>
                    <a:pt x="8461" y="10732"/>
                    <a:pt x="7855" y="9665"/>
                    <a:pt x="7855" y="7226"/>
                  </a:cubicBezTo>
                  <a:cubicBezTo>
                    <a:pt x="7855" y="4341"/>
                    <a:pt x="9224" y="4318"/>
                    <a:pt x="10312" y="4300"/>
                  </a:cubicBezTo>
                  <a:cubicBezTo>
                    <a:pt x="11084" y="4287"/>
                    <a:pt x="11461" y="4154"/>
                    <a:pt x="11763" y="4047"/>
                  </a:cubicBezTo>
                  <a:cubicBezTo>
                    <a:pt x="11964" y="3975"/>
                    <a:pt x="12086" y="3933"/>
                    <a:pt x="12309" y="3933"/>
                  </a:cubicBezTo>
                  <a:cubicBezTo>
                    <a:pt x="13218" y="3933"/>
                    <a:pt x="14221" y="4830"/>
                    <a:pt x="14221" y="7348"/>
                  </a:cubicBezTo>
                  <a:cubicBezTo>
                    <a:pt x="14221" y="9888"/>
                    <a:pt x="13840" y="10513"/>
                    <a:pt x="13261" y="11548"/>
                  </a:cubicBezTo>
                  <a:cubicBezTo>
                    <a:pt x="13108" y="11820"/>
                    <a:pt x="12943" y="12115"/>
                    <a:pt x="12768" y="12470"/>
                  </a:cubicBezTo>
                  <a:cubicBezTo>
                    <a:pt x="12430" y="13155"/>
                    <a:pt x="12362" y="13798"/>
                    <a:pt x="12565" y="14380"/>
                  </a:cubicBezTo>
                  <a:cubicBezTo>
                    <a:pt x="12825" y="15126"/>
                    <a:pt x="13502" y="15737"/>
                    <a:pt x="14696" y="16302"/>
                  </a:cubicBezTo>
                  <a:cubicBezTo>
                    <a:pt x="15675" y="16764"/>
                    <a:pt x="16700" y="17667"/>
                    <a:pt x="17251" y="18189"/>
                  </a:cubicBezTo>
                  <a:cubicBezTo>
                    <a:pt x="15525" y="19697"/>
                    <a:pt x="13272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5" y="21600"/>
                    <a:pt x="21600" y="16764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1" tIns="38091" rIns="38091" bIns="38091" anchor="ctr"/>
            <a:lstStyle/>
            <a:p>
              <a:pPr defTabSz="457051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endParaRP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C5A2631-0E3A-CB4A-3E5C-5ED97E552574}"/>
                </a:ext>
              </a:extLst>
            </p:cNvPr>
            <p:cNvGrpSpPr/>
            <p:nvPr/>
          </p:nvGrpSpPr>
          <p:grpSpPr>
            <a:xfrm>
              <a:off x="124774" y="1637060"/>
              <a:ext cx="10716488" cy="4167759"/>
              <a:chOff x="64846" y="1637060"/>
              <a:chExt cx="10716488" cy="4167759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9C2D8FB9-B04B-2959-9442-D9B293A471CE}"/>
                  </a:ext>
                </a:extLst>
              </p:cNvPr>
              <p:cNvGrpSpPr/>
              <p:nvPr/>
            </p:nvGrpSpPr>
            <p:grpSpPr>
              <a:xfrm>
                <a:off x="3560689" y="1637060"/>
                <a:ext cx="5125684" cy="3583881"/>
                <a:chOff x="3560689" y="1653982"/>
                <a:chExt cx="6276264" cy="4388368"/>
              </a:xfrm>
            </p:grpSpPr>
            <p:sp>
              <p:nvSpPr>
                <p:cNvPr id="5" name="Freeform 5">
                  <a:extLst>
                    <a:ext uri="{FF2B5EF4-FFF2-40B4-BE49-F238E27FC236}">
                      <a16:creationId xmlns:a16="http://schemas.microsoft.com/office/drawing/2014/main" id="{92490420-5E0E-C1DD-921E-7AC41CEB30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20772" y="1653982"/>
                  <a:ext cx="2365954" cy="2363601"/>
                </a:xfrm>
                <a:custGeom>
                  <a:avLst/>
                  <a:gdLst>
                    <a:gd name="T0" fmla="*/ 1221 w 1230"/>
                    <a:gd name="T1" fmla="*/ 604 h 1229"/>
                    <a:gd name="T2" fmla="*/ 1216 w 1230"/>
                    <a:gd name="T3" fmla="*/ 597 h 1229"/>
                    <a:gd name="T4" fmla="*/ 1053 w 1230"/>
                    <a:gd name="T5" fmla="*/ 427 h 1229"/>
                    <a:gd name="T6" fmla="*/ 1067 w 1230"/>
                    <a:gd name="T7" fmla="*/ 386 h 1229"/>
                    <a:gd name="T8" fmla="*/ 1136 w 1230"/>
                    <a:gd name="T9" fmla="*/ 346 h 1229"/>
                    <a:gd name="T10" fmla="*/ 1142 w 1230"/>
                    <a:gd name="T11" fmla="*/ 111 h 1229"/>
                    <a:gd name="T12" fmla="*/ 906 w 1230"/>
                    <a:gd name="T13" fmla="*/ 106 h 1229"/>
                    <a:gd name="T14" fmla="*/ 863 w 1230"/>
                    <a:gd name="T15" fmla="*/ 173 h 1229"/>
                    <a:gd name="T16" fmla="*/ 822 w 1230"/>
                    <a:gd name="T17" fmla="*/ 185 h 1229"/>
                    <a:gd name="T18" fmla="*/ 659 w 1230"/>
                    <a:gd name="T19" fmla="*/ 15 h 1229"/>
                    <a:gd name="T20" fmla="*/ 652 w 1230"/>
                    <a:gd name="T21" fmla="*/ 10 h 1229"/>
                    <a:gd name="T22" fmla="*/ 615 w 1230"/>
                    <a:gd name="T23" fmla="*/ 10 h 1229"/>
                    <a:gd name="T24" fmla="*/ 427 w 1230"/>
                    <a:gd name="T25" fmla="*/ 191 h 1229"/>
                    <a:gd name="T26" fmla="*/ 400 w 1230"/>
                    <a:gd name="T27" fmla="*/ 172 h 1229"/>
                    <a:gd name="T28" fmla="*/ 260 w 1230"/>
                    <a:gd name="T29" fmla="*/ 54 h 1229"/>
                    <a:gd name="T30" fmla="*/ 236 w 1230"/>
                    <a:gd name="T31" fmla="*/ 54 h 1229"/>
                    <a:gd name="T32" fmla="*/ 121 w 1230"/>
                    <a:gd name="T33" fmla="*/ 338 h 1229"/>
                    <a:gd name="T34" fmla="*/ 184 w 1230"/>
                    <a:gd name="T35" fmla="*/ 379 h 1229"/>
                    <a:gd name="T36" fmla="*/ 200 w 1230"/>
                    <a:gd name="T37" fmla="*/ 408 h 1229"/>
                    <a:gd name="T38" fmla="*/ 11 w 1230"/>
                    <a:gd name="T39" fmla="*/ 590 h 1229"/>
                    <a:gd name="T40" fmla="*/ 10 w 1230"/>
                    <a:gd name="T41" fmla="*/ 628 h 1229"/>
                    <a:gd name="T42" fmla="*/ 181 w 1230"/>
                    <a:gd name="T43" fmla="*/ 806 h 1229"/>
                    <a:gd name="T44" fmla="*/ 184 w 1230"/>
                    <a:gd name="T45" fmla="*/ 808 h 1229"/>
                    <a:gd name="T46" fmla="*/ 185 w 1230"/>
                    <a:gd name="T47" fmla="*/ 809 h 1229"/>
                    <a:gd name="T48" fmla="*/ 230 w 1230"/>
                    <a:gd name="T49" fmla="*/ 796 h 1229"/>
                    <a:gd name="T50" fmla="*/ 379 w 1230"/>
                    <a:gd name="T51" fmla="*/ 665 h 1229"/>
                    <a:gd name="T52" fmla="*/ 425 w 1230"/>
                    <a:gd name="T53" fmla="*/ 668 h 1229"/>
                    <a:gd name="T54" fmla="*/ 509 w 1230"/>
                    <a:gd name="T55" fmla="*/ 716 h 1229"/>
                    <a:gd name="T56" fmla="*/ 552 w 1230"/>
                    <a:gd name="T57" fmla="*/ 801 h 1229"/>
                    <a:gd name="T58" fmla="*/ 553 w 1230"/>
                    <a:gd name="T59" fmla="*/ 848 h 1229"/>
                    <a:gd name="T60" fmla="*/ 416 w 1230"/>
                    <a:gd name="T61" fmla="*/ 990 h 1229"/>
                    <a:gd name="T62" fmla="*/ 401 w 1230"/>
                    <a:gd name="T63" fmla="*/ 1035 h 1229"/>
                    <a:gd name="T64" fmla="*/ 402 w 1230"/>
                    <a:gd name="T65" fmla="*/ 1036 h 1229"/>
                    <a:gd name="T66" fmla="*/ 404 w 1230"/>
                    <a:gd name="T67" fmla="*/ 1039 h 1229"/>
                    <a:gd name="T68" fmla="*/ 574 w 1230"/>
                    <a:gd name="T69" fmla="*/ 1218 h 1229"/>
                    <a:gd name="T70" fmla="*/ 612 w 1230"/>
                    <a:gd name="T71" fmla="*/ 1218 h 1229"/>
                    <a:gd name="T72" fmla="*/ 802 w 1230"/>
                    <a:gd name="T73" fmla="*/ 1038 h 1229"/>
                    <a:gd name="T74" fmla="*/ 831 w 1230"/>
                    <a:gd name="T75" fmla="*/ 1055 h 1229"/>
                    <a:gd name="T76" fmla="*/ 868 w 1230"/>
                    <a:gd name="T77" fmla="*/ 1120 h 1229"/>
                    <a:gd name="T78" fmla="*/ 1157 w 1230"/>
                    <a:gd name="T79" fmla="*/ 1018 h 1229"/>
                    <a:gd name="T80" fmla="*/ 1158 w 1230"/>
                    <a:gd name="T81" fmla="*/ 994 h 1229"/>
                    <a:gd name="T82" fmla="*/ 1047 w 1230"/>
                    <a:gd name="T83" fmla="*/ 848 h 1229"/>
                    <a:gd name="T84" fmla="*/ 1030 w 1230"/>
                    <a:gd name="T85" fmla="*/ 821 h 1229"/>
                    <a:gd name="T86" fmla="*/ 1218 w 1230"/>
                    <a:gd name="T87" fmla="*/ 641 h 1229"/>
                    <a:gd name="T88" fmla="*/ 1221 w 1230"/>
                    <a:gd name="T89" fmla="*/ 604 h 1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30" h="1229">
                      <a:moveTo>
                        <a:pt x="1221" y="604"/>
                      </a:moveTo>
                      <a:cubicBezTo>
                        <a:pt x="1216" y="597"/>
                        <a:pt x="1216" y="597"/>
                        <a:pt x="1216" y="597"/>
                      </a:cubicBezTo>
                      <a:cubicBezTo>
                        <a:pt x="1053" y="427"/>
                        <a:pt x="1053" y="427"/>
                        <a:pt x="1053" y="427"/>
                      </a:cubicBezTo>
                      <a:cubicBezTo>
                        <a:pt x="1043" y="413"/>
                        <a:pt x="1050" y="392"/>
                        <a:pt x="1067" y="386"/>
                      </a:cubicBezTo>
                      <a:cubicBezTo>
                        <a:pt x="1092" y="379"/>
                        <a:pt x="1115" y="366"/>
                        <a:pt x="1136" y="346"/>
                      </a:cubicBezTo>
                      <a:cubicBezTo>
                        <a:pt x="1204" y="282"/>
                        <a:pt x="1207" y="175"/>
                        <a:pt x="1142" y="111"/>
                      </a:cubicBezTo>
                      <a:cubicBezTo>
                        <a:pt x="1080" y="43"/>
                        <a:pt x="974" y="41"/>
                        <a:pt x="906" y="106"/>
                      </a:cubicBezTo>
                      <a:cubicBezTo>
                        <a:pt x="886" y="125"/>
                        <a:pt x="871" y="148"/>
                        <a:pt x="863" y="173"/>
                      </a:cubicBezTo>
                      <a:cubicBezTo>
                        <a:pt x="857" y="190"/>
                        <a:pt x="836" y="195"/>
                        <a:pt x="822" y="185"/>
                      </a:cubicBezTo>
                      <a:cubicBezTo>
                        <a:pt x="659" y="15"/>
                        <a:pt x="659" y="15"/>
                        <a:pt x="659" y="15"/>
                      </a:cubicBezTo>
                      <a:cubicBezTo>
                        <a:pt x="652" y="10"/>
                        <a:pt x="652" y="10"/>
                        <a:pt x="652" y="10"/>
                      </a:cubicBezTo>
                      <a:cubicBezTo>
                        <a:pt x="642" y="0"/>
                        <a:pt x="626" y="0"/>
                        <a:pt x="615" y="10"/>
                      </a:cubicBezTo>
                      <a:cubicBezTo>
                        <a:pt x="427" y="191"/>
                        <a:pt x="427" y="191"/>
                        <a:pt x="427" y="191"/>
                      </a:cubicBezTo>
                      <a:cubicBezTo>
                        <a:pt x="415" y="191"/>
                        <a:pt x="404" y="185"/>
                        <a:pt x="400" y="172"/>
                      </a:cubicBezTo>
                      <a:cubicBezTo>
                        <a:pt x="384" y="117"/>
                        <a:pt x="338" y="69"/>
                        <a:pt x="260" y="54"/>
                      </a:cubicBezTo>
                      <a:cubicBezTo>
                        <a:pt x="252" y="53"/>
                        <a:pt x="244" y="53"/>
                        <a:pt x="236" y="54"/>
                      </a:cubicBezTo>
                      <a:cubicBezTo>
                        <a:pt x="76" y="82"/>
                        <a:pt x="35" y="248"/>
                        <a:pt x="121" y="338"/>
                      </a:cubicBezTo>
                      <a:cubicBezTo>
                        <a:pt x="139" y="357"/>
                        <a:pt x="161" y="371"/>
                        <a:pt x="184" y="379"/>
                      </a:cubicBezTo>
                      <a:cubicBezTo>
                        <a:pt x="197" y="383"/>
                        <a:pt x="203" y="396"/>
                        <a:pt x="200" y="408"/>
                      </a:cubicBezTo>
                      <a:cubicBezTo>
                        <a:pt x="11" y="590"/>
                        <a:pt x="11" y="590"/>
                        <a:pt x="11" y="590"/>
                      </a:cubicBezTo>
                      <a:cubicBezTo>
                        <a:pt x="0" y="600"/>
                        <a:pt x="0" y="617"/>
                        <a:pt x="10" y="628"/>
                      </a:cubicBezTo>
                      <a:cubicBezTo>
                        <a:pt x="181" y="806"/>
                        <a:pt x="181" y="806"/>
                        <a:pt x="181" y="806"/>
                      </a:cubicBezTo>
                      <a:cubicBezTo>
                        <a:pt x="184" y="808"/>
                        <a:pt x="184" y="808"/>
                        <a:pt x="184" y="808"/>
                      </a:cubicBezTo>
                      <a:cubicBezTo>
                        <a:pt x="185" y="809"/>
                        <a:pt x="185" y="809"/>
                        <a:pt x="185" y="809"/>
                      </a:cubicBezTo>
                      <a:cubicBezTo>
                        <a:pt x="199" y="825"/>
                        <a:pt x="225" y="817"/>
                        <a:pt x="230" y="796"/>
                      </a:cubicBezTo>
                      <a:cubicBezTo>
                        <a:pt x="246" y="735"/>
                        <a:pt x="296" y="682"/>
                        <a:pt x="379" y="665"/>
                      </a:cubicBezTo>
                      <a:cubicBezTo>
                        <a:pt x="394" y="664"/>
                        <a:pt x="410" y="665"/>
                        <a:pt x="425" y="668"/>
                      </a:cubicBezTo>
                      <a:cubicBezTo>
                        <a:pt x="460" y="678"/>
                        <a:pt x="488" y="695"/>
                        <a:pt x="509" y="716"/>
                      </a:cubicBezTo>
                      <a:cubicBezTo>
                        <a:pt x="529" y="737"/>
                        <a:pt x="544" y="766"/>
                        <a:pt x="552" y="801"/>
                      </a:cubicBezTo>
                      <a:cubicBezTo>
                        <a:pt x="555" y="817"/>
                        <a:pt x="555" y="832"/>
                        <a:pt x="553" y="848"/>
                      </a:cubicBezTo>
                      <a:cubicBezTo>
                        <a:pt x="533" y="930"/>
                        <a:pt x="477" y="978"/>
                        <a:pt x="416" y="990"/>
                      </a:cubicBezTo>
                      <a:cubicBezTo>
                        <a:pt x="395" y="995"/>
                        <a:pt x="386" y="1020"/>
                        <a:pt x="401" y="1035"/>
                      </a:cubicBezTo>
                      <a:cubicBezTo>
                        <a:pt x="402" y="1036"/>
                        <a:pt x="402" y="1036"/>
                        <a:pt x="402" y="1036"/>
                      </a:cubicBezTo>
                      <a:cubicBezTo>
                        <a:pt x="404" y="1039"/>
                        <a:pt x="404" y="1039"/>
                        <a:pt x="404" y="1039"/>
                      </a:cubicBezTo>
                      <a:cubicBezTo>
                        <a:pt x="574" y="1218"/>
                        <a:pt x="574" y="1218"/>
                        <a:pt x="574" y="1218"/>
                      </a:cubicBezTo>
                      <a:cubicBezTo>
                        <a:pt x="584" y="1229"/>
                        <a:pt x="602" y="1229"/>
                        <a:pt x="612" y="1218"/>
                      </a:cubicBezTo>
                      <a:cubicBezTo>
                        <a:pt x="802" y="1038"/>
                        <a:pt x="802" y="1038"/>
                        <a:pt x="802" y="1038"/>
                      </a:cubicBezTo>
                      <a:cubicBezTo>
                        <a:pt x="814" y="1036"/>
                        <a:pt x="827" y="1042"/>
                        <a:pt x="831" y="1055"/>
                      </a:cubicBezTo>
                      <a:cubicBezTo>
                        <a:pt x="838" y="1079"/>
                        <a:pt x="850" y="1101"/>
                        <a:pt x="868" y="1120"/>
                      </a:cubicBezTo>
                      <a:cubicBezTo>
                        <a:pt x="955" y="1210"/>
                        <a:pt x="1122" y="1176"/>
                        <a:pt x="1157" y="1018"/>
                      </a:cubicBezTo>
                      <a:cubicBezTo>
                        <a:pt x="1159" y="1010"/>
                        <a:pt x="1160" y="1002"/>
                        <a:pt x="1158" y="994"/>
                      </a:cubicBezTo>
                      <a:cubicBezTo>
                        <a:pt x="1147" y="915"/>
                        <a:pt x="1101" y="867"/>
                        <a:pt x="1047" y="848"/>
                      </a:cubicBezTo>
                      <a:cubicBezTo>
                        <a:pt x="1034" y="844"/>
                        <a:pt x="1028" y="832"/>
                        <a:pt x="1030" y="821"/>
                      </a:cubicBezTo>
                      <a:cubicBezTo>
                        <a:pt x="1218" y="641"/>
                        <a:pt x="1218" y="641"/>
                        <a:pt x="1218" y="641"/>
                      </a:cubicBezTo>
                      <a:cubicBezTo>
                        <a:pt x="1229" y="631"/>
                        <a:pt x="1230" y="615"/>
                        <a:pt x="1221" y="604"/>
                      </a:cubicBezTo>
                      <a:close/>
                    </a:path>
                  </a:pathLst>
                </a:custGeom>
                <a:solidFill>
                  <a:srgbClr val="74E0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7">
                    <a:defRPr/>
                  </a:pPr>
                  <a:endParaRPr lang="en-US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" name="Freeform 6">
                  <a:extLst>
                    <a:ext uri="{FF2B5EF4-FFF2-40B4-BE49-F238E27FC236}">
                      <a16:creationId xmlns:a16="http://schemas.microsoft.com/office/drawing/2014/main" id="{FEFF5300-F3FE-9525-BD1C-723DAE51A4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1333" y="3775223"/>
                  <a:ext cx="2751848" cy="2267127"/>
                </a:xfrm>
                <a:custGeom>
                  <a:avLst/>
                  <a:gdLst>
                    <a:gd name="T0" fmla="*/ 829 w 1431"/>
                    <a:gd name="T1" fmla="*/ 1177 h 1179"/>
                    <a:gd name="T2" fmla="*/ 831 w 1431"/>
                    <a:gd name="T3" fmla="*/ 1177 h 1179"/>
                    <a:gd name="T4" fmla="*/ 835 w 1431"/>
                    <a:gd name="T5" fmla="*/ 1178 h 1179"/>
                    <a:gd name="T6" fmla="*/ 1082 w 1431"/>
                    <a:gd name="T7" fmla="*/ 1179 h 1179"/>
                    <a:gd name="T8" fmla="*/ 1108 w 1431"/>
                    <a:gd name="T9" fmla="*/ 1151 h 1179"/>
                    <a:gd name="T10" fmla="*/ 1109 w 1431"/>
                    <a:gd name="T11" fmla="*/ 889 h 1179"/>
                    <a:gd name="T12" fmla="*/ 1142 w 1431"/>
                    <a:gd name="T13" fmla="*/ 881 h 1179"/>
                    <a:gd name="T14" fmla="*/ 1215 w 1431"/>
                    <a:gd name="T15" fmla="*/ 899 h 1179"/>
                    <a:gd name="T16" fmla="*/ 1341 w 1431"/>
                    <a:gd name="T17" fmla="*/ 619 h 1179"/>
                    <a:gd name="T18" fmla="*/ 1324 w 1431"/>
                    <a:gd name="T19" fmla="*/ 602 h 1179"/>
                    <a:gd name="T20" fmla="*/ 1142 w 1431"/>
                    <a:gd name="T21" fmla="*/ 582 h 1179"/>
                    <a:gd name="T22" fmla="*/ 1111 w 1431"/>
                    <a:gd name="T23" fmla="*/ 575 h 1179"/>
                    <a:gd name="T24" fmla="*/ 1112 w 1431"/>
                    <a:gd name="T25" fmla="*/ 314 h 1179"/>
                    <a:gd name="T26" fmla="*/ 1086 w 1431"/>
                    <a:gd name="T27" fmla="*/ 287 h 1179"/>
                    <a:gd name="T28" fmla="*/ 1078 w 1431"/>
                    <a:gd name="T29" fmla="*/ 285 h 1179"/>
                    <a:gd name="T30" fmla="*/ 843 w 1431"/>
                    <a:gd name="T31" fmla="*/ 285 h 1179"/>
                    <a:gd name="T32" fmla="*/ 824 w 1431"/>
                    <a:gd name="T33" fmla="*/ 247 h 1179"/>
                    <a:gd name="T34" fmla="*/ 842 w 1431"/>
                    <a:gd name="T35" fmla="*/ 170 h 1179"/>
                    <a:gd name="T36" fmla="*/ 676 w 1431"/>
                    <a:gd name="T37" fmla="*/ 2 h 1179"/>
                    <a:gd name="T38" fmla="*/ 509 w 1431"/>
                    <a:gd name="T39" fmla="*/ 169 h 1179"/>
                    <a:gd name="T40" fmla="*/ 528 w 1431"/>
                    <a:gd name="T41" fmla="*/ 246 h 1179"/>
                    <a:gd name="T42" fmla="*/ 508 w 1431"/>
                    <a:gd name="T43" fmla="*/ 284 h 1179"/>
                    <a:gd name="T44" fmla="*/ 273 w 1431"/>
                    <a:gd name="T45" fmla="*/ 283 h 1179"/>
                    <a:gd name="T46" fmla="*/ 264 w 1431"/>
                    <a:gd name="T47" fmla="*/ 285 h 1179"/>
                    <a:gd name="T48" fmla="*/ 242 w 1431"/>
                    <a:gd name="T49" fmla="*/ 301 h 1179"/>
                    <a:gd name="T50" fmla="*/ 244 w 1431"/>
                    <a:gd name="T51" fmla="*/ 314 h 1179"/>
                    <a:gd name="T52" fmla="*/ 243 w 1431"/>
                    <a:gd name="T53" fmla="*/ 583 h 1179"/>
                    <a:gd name="T54" fmla="*/ 229 w 1431"/>
                    <a:gd name="T55" fmla="*/ 580 h 1179"/>
                    <a:gd name="T56" fmla="*/ 207 w 1431"/>
                    <a:gd name="T57" fmla="*/ 579 h 1179"/>
                    <a:gd name="T58" fmla="*/ 203 w 1431"/>
                    <a:gd name="T59" fmla="*/ 577 h 1179"/>
                    <a:gd name="T60" fmla="*/ 178 w 1431"/>
                    <a:gd name="T61" fmla="*/ 579 h 1179"/>
                    <a:gd name="T62" fmla="*/ 176 w 1431"/>
                    <a:gd name="T63" fmla="*/ 580 h 1179"/>
                    <a:gd name="T64" fmla="*/ 174 w 1431"/>
                    <a:gd name="T65" fmla="*/ 579 h 1179"/>
                    <a:gd name="T66" fmla="*/ 148 w 1431"/>
                    <a:gd name="T67" fmla="*/ 576 h 1179"/>
                    <a:gd name="T68" fmla="*/ 1 w 1431"/>
                    <a:gd name="T69" fmla="*/ 710 h 1179"/>
                    <a:gd name="T70" fmla="*/ 0 w 1431"/>
                    <a:gd name="T71" fmla="*/ 730 h 1179"/>
                    <a:gd name="T72" fmla="*/ 22 w 1431"/>
                    <a:gd name="T73" fmla="*/ 815 h 1179"/>
                    <a:gd name="T74" fmla="*/ 33 w 1431"/>
                    <a:gd name="T75" fmla="*/ 835 h 1179"/>
                    <a:gd name="T76" fmla="*/ 47 w 1431"/>
                    <a:gd name="T77" fmla="*/ 849 h 1179"/>
                    <a:gd name="T78" fmla="*/ 147 w 1431"/>
                    <a:gd name="T79" fmla="*/ 883 h 1179"/>
                    <a:gd name="T80" fmla="*/ 172 w 1431"/>
                    <a:gd name="T81" fmla="*/ 881 h 1179"/>
                    <a:gd name="T82" fmla="*/ 174 w 1431"/>
                    <a:gd name="T83" fmla="*/ 881 h 1179"/>
                    <a:gd name="T84" fmla="*/ 177 w 1431"/>
                    <a:gd name="T85" fmla="*/ 881 h 1179"/>
                    <a:gd name="T86" fmla="*/ 194 w 1431"/>
                    <a:gd name="T87" fmla="*/ 884 h 1179"/>
                    <a:gd name="T88" fmla="*/ 206 w 1431"/>
                    <a:gd name="T89" fmla="*/ 878 h 1179"/>
                    <a:gd name="T90" fmla="*/ 231 w 1431"/>
                    <a:gd name="T91" fmla="*/ 880 h 1179"/>
                    <a:gd name="T92" fmla="*/ 243 w 1431"/>
                    <a:gd name="T93" fmla="*/ 878 h 1179"/>
                    <a:gd name="T94" fmla="*/ 243 w 1431"/>
                    <a:gd name="T95" fmla="*/ 1151 h 1179"/>
                    <a:gd name="T96" fmla="*/ 241 w 1431"/>
                    <a:gd name="T97" fmla="*/ 1161 h 1179"/>
                    <a:gd name="T98" fmla="*/ 265 w 1431"/>
                    <a:gd name="T99" fmla="*/ 1177 h 1179"/>
                    <a:gd name="T100" fmla="*/ 512 w 1431"/>
                    <a:gd name="T101" fmla="*/ 1177 h 1179"/>
                    <a:gd name="T102" fmla="*/ 516 w 1431"/>
                    <a:gd name="T103" fmla="*/ 1176 h 1179"/>
                    <a:gd name="T104" fmla="*/ 517 w 1431"/>
                    <a:gd name="T105" fmla="*/ 1176 h 1179"/>
                    <a:gd name="T106" fmla="*/ 539 w 1431"/>
                    <a:gd name="T107" fmla="*/ 1134 h 1179"/>
                    <a:gd name="T108" fmla="*/ 548 w 1431"/>
                    <a:gd name="T109" fmla="*/ 937 h 1179"/>
                    <a:gd name="T110" fmla="*/ 582 w 1431"/>
                    <a:gd name="T111" fmla="*/ 905 h 1179"/>
                    <a:gd name="T112" fmla="*/ 674 w 1431"/>
                    <a:gd name="T113" fmla="*/ 878 h 1179"/>
                    <a:gd name="T114" fmla="*/ 766 w 1431"/>
                    <a:gd name="T115" fmla="*/ 906 h 1179"/>
                    <a:gd name="T116" fmla="*/ 800 w 1431"/>
                    <a:gd name="T117" fmla="*/ 937 h 1179"/>
                    <a:gd name="T118" fmla="*/ 808 w 1431"/>
                    <a:gd name="T119" fmla="*/ 1135 h 1179"/>
                    <a:gd name="T120" fmla="*/ 829 w 1431"/>
                    <a:gd name="T121" fmla="*/ 1177 h 1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431" h="1179">
                      <a:moveTo>
                        <a:pt x="829" y="1177"/>
                      </a:moveTo>
                      <a:cubicBezTo>
                        <a:pt x="831" y="1177"/>
                        <a:pt x="831" y="1177"/>
                        <a:pt x="831" y="1177"/>
                      </a:cubicBezTo>
                      <a:cubicBezTo>
                        <a:pt x="835" y="1178"/>
                        <a:pt x="835" y="1178"/>
                        <a:pt x="835" y="1178"/>
                      </a:cubicBezTo>
                      <a:cubicBezTo>
                        <a:pt x="1082" y="1179"/>
                        <a:pt x="1082" y="1179"/>
                        <a:pt x="1082" y="1179"/>
                      </a:cubicBezTo>
                      <a:cubicBezTo>
                        <a:pt x="1096" y="1179"/>
                        <a:pt x="1108" y="1166"/>
                        <a:pt x="1108" y="1151"/>
                      </a:cubicBezTo>
                      <a:cubicBezTo>
                        <a:pt x="1109" y="889"/>
                        <a:pt x="1109" y="889"/>
                        <a:pt x="1109" y="889"/>
                      </a:cubicBezTo>
                      <a:cubicBezTo>
                        <a:pt x="1117" y="879"/>
                        <a:pt x="1130" y="874"/>
                        <a:pt x="1142" y="881"/>
                      </a:cubicBezTo>
                      <a:cubicBezTo>
                        <a:pt x="1164" y="892"/>
                        <a:pt x="1188" y="899"/>
                        <a:pt x="1215" y="899"/>
                      </a:cubicBezTo>
                      <a:cubicBezTo>
                        <a:pt x="1339" y="899"/>
                        <a:pt x="1431" y="755"/>
                        <a:pt x="1341" y="619"/>
                      </a:cubicBezTo>
                      <a:cubicBezTo>
                        <a:pt x="1337" y="613"/>
                        <a:pt x="1331" y="607"/>
                        <a:pt x="1324" y="602"/>
                      </a:cubicBezTo>
                      <a:cubicBezTo>
                        <a:pt x="1260" y="556"/>
                        <a:pt x="1193" y="555"/>
                        <a:pt x="1142" y="582"/>
                      </a:cubicBezTo>
                      <a:cubicBezTo>
                        <a:pt x="1131" y="588"/>
                        <a:pt x="1118" y="584"/>
                        <a:pt x="1111" y="575"/>
                      </a:cubicBezTo>
                      <a:cubicBezTo>
                        <a:pt x="1112" y="314"/>
                        <a:pt x="1112" y="314"/>
                        <a:pt x="1112" y="314"/>
                      </a:cubicBezTo>
                      <a:cubicBezTo>
                        <a:pt x="1112" y="300"/>
                        <a:pt x="1101" y="288"/>
                        <a:pt x="1086" y="287"/>
                      </a:cubicBezTo>
                      <a:cubicBezTo>
                        <a:pt x="1078" y="285"/>
                        <a:pt x="1078" y="285"/>
                        <a:pt x="1078" y="285"/>
                      </a:cubicBezTo>
                      <a:cubicBezTo>
                        <a:pt x="843" y="285"/>
                        <a:pt x="843" y="285"/>
                        <a:pt x="843" y="285"/>
                      </a:cubicBezTo>
                      <a:cubicBezTo>
                        <a:pt x="826" y="282"/>
                        <a:pt x="815" y="263"/>
                        <a:pt x="824" y="247"/>
                      </a:cubicBezTo>
                      <a:cubicBezTo>
                        <a:pt x="835" y="224"/>
                        <a:pt x="842" y="198"/>
                        <a:pt x="842" y="170"/>
                      </a:cubicBezTo>
                      <a:cubicBezTo>
                        <a:pt x="842" y="76"/>
                        <a:pt x="768" y="0"/>
                        <a:pt x="676" y="2"/>
                      </a:cubicBezTo>
                      <a:cubicBezTo>
                        <a:pt x="585" y="0"/>
                        <a:pt x="510" y="75"/>
                        <a:pt x="509" y="169"/>
                      </a:cubicBezTo>
                      <a:cubicBezTo>
                        <a:pt x="509" y="197"/>
                        <a:pt x="516" y="223"/>
                        <a:pt x="528" y="246"/>
                      </a:cubicBezTo>
                      <a:cubicBezTo>
                        <a:pt x="536" y="262"/>
                        <a:pt x="525" y="282"/>
                        <a:pt x="508" y="284"/>
                      </a:cubicBezTo>
                      <a:cubicBezTo>
                        <a:pt x="273" y="283"/>
                        <a:pt x="273" y="283"/>
                        <a:pt x="273" y="283"/>
                      </a:cubicBezTo>
                      <a:cubicBezTo>
                        <a:pt x="264" y="285"/>
                        <a:pt x="264" y="285"/>
                        <a:pt x="264" y="285"/>
                      </a:cubicBezTo>
                      <a:cubicBezTo>
                        <a:pt x="254" y="285"/>
                        <a:pt x="246" y="292"/>
                        <a:pt x="242" y="301"/>
                      </a:cubicBezTo>
                      <a:cubicBezTo>
                        <a:pt x="243" y="305"/>
                        <a:pt x="244" y="309"/>
                        <a:pt x="244" y="314"/>
                      </a:cubicBezTo>
                      <a:cubicBezTo>
                        <a:pt x="243" y="583"/>
                        <a:pt x="243" y="583"/>
                        <a:pt x="243" y="583"/>
                      </a:cubicBezTo>
                      <a:cubicBezTo>
                        <a:pt x="229" y="580"/>
                        <a:pt x="229" y="580"/>
                        <a:pt x="229" y="580"/>
                      </a:cubicBezTo>
                      <a:cubicBezTo>
                        <a:pt x="222" y="583"/>
                        <a:pt x="214" y="583"/>
                        <a:pt x="207" y="579"/>
                      </a:cubicBezTo>
                      <a:cubicBezTo>
                        <a:pt x="203" y="577"/>
                        <a:pt x="203" y="577"/>
                        <a:pt x="203" y="577"/>
                      </a:cubicBezTo>
                      <a:cubicBezTo>
                        <a:pt x="195" y="578"/>
                        <a:pt x="186" y="578"/>
                        <a:pt x="178" y="579"/>
                      </a:cubicBezTo>
                      <a:cubicBezTo>
                        <a:pt x="176" y="580"/>
                        <a:pt x="176" y="580"/>
                        <a:pt x="176" y="580"/>
                      </a:cubicBezTo>
                      <a:cubicBezTo>
                        <a:pt x="174" y="579"/>
                        <a:pt x="174" y="579"/>
                        <a:pt x="174" y="579"/>
                      </a:cubicBezTo>
                      <a:cubicBezTo>
                        <a:pt x="164" y="578"/>
                        <a:pt x="156" y="576"/>
                        <a:pt x="148" y="576"/>
                      </a:cubicBezTo>
                      <a:cubicBezTo>
                        <a:pt x="73" y="576"/>
                        <a:pt x="10" y="634"/>
                        <a:pt x="1" y="710"/>
                      </a:cubicBezTo>
                      <a:cubicBezTo>
                        <a:pt x="0" y="717"/>
                        <a:pt x="0" y="723"/>
                        <a:pt x="0" y="730"/>
                      </a:cubicBezTo>
                      <a:cubicBezTo>
                        <a:pt x="0" y="757"/>
                        <a:pt x="7" y="786"/>
                        <a:pt x="22" y="815"/>
                      </a:cubicBezTo>
                      <a:cubicBezTo>
                        <a:pt x="26" y="822"/>
                        <a:pt x="29" y="828"/>
                        <a:pt x="33" y="835"/>
                      </a:cubicBezTo>
                      <a:cubicBezTo>
                        <a:pt x="37" y="840"/>
                        <a:pt x="42" y="845"/>
                        <a:pt x="47" y="849"/>
                      </a:cubicBezTo>
                      <a:cubicBezTo>
                        <a:pt x="82" y="873"/>
                        <a:pt x="116" y="883"/>
                        <a:pt x="147" y="883"/>
                      </a:cubicBezTo>
                      <a:cubicBezTo>
                        <a:pt x="156" y="883"/>
                        <a:pt x="164" y="882"/>
                        <a:pt x="172" y="881"/>
                      </a:cubicBezTo>
                      <a:cubicBezTo>
                        <a:pt x="174" y="881"/>
                        <a:pt x="174" y="881"/>
                        <a:pt x="174" y="881"/>
                      </a:cubicBezTo>
                      <a:cubicBezTo>
                        <a:pt x="177" y="881"/>
                        <a:pt x="177" y="881"/>
                        <a:pt x="177" y="881"/>
                      </a:cubicBezTo>
                      <a:cubicBezTo>
                        <a:pt x="183" y="882"/>
                        <a:pt x="189" y="883"/>
                        <a:pt x="194" y="884"/>
                      </a:cubicBezTo>
                      <a:cubicBezTo>
                        <a:pt x="198" y="882"/>
                        <a:pt x="202" y="880"/>
                        <a:pt x="206" y="878"/>
                      </a:cubicBezTo>
                      <a:cubicBezTo>
                        <a:pt x="215" y="874"/>
                        <a:pt x="224" y="875"/>
                        <a:pt x="231" y="880"/>
                      </a:cubicBezTo>
                      <a:cubicBezTo>
                        <a:pt x="243" y="878"/>
                        <a:pt x="243" y="878"/>
                        <a:pt x="243" y="878"/>
                      </a:cubicBezTo>
                      <a:cubicBezTo>
                        <a:pt x="243" y="1151"/>
                        <a:pt x="243" y="1151"/>
                        <a:pt x="243" y="1151"/>
                      </a:cubicBezTo>
                      <a:cubicBezTo>
                        <a:pt x="243" y="1154"/>
                        <a:pt x="242" y="1158"/>
                        <a:pt x="241" y="1161"/>
                      </a:cubicBezTo>
                      <a:cubicBezTo>
                        <a:pt x="245" y="1170"/>
                        <a:pt x="254" y="1177"/>
                        <a:pt x="265" y="1177"/>
                      </a:cubicBezTo>
                      <a:cubicBezTo>
                        <a:pt x="512" y="1177"/>
                        <a:pt x="512" y="1177"/>
                        <a:pt x="512" y="1177"/>
                      </a:cubicBezTo>
                      <a:cubicBezTo>
                        <a:pt x="516" y="1176"/>
                        <a:pt x="516" y="1176"/>
                        <a:pt x="516" y="1176"/>
                      </a:cubicBezTo>
                      <a:cubicBezTo>
                        <a:pt x="517" y="1176"/>
                        <a:pt x="517" y="1176"/>
                        <a:pt x="517" y="1176"/>
                      </a:cubicBezTo>
                      <a:cubicBezTo>
                        <a:pt x="538" y="1176"/>
                        <a:pt x="550" y="1152"/>
                        <a:pt x="539" y="1134"/>
                      </a:cubicBezTo>
                      <a:cubicBezTo>
                        <a:pt x="506" y="1081"/>
                        <a:pt x="502" y="1008"/>
                        <a:pt x="548" y="937"/>
                      </a:cubicBezTo>
                      <a:cubicBezTo>
                        <a:pt x="558" y="924"/>
                        <a:pt x="569" y="914"/>
                        <a:pt x="582" y="905"/>
                      </a:cubicBezTo>
                      <a:cubicBezTo>
                        <a:pt x="613" y="886"/>
                        <a:pt x="644" y="878"/>
                        <a:pt x="674" y="878"/>
                      </a:cubicBezTo>
                      <a:cubicBezTo>
                        <a:pt x="703" y="878"/>
                        <a:pt x="735" y="887"/>
                        <a:pt x="766" y="906"/>
                      </a:cubicBezTo>
                      <a:cubicBezTo>
                        <a:pt x="779" y="914"/>
                        <a:pt x="790" y="925"/>
                        <a:pt x="800" y="937"/>
                      </a:cubicBezTo>
                      <a:cubicBezTo>
                        <a:pt x="846" y="1009"/>
                        <a:pt x="841" y="1082"/>
                        <a:pt x="808" y="1135"/>
                      </a:cubicBezTo>
                      <a:cubicBezTo>
                        <a:pt x="797" y="1153"/>
                        <a:pt x="808" y="1177"/>
                        <a:pt x="829" y="1177"/>
                      </a:cubicBezTo>
                      <a:close/>
                    </a:path>
                  </a:pathLst>
                </a:custGeom>
                <a:solidFill>
                  <a:srgbClr val="327F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7">
                    <a:defRPr/>
                  </a:pPr>
                  <a:endParaRPr lang="en-US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7" name="Freeform 7">
                  <a:extLst>
                    <a:ext uri="{FF2B5EF4-FFF2-40B4-BE49-F238E27FC236}">
                      <a16:creationId xmlns:a16="http://schemas.microsoft.com/office/drawing/2014/main" id="{9A750EFD-392B-9FC6-152F-2ED8BD06F7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0689" y="2085760"/>
                  <a:ext cx="2911853" cy="2229479"/>
                </a:xfrm>
                <a:custGeom>
                  <a:avLst/>
                  <a:gdLst>
                    <a:gd name="T0" fmla="*/ 917 w 1514"/>
                    <a:gd name="T1" fmla="*/ 1129 h 1159"/>
                    <a:gd name="T2" fmla="*/ 916 w 1514"/>
                    <a:gd name="T3" fmla="*/ 1131 h 1159"/>
                    <a:gd name="T4" fmla="*/ 916 w 1514"/>
                    <a:gd name="T5" fmla="*/ 1131 h 1159"/>
                    <a:gd name="T6" fmla="*/ 915 w 1514"/>
                    <a:gd name="T7" fmla="*/ 1137 h 1159"/>
                    <a:gd name="T8" fmla="*/ 925 w 1514"/>
                    <a:gd name="T9" fmla="*/ 1150 h 1159"/>
                    <a:gd name="T10" fmla="*/ 1159 w 1514"/>
                    <a:gd name="T11" fmla="*/ 1149 h 1159"/>
                    <a:gd name="T12" fmla="*/ 1168 w 1514"/>
                    <a:gd name="T13" fmla="*/ 1151 h 1159"/>
                    <a:gd name="T14" fmla="*/ 1168 w 1514"/>
                    <a:gd name="T15" fmla="*/ 1151 h 1159"/>
                    <a:gd name="T16" fmla="*/ 1189 w 1514"/>
                    <a:gd name="T17" fmla="*/ 1159 h 1159"/>
                    <a:gd name="T18" fmla="*/ 1191 w 1514"/>
                    <a:gd name="T19" fmla="*/ 1152 h 1159"/>
                    <a:gd name="T20" fmla="*/ 1192 w 1514"/>
                    <a:gd name="T21" fmla="*/ 889 h 1159"/>
                    <a:gd name="T22" fmla="*/ 1224 w 1514"/>
                    <a:gd name="T23" fmla="*/ 881 h 1159"/>
                    <a:gd name="T24" fmla="*/ 1297 w 1514"/>
                    <a:gd name="T25" fmla="*/ 899 h 1159"/>
                    <a:gd name="T26" fmla="*/ 1424 w 1514"/>
                    <a:gd name="T27" fmla="*/ 620 h 1159"/>
                    <a:gd name="T28" fmla="*/ 1407 w 1514"/>
                    <a:gd name="T29" fmla="*/ 602 h 1159"/>
                    <a:gd name="T30" fmla="*/ 1225 w 1514"/>
                    <a:gd name="T31" fmla="*/ 582 h 1159"/>
                    <a:gd name="T32" fmla="*/ 1193 w 1514"/>
                    <a:gd name="T33" fmla="*/ 575 h 1159"/>
                    <a:gd name="T34" fmla="*/ 1195 w 1514"/>
                    <a:gd name="T35" fmla="*/ 314 h 1159"/>
                    <a:gd name="T36" fmla="*/ 1169 w 1514"/>
                    <a:gd name="T37" fmla="*/ 287 h 1159"/>
                    <a:gd name="T38" fmla="*/ 1161 w 1514"/>
                    <a:gd name="T39" fmla="*/ 286 h 1159"/>
                    <a:gd name="T40" fmla="*/ 926 w 1514"/>
                    <a:gd name="T41" fmla="*/ 285 h 1159"/>
                    <a:gd name="T42" fmla="*/ 906 w 1514"/>
                    <a:gd name="T43" fmla="*/ 247 h 1159"/>
                    <a:gd name="T44" fmla="*/ 925 w 1514"/>
                    <a:gd name="T45" fmla="*/ 170 h 1159"/>
                    <a:gd name="T46" fmla="*/ 759 w 1514"/>
                    <a:gd name="T47" fmla="*/ 2 h 1159"/>
                    <a:gd name="T48" fmla="*/ 592 w 1514"/>
                    <a:gd name="T49" fmla="*/ 169 h 1159"/>
                    <a:gd name="T50" fmla="*/ 610 w 1514"/>
                    <a:gd name="T51" fmla="*/ 246 h 1159"/>
                    <a:gd name="T52" fmla="*/ 591 w 1514"/>
                    <a:gd name="T53" fmla="*/ 285 h 1159"/>
                    <a:gd name="T54" fmla="*/ 356 w 1514"/>
                    <a:gd name="T55" fmla="*/ 284 h 1159"/>
                    <a:gd name="T56" fmla="*/ 347 w 1514"/>
                    <a:gd name="T57" fmla="*/ 285 h 1159"/>
                    <a:gd name="T58" fmla="*/ 322 w 1514"/>
                    <a:gd name="T59" fmla="*/ 312 h 1159"/>
                    <a:gd name="T60" fmla="*/ 321 w 1514"/>
                    <a:gd name="T61" fmla="*/ 573 h 1159"/>
                    <a:gd name="T62" fmla="*/ 290 w 1514"/>
                    <a:gd name="T63" fmla="*/ 580 h 1159"/>
                    <a:gd name="T64" fmla="*/ 108 w 1514"/>
                    <a:gd name="T65" fmla="*/ 599 h 1159"/>
                    <a:gd name="T66" fmla="*/ 90 w 1514"/>
                    <a:gd name="T67" fmla="*/ 616 h 1159"/>
                    <a:gd name="T68" fmla="*/ 216 w 1514"/>
                    <a:gd name="T69" fmla="*/ 896 h 1159"/>
                    <a:gd name="T70" fmla="*/ 289 w 1514"/>
                    <a:gd name="T71" fmla="*/ 878 h 1159"/>
                    <a:gd name="T72" fmla="*/ 321 w 1514"/>
                    <a:gd name="T73" fmla="*/ 887 h 1159"/>
                    <a:gd name="T74" fmla="*/ 321 w 1514"/>
                    <a:gd name="T75" fmla="*/ 1149 h 1159"/>
                    <a:gd name="T76" fmla="*/ 323 w 1514"/>
                    <a:gd name="T77" fmla="*/ 1159 h 1159"/>
                    <a:gd name="T78" fmla="*/ 344 w 1514"/>
                    <a:gd name="T79" fmla="*/ 1151 h 1159"/>
                    <a:gd name="T80" fmla="*/ 344 w 1514"/>
                    <a:gd name="T81" fmla="*/ 1151 h 1159"/>
                    <a:gd name="T82" fmla="*/ 353 w 1514"/>
                    <a:gd name="T83" fmla="*/ 1149 h 1159"/>
                    <a:gd name="T84" fmla="*/ 587 w 1514"/>
                    <a:gd name="T85" fmla="*/ 1150 h 1159"/>
                    <a:gd name="T86" fmla="*/ 598 w 1514"/>
                    <a:gd name="T87" fmla="*/ 1137 h 1159"/>
                    <a:gd name="T88" fmla="*/ 596 w 1514"/>
                    <a:gd name="T89" fmla="*/ 1131 h 1159"/>
                    <a:gd name="T90" fmla="*/ 596 w 1514"/>
                    <a:gd name="T91" fmla="*/ 1130 h 1159"/>
                    <a:gd name="T92" fmla="*/ 596 w 1514"/>
                    <a:gd name="T93" fmla="*/ 1130 h 1159"/>
                    <a:gd name="T94" fmla="*/ 595 w 1514"/>
                    <a:gd name="T95" fmla="*/ 1129 h 1159"/>
                    <a:gd name="T96" fmla="*/ 576 w 1514"/>
                    <a:gd name="T97" fmla="*/ 1049 h 1159"/>
                    <a:gd name="T98" fmla="*/ 576 w 1514"/>
                    <a:gd name="T99" fmla="*/ 1049 h 1159"/>
                    <a:gd name="T100" fmla="*/ 576 w 1514"/>
                    <a:gd name="T101" fmla="*/ 1048 h 1159"/>
                    <a:gd name="T102" fmla="*/ 576 w 1514"/>
                    <a:gd name="T103" fmla="*/ 1048 h 1159"/>
                    <a:gd name="T104" fmla="*/ 576 w 1514"/>
                    <a:gd name="T105" fmla="*/ 1048 h 1159"/>
                    <a:gd name="T106" fmla="*/ 584 w 1514"/>
                    <a:gd name="T107" fmla="*/ 997 h 1159"/>
                    <a:gd name="T108" fmla="*/ 752 w 1514"/>
                    <a:gd name="T109" fmla="*/ 867 h 1159"/>
                    <a:gd name="T110" fmla="*/ 756 w 1514"/>
                    <a:gd name="T111" fmla="*/ 867 h 1159"/>
                    <a:gd name="T112" fmla="*/ 760 w 1514"/>
                    <a:gd name="T113" fmla="*/ 867 h 1159"/>
                    <a:gd name="T114" fmla="*/ 928 w 1514"/>
                    <a:gd name="T115" fmla="*/ 997 h 1159"/>
                    <a:gd name="T116" fmla="*/ 936 w 1514"/>
                    <a:gd name="T117" fmla="*/ 1048 h 1159"/>
                    <a:gd name="T118" fmla="*/ 936 w 1514"/>
                    <a:gd name="T119" fmla="*/ 1048 h 1159"/>
                    <a:gd name="T120" fmla="*/ 917 w 1514"/>
                    <a:gd name="T121" fmla="*/ 1129 h 1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514" h="1159">
                      <a:moveTo>
                        <a:pt x="917" y="1129"/>
                      </a:moveTo>
                      <a:cubicBezTo>
                        <a:pt x="916" y="1131"/>
                        <a:pt x="916" y="1131"/>
                        <a:pt x="916" y="1131"/>
                      </a:cubicBezTo>
                      <a:cubicBezTo>
                        <a:pt x="916" y="1131"/>
                        <a:pt x="916" y="1131"/>
                        <a:pt x="916" y="1131"/>
                      </a:cubicBezTo>
                      <a:cubicBezTo>
                        <a:pt x="915" y="1137"/>
                        <a:pt x="915" y="1137"/>
                        <a:pt x="915" y="1137"/>
                      </a:cubicBezTo>
                      <a:cubicBezTo>
                        <a:pt x="914" y="1143"/>
                        <a:pt x="919" y="1149"/>
                        <a:pt x="925" y="1150"/>
                      </a:cubicBezTo>
                      <a:cubicBezTo>
                        <a:pt x="1159" y="1149"/>
                        <a:pt x="1159" y="1149"/>
                        <a:pt x="1159" y="1149"/>
                      </a:cubicBezTo>
                      <a:cubicBezTo>
                        <a:pt x="1162" y="1149"/>
                        <a:pt x="1165" y="1150"/>
                        <a:pt x="1168" y="1151"/>
                      </a:cubicBezTo>
                      <a:cubicBezTo>
                        <a:pt x="1168" y="1151"/>
                        <a:pt x="1168" y="1151"/>
                        <a:pt x="1168" y="1151"/>
                      </a:cubicBezTo>
                      <a:cubicBezTo>
                        <a:pt x="1176" y="1151"/>
                        <a:pt x="1183" y="1154"/>
                        <a:pt x="1189" y="1159"/>
                      </a:cubicBezTo>
                      <a:cubicBezTo>
                        <a:pt x="1191" y="1152"/>
                        <a:pt x="1191" y="1152"/>
                        <a:pt x="1191" y="1152"/>
                      </a:cubicBezTo>
                      <a:cubicBezTo>
                        <a:pt x="1192" y="889"/>
                        <a:pt x="1192" y="889"/>
                        <a:pt x="1192" y="889"/>
                      </a:cubicBezTo>
                      <a:cubicBezTo>
                        <a:pt x="1199" y="879"/>
                        <a:pt x="1212" y="875"/>
                        <a:pt x="1224" y="881"/>
                      </a:cubicBezTo>
                      <a:cubicBezTo>
                        <a:pt x="1246" y="892"/>
                        <a:pt x="1271" y="899"/>
                        <a:pt x="1297" y="899"/>
                      </a:cubicBezTo>
                      <a:cubicBezTo>
                        <a:pt x="1422" y="899"/>
                        <a:pt x="1514" y="755"/>
                        <a:pt x="1424" y="620"/>
                      </a:cubicBezTo>
                      <a:cubicBezTo>
                        <a:pt x="1419" y="613"/>
                        <a:pt x="1414" y="607"/>
                        <a:pt x="1407" y="602"/>
                      </a:cubicBezTo>
                      <a:cubicBezTo>
                        <a:pt x="1342" y="556"/>
                        <a:pt x="1276" y="556"/>
                        <a:pt x="1225" y="582"/>
                      </a:cubicBezTo>
                      <a:cubicBezTo>
                        <a:pt x="1213" y="588"/>
                        <a:pt x="1201" y="584"/>
                        <a:pt x="1193" y="575"/>
                      </a:cubicBezTo>
                      <a:cubicBezTo>
                        <a:pt x="1195" y="314"/>
                        <a:pt x="1195" y="314"/>
                        <a:pt x="1195" y="314"/>
                      </a:cubicBezTo>
                      <a:cubicBezTo>
                        <a:pt x="1195" y="300"/>
                        <a:pt x="1183" y="288"/>
                        <a:pt x="1169" y="287"/>
                      </a:cubicBezTo>
                      <a:cubicBezTo>
                        <a:pt x="1161" y="286"/>
                        <a:pt x="1161" y="286"/>
                        <a:pt x="1161" y="286"/>
                      </a:cubicBezTo>
                      <a:cubicBezTo>
                        <a:pt x="926" y="285"/>
                        <a:pt x="926" y="285"/>
                        <a:pt x="926" y="285"/>
                      </a:cubicBezTo>
                      <a:cubicBezTo>
                        <a:pt x="909" y="282"/>
                        <a:pt x="898" y="263"/>
                        <a:pt x="906" y="247"/>
                      </a:cubicBezTo>
                      <a:cubicBezTo>
                        <a:pt x="918" y="224"/>
                        <a:pt x="925" y="198"/>
                        <a:pt x="925" y="170"/>
                      </a:cubicBezTo>
                      <a:cubicBezTo>
                        <a:pt x="925" y="76"/>
                        <a:pt x="850" y="0"/>
                        <a:pt x="759" y="2"/>
                      </a:cubicBezTo>
                      <a:cubicBezTo>
                        <a:pt x="667" y="0"/>
                        <a:pt x="592" y="75"/>
                        <a:pt x="592" y="169"/>
                      </a:cubicBezTo>
                      <a:cubicBezTo>
                        <a:pt x="592" y="197"/>
                        <a:pt x="599" y="223"/>
                        <a:pt x="610" y="246"/>
                      </a:cubicBezTo>
                      <a:cubicBezTo>
                        <a:pt x="619" y="263"/>
                        <a:pt x="608" y="282"/>
                        <a:pt x="591" y="285"/>
                      </a:cubicBezTo>
                      <a:cubicBezTo>
                        <a:pt x="356" y="284"/>
                        <a:pt x="356" y="284"/>
                        <a:pt x="356" y="284"/>
                      </a:cubicBezTo>
                      <a:cubicBezTo>
                        <a:pt x="347" y="285"/>
                        <a:pt x="347" y="285"/>
                        <a:pt x="347" y="285"/>
                      </a:cubicBezTo>
                      <a:cubicBezTo>
                        <a:pt x="333" y="286"/>
                        <a:pt x="322" y="298"/>
                        <a:pt x="322" y="312"/>
                      </a:cubicBezTo>
                      <a:cubicBezTo>
                        <a:pt x="321" y="573"/>
                        <a:pt x="321" y="573"/>
                        <a:pt x="321" y="573"/>
                      </a:cubicBezTo>
                      <a:cubicBezTo>
                        <a:pt x="314" y="582"/>
                        <a:pt x="301" y="586"/>
                        <a:pt x="290" y="580"/>
                      </a:cubicBezTo>
                      <a:cubicBezTo>
                        <a:pt x="239" y="553"/>
                        <a:pt x="173" y="553"/>
                        <a:pt x="108" y="599"/>
                      </a:cubicBezTo>
                      <a:cubicBezTo>
                        <a:pt x="101" y="603"/>
                        <a:pt x="95" y="610"/>
                        <a:pt x="90" y="616"/>
                      </a:cubicBezTo>
                      <a:cubicBezTo>
                        <a:pt x="0" y="751"/>
                        <a:pt x="91" y="896"/>
                        <a:pt x="216" y="896"/>
                      </a:cubicBezTo>
                      <a:cubicBezTo>
                        <a:pt x="242" y="896"/>
                        <a:pt x="267" y="890"/>
                        <a:pt x="289" y="878"/>
                      </a:cubicBezTo>
                      <a:cubicBezTo>
                        <a:pt x="301" y="872"/>
                        <a:pt x="314" y="877"/>
                        <a:pt x="321" y="887"/>
                      </a:cubicBezTo>
                      <a:cubicBezTo>
                        <a:pt x="321" y="1149"/>
                        <a:pt x="321" y="1149"/>
                        <a:pt x="321" y="1149"/>
                      </a:cubicBezTo>
                      <a:cubicBezTo>
                        <a:pt x="321" y="1153"/>
                        <a:pt x="322" y="1156"/>
                        <a:pt x="323" y="1159"/>
                      </a:cubicBezTo>
                      <a:cubicBezTo>
                        <a:pt x="329" y="1154"/>
                        <a:pt x="336" y="1151"/>
                        <a:pt x="344" y="1151"/>
                      </a:cubicBezTo>
                      <a:cubicBezTo>
                        <a:pt x="344" y="1151"/>
                        <a:pt x="344" y="1151"/>
                        <a:pt x="344" y="1151"/>
                      </a:cubicBezTo>
                      <a:cubicBezTo>
                        <a:pt x="347" y="1150"/>
                        <a:pt x="350" y="1149"/>
                        <a:pt x="353" y="1149"/>
                      </a:cubicBezTo>
                      <a:cubicBezTo>
                        <a:pt x="587" y="1150"/>
                        <a:pt x="587" y="1150"/>
                        <a:pt x="587" y="1150"/>
                      </a:cubicBezTo>
                      <a:cubicBezTo>
                        <a:pt x="593" y="1149"/>
                        <a:pt x="598" y="1143"/>
                        <a:pt x="598" y="1137"/>
                      </a:cubicBezTo>
                      <a:cubicBezTo>
                        <a:pt x="596" y="1131"/>
                        <a:pt x="596" y="1131"/>
                        <a:pt x="596" y="1131"/>
                      </a:cubicBezTo>
                      <a:cubicBezTo>
                        <a:pt x="596" y="1130"/>
                        <a:pt x="596" y="1130"/>
                        <a:pt x="596" y="1130"/>
                      </a:cubicBezTo>
                      <a:cubicBezTo>
                        <a:pt x="596" y="1130"/>
                        <a:pt x="596" y="1130"/>
                        <a:pt x="596" y="1130"/>
                      </a:cubicBezTo>
                      <a:cubicBezTo>
                        <a:pt x="595" y="1129"/>
                        <a:pt x="595" y="1129"/>
                        <a:pt x="595" y="1129"/>
                      </a:cubicBezTo>
                      <a:cubicBezTo>
                        <a:pt x="583" y="1105"/>
                        <a:pt x="576" y="1078"/>
                        <a:pt x="576" y="1049"/>
                      </a:cubicBezTo>
                      <a:cubicBezTo>
                        <a:pt x="576" y="1049"/>
                        <a:pt x="576" y="1049"/>
                        <a:pt x="576" y="1049"/>
                      </a:cubicBezTo>
                      <a:cubicBezTo>
                        <a:pt x="576" y="1048"/>
                        <a:pt x="576" y="1048"/>
                        <a:pt x="576" y="1048"/>
                      </a:cubicBezTo>
                      <a:cubicBezTo>
                        <a:pt x="576" y="1048"/>
                        <a:pt x="576" y="1048"/>
                        <a:pt x="576" y="1048"/>
                      </a:cubicBezTo>
                      <a:cubicBezTo>
                        <a:pt x="576" y="1048"/>
                        <a:pt x="576" y="1048"/>
                        <a:pt x="576" y="1048"/>
                      </a:cubicBezTo>
                      <a:cubicBezTo>
                        <a:pt x="576" y="1029"/>
                        <a:pt x="580" y="1012"/>
                        <a:pt x="584" y="997"/>
                      </a:cubicBezTo>
                      <a:cubicBezTo>
                        <a:pt x="606" y="922"/>
                        <a:pt x="672" y="867"/>
                        <a:pt x="752" y="867"/>
                      </a:cubicBezTo>
                      <a:cubicBezTo>
                        <a:pt x="756" y="867"/>
                        <a:pt x="756" y="867"/>
                        <a:pt x="756" y="867"/>
                      </a:cubicBezTo>
                      <a:cubicBezTo>
                        <a:pt x="760" y="867"/>
                        <a:pt x="760" y="867"/>
                        <a:pt x="760" y="867"/>
                      </a:cubicBezTo>
                      <a:cubicBezTo>
                        <a:pt x="840" y="867"/>
                        <a:pt x="906" y="922"/>
                        <a:pt x="928" y="997"/>
                      </a:cubicBezTo>
                      <a:cubicBezTo>
                        <a:pt x="932" y="1012"/>
                        <a:pt x="936" y="1029"/>
                        <a:pt x="936" y="1048"/>
                      </a:cubicBezTo>
                      <a:cubicBezTo>
                        <a:pt x="936" y="1048"/>
                        <a:pt x="936" y="1048"/>
                        <a:pt x="936" y="1048"/>
                      </a:cubicBezTo>
                      <a:cubicBezTo>
                        <a:pt x="936" y="1077"/>
                        <a:pt x="929" y="1105"/>
                        <a:pt x="917" y="1129"/>
                      </a:cubicBezTo>
                      <a:close/>
                    </a:path>
                  </a:pathLst>
                </a:custGeom>
                <a:solidFill>
                  <a:srgbClr val="3100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7">
                    <a:defRPr/>
                  </a:pPr>
                  <a:endParaRPr lang="en-US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8" name="Freeform 8">
                  <a:extLst>
                    <a:ext uri="{FF2B5EF4-FFF2-40B4-BE49-F238E27FC236}">
                      <a16:creationId xmlns:a16="http://schemas.microsoft.com/office/drawing/2014/main" id="{849721E4-F1E8-C2FB-1C6E-8AF226D039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3634" y="3802282"/>
                  <a:ext cx="2138888" cy="2208302"/>
                </a:xfrm>
                <a:custGeom>
                  <a:avLst/>
                  <a:gdLst>
                    <a:gd name="T0" fmla="*/ 1044 w 1112"/>
                    <a:gd name="T1" fmla="*/ 533 h 1148"/>
                    <a:gd name="T2" fmla="*/ 1044 w 1112"/>
                    <a:gd name="T3" fmla="*/ 533 h 1148"/>
                    <a:gd name="T4" fmla="*/ 1099 w 1112"/>
                    <a:gd name="T5" fmla="*/ 534 h 1148"/>
                    <a:gd name="T6" fmla="*/ 1112 w 1112"/>
                    <a:gd name="T7" fmla="*/ 297 h 1148"/>
                    <a:gd name="T8" fmla="*/ 1100 w 1112"/>
                    <a:gd name="T9" fmla="*/ 284 h 1148"/>
                    <a:gd name="T10" fmla="*/ 1096 w 1112"/>
                    <a:gd name="T11" fmla="*/ 283 h 1148"/>
                    <a:gd name="T12" fmla="*/ 856 w 1112"/>
                    <a:gd name="T13" fmla="*/ 282 h 1148"/>
                    <a:gd name="T14" fmla="*/ 822 w 1112"/>
                    <a:gd name="T15" fmla="*/ 246 h 1148"/>
                    <a:gd name="T16" fmla="*/ 825 w 1112"/>
                    <a:gd name="T17" fmla="*/ 225 h 1148"/>
                    <a:gd name="T18" fmla="*/ 825 w 1112"/>
                    <a:gd name="T19" fmla="*/ 224 h 1148"/>
                    <a:gd name="T20" fmla="*/ 842 w 1112"/>
                    <a:gd name="T21" fmla="*/ 154 h 1148"/>
                    <a:gd name="T22" fmla="*/ 835 w 1112"/>
                    <a:gd name="T23" fmla="*/ 110 h 1148"/>
                    <a:gd name="T24" fmla="*/ 690 w 1112"/>
                    <a:gd name="T25" fmla="*/ 0 h 1148"/>
                    <a:gd name="T26" fmla="*/ 689 w 1112"/>
                    <a:gd name="T27" fmla="*/ 0 h 1148"/>
                    <a:gd name="T28" fmla="*/ 601 w 1112"/>
                    <a:gd name="T29" fmla="*/ 28 h 1148"/>
                    <a:gd name="T30" fmla="*/ 538 w 1112"/>
                    <a:gd name="T31" fmla="*/ 134 h 1148"/>
                    <a:gd name="T32" fmla="*/ 537 w 1112"/>
                    <a:gd name="T33" fmla="*/ 153 h 1148"/>
                    <a:gd name="T34" fmla="*/ 553 w 1112"/>
                    <a:gd name="T35" fmla="*/ 224 h 1148"/>
                    <a:gd name="T36" fmla="*/ 554 w 1112"/>
                    <a:gd name="T37" fmla="*/ 225 h 1148"/>
                    <a:gd name="T38" fmla="*/ 554 w 1112"/>
                    <a:gd name="T39" fmla="*/ 226 h 1148"/>
                    <a:gd name="T40" fmla="*/ 557 w 1112"/>
                    <a:gd name="T41" fmla="*/ 246 h 1148"/>
                    <a:gd name="T42" fmla="*/ 523 w 1112"/>
                    <a:gd name="T43" fmla="*/ 282 h 1148"/>
                    <a:gd name="T44" fmla="*/ 285 w 1112"/>
                    <a:gd name="T45" fmla="*/ 282 h 1148"/>
                    <a:gd name="T46" fmla="*/ 281 w 1112"/>
                    <a:gd name="T47" fmla="*/ 283 h 1148"/>
                    <a:gd name="T48" fmla="*/ 266 w 1112"/>
                    <a:gd name="T49" fmla="*/ 297 h 1148"/>
                    <a:gd name="T50" fmla="*/ 264 w 1112"/>
                    <a:gd name="T51" fmla="*/ 567 h 1148"/>
                    <a:gd name="T52" fmla="*/ 216 w 1112"/>
                    <a:gd name="T53" fmla="*/ 577 h 1148"/>
                    <a:gd name="T54" fmla="*/ 48 w 1112"/>
                    <a:gd name="T55" fmla="*/ 595 h 1148"/>
                    <a:gd name="T56" fmla="*/ 0 w 1112"/>
                    <a:gd name="T57" fmla="*/ 714 h 1148"/>
                    <a:gd name="T58" fmla="*/ 149 w 1112"/>
                    <a:gd name="T59" fmla="*/ 868 h 1148"/>
                    <a:gd name="T60" fmla="*/ 233 w 1112"/>
                    <a:gd name="T61" fmla="*/ 847 h 1148"/>
                    <a:gd name="T62" fmla="*/ 267 w 1112"/>
                    <a:gd name="T63" fmla="*/ 868 h 1148"/>
                    <a:gd name="T64" fmla="*/ 281 w 1112"/>
                    <a:gd name="T65" fmla="*/ 1148 h 1148"/>
                    <a:gd name="T66" fmla="*/ 531 w 1112"/>
                    <a:gd name="T67" fmla="*/ 1147 h 1148"/>
                    <a:gd name="T68" fmla="*/ 533 w 1112"/>
                    <a:gd name="T69" fmla="*/ 1147 h 1148"/>
                    <a:gd name="T70" fmla="*/ 546 w 1112"/>
                    <a:gd name="T71" fmla="*/ 1134 h 1148"/>
                    <a:gd name="T72" fmla="*/ 516 w 1112"/>
                    <a:gd name="T73" fmla="*/ 1029 h 1148"/>
                    <a:gd name="T74" fmla="*/ 552 w 1112"/>
                    <a:gd name="T75" fmla="*/ 913 h 1148"/>
                    <a:gd name="T76" fmla="*/ 590 w 1112"/>
                    <a:gd name="T77" fmla="*/ 878 h 1148"/>
                    <a:gd name="T78" fmla="*/ 591 w 1112"/>
                    <a:gd name="T79" fmla="*/ 878 h 1148"/>
                    <a:gd name="T80" fmla="*/ 689 w 1112"/>
                    <a:gd name="T81" fmla="*/ 848 h 1148"/>
                    <a:gd name="T82" fmla="*/ 788 w 1112"/>
                    <a:gd name="T83" fmla="*/ 878 h 1148"/>
                    <a:gd name="T84" fmla="*/ 789 w 1112"/>
                    <a:gd name="T85" fmla="*/ 878 h 1148"/>
                    <a:gd name="T86" fmla="*/ 827 w 1112"/>
                    <a:gd name="T87" fmla="*/ 913 h 1148"/>
                    <a:gd name="T88" fmla="*/ 863 w 1112"/>
                    <a:gd name="T89" fmla="*/ 1029 h 1148"/>
                    <a:gd name="T90" fmla="*/ 833 w 1112"/>
                    <a:gd name="T91" fmla="*/ 1134 h 1148"/>
                    <a:gd name="T92" fmla="*/ 845 w 1112"/>
                    <a:gd name="T93" fmla="*/ 1147 h 1148"/>
                    <a:gd name="T94" fmla="*/ 849 w 1112"/>
                    <a:gd name="T95" fmla="*/ 1147 h 1148"/>
                    <a:gd name="T96" fmla="*/ 1098 w 1112"/>
                    <a:gd name="T97" fmla="*/ 1148 h 1148"/>
                    <a:gd name="T98" fmla="*/ 1111 w 1112"/>
                    <a:gd name="T99" fmla="*/ 894 h 1148"/>
                    <a:gd name="T100" fmla="*/ 1094 w 1112"/>
                    <a:gd name="T101" fmla="*/ 895 h 1148"/>
                    <a:gd name="T102" fmla="*/ 1043 w 1112"/>
                    <a:gd name="T103" fmla="*/ 894 h 1148"/>
                    <a:gd name="T104" fmla="*/ 927 w 1112"/>
                    <a:gd name="T105" fmla="*/ 854 h 1148"/>
                    <a:gd name="T106" fmla="*/ 876 w 1112"/>
                    <a:gd name="T107" fmla="*/ 769 h 1148"/>
                    <a:gd name="T108" fmla="*/ 868 w 1112"/>
                    <a:gd name="T109" fmla="*/ 713 h 1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112" h="1148">
                      <a:moveTo>
                        <a:pt x="929" y="577"/>
                      </a:moveTo>
                      <a:cubicBezTo>
                        <a:pt x="959" y="550"/>
                        <a:pt x="1000" y="533"/>
                        <a:pt x="1044" y="533"/>
                      </a:cubicBezTo>
                      <a:cubicBezTo>
                        <a:pt x="1044" y="546"/>
                        <a:pt x="1044" y="546"/>
                        <a:pt x="1044" y="546"/>
                      </a:cubicBezTo>
                      <a:cubicBezTo>
                        <a:pt x="1044" y="533"/>
                        <a:pt x="1044" y="533"/>
                        <a:pt x="1044" y="533"/>
                      </a:cubicBezTo>
                      <a:cubicBezTo>
                        <a:pt x="1054" y="533"/>
                        <a:pt x="1064" y="535"/>
                        <a:pt x="1072" y="536"/>
                      </a:cubicBezTo>
                      <a:cubicBezTo>
                        <a:pt x="1081" y="535"/>
                        <a:pt x="1090" y="534"/>
                        <a:pt x="1099" y="534"/>
                      </a:cubicBezTo>
                      <a:cubicBezTo>
                        <a:pt x="1103" y="534"/>
                        <a:pt x="1108" y="534"/>
                        <a:pt x="1112" y="535"/>
                      </a:cubicBezTo>
                      <a:cubicBezTo>
                        <a:pt x="1112" y="297"/>
                        <a:pt x="1112" y="297"/>
                        <a:pt x="1112" y="297"/>
                      </a:cubicBezTo>
                      <a:cubicBezTo>
                        <a:pt x="1112" y="290"/>
                        <a:pt x="1107" y="284"/>
                        <a:pt x="1101" y="284"/>
                      </a:cubicBezTo>
                      <a:cubicBezTo>
                        <a:pt x="1100" y="284"/>
                        <a:pt x="1100" y="284"/>
                        <a:pt x="1100" y="284"/>
                      </a:cubicBezTo>
                      <a:cubicBezTo>
                        <a:pt x="1098" y="283"/>
                        <a:pt x="1098" y="283"/>
                        <a:pt x="1098" y="283"/>
                      </a:cubicBezTo>
                      <a:cubicBezTo>
                        <a:pt x="1096" y="283"/>
                        <a:pt x="1096" y="283"/>
                        <a:pt x="1096" y="283"/>
                      </a:cubicBezTo>
                      <a:cubicBezTo>
                        <a:pt x="1092" y="282"/>
                        <a:pt x="1092" y="282"/>
                        <a:pt x="1092" y="282"/>
                      </a:cubicBezTo>
                      <a:cubicBezTo>
                        <a:pt x="856" y="282"/>
                        <a:pt x="856" y="282"/>
                        <a:pt x="856" y="282"/>
                      </a:cubicBezTo>
                      <a:cubicBezTo>
                        <a:pt x="855" y="282"/>
                        <a:pt x="855" y="282"/>
                        <a:pt x="855" y="282"/>
                      </a:cubicBezTo>
                      <a:cubicBezTo>
                        <a:pt x="836" y="279"/>
                        <a:pt x="823" y="264"/>
                        <a:pt x="822" y="246"/>
                      </a:cubicBezTo>
                      <a:cubicBezTo>
                        <a:pt x="821" y="242"/>
                        <a:pt x="821" y="242"/>
                        <a:pt x="821" y="242"/>
                      </a:cubicBezTo>
                      <a:cubicBezTo>
                        <a:pt x="821" y="237"/>
                        <a:pt x="822" y="231"/>
                        <a:pt x="825" y="225"/>
                      </a:cubicBezTo>
                      <a:cubicBezTo>
                        <a:pt x="825" y="225"/>
                        <a:pt x="825" y="225"/>
                        <a:pt x="825" y="225"/>
                      </a:cubicBezTo>
                      <a:cubicBezTo>
                        <a:pt x="825" y="224"/>
                        <a:pt x="825" y="224"/>
                        <a:pt x="825" y="224"/>
                      </a:cubicBezTo>
                      <a:cubicBezTo>
                        <a:pt x="826" y="224"/>
                        <a:pt x="826" y="224"/>
                        <a:pt x="826" y="224"/>
                      </a:cubicBezTo>
                      <a:cubicBezTo>
                        <a:pt x="836" y="202"/>
                        <a:pt x="842" y="179"/>
                        <a:pt x="842" y="154"/>
                      </a:cubicBezTo>
                      <a:cubicBezTo>
                        <a:pt x="842" y="153"/>
                        <a:pt x="842" y="153"/>
                        <a:pt x="842" y="153"/>
                      </a:cubicBezTo>
                      <a:cubicBezTo>
                        <a:pt x="842" y="138"/>
                        <a:pt x="839" y="124"/>
                        <a:pt x="835" y="110"/>
                      </a:cubicBezTo>
                      <a:cubicBezTo>
                        <a:pt x="817" y="46"/>
                        <a:pt x="760" y="0"/>
                        <a:pt x="693" y="0"/>
                      </a:cubicBezTo>
                      <a:cubicBezTo>
                        <a:pt x="690" y="0"/>
                        <a:pt x="690" y="0"/>
                        <a:pt x="690" y="0"/>
                      </a:cubicBezTo>
                      <a:cubicBezTo>
                        <a:pt x="690" y="0"/>
                        <a:pt x="690" y="0"/>
                        <a:pt x="690" y="0"/>
                      </a:cubicBezTo>
                      <a:cubicBezTo>
                        <a:pt x="689" y="0"/>
                        <a:pt x="689" y="0"/>
                        <a:pt x="689" y="0"/>
                      </a:cubicBezTo>
                      <a:cubicBezTo>
                        <a:pt x="686" y="0"/>
                        <a:pt x="686" y="0"/>
                        <a:pt x="686" y="0"/>
                      </a:cubicBezTo>
                      <a:cubicBezTo>
                        <a:pt x="654" y="0"/>
                        <a:pt x="625" y="10"/>
                        <a:pt x="601" y="28"/>
                      </a:cubicBezTo>
                      <a:cubicBezTo>
                        <a:pt x="574" y="47"/>
                        <a:pt x="553" y="76"/>
                        <a:pt x="544" y="110"/>
                      </a:cubicBezTo>
                      <a:cubicBezTo>
                        <a:pt x="541" y="118"/>
                        <a:pt x="540" y="126"/>
                        <a:pt x="538" y="134"/>
                      </a:cubicBezTo>
                      <a:cubicBezTo>
                        <a:pt x="537" y="140"/>
                        <a:pt x="537" y="147"/>
                        <a:pt x="537" y="153"/>
                      </a:cubicBezTo>
                      <a:cubicBezTo>
                        <a:pt x="537" y="153"/>
                        <a:pt x="537" y="153"/>
                        <a:pt x="537" y="153"/>
                      </a:cubicBezTo>
                      <a:cubicBezTo>
                        <a:pt x="537" y="154"/>
                        <a:pt x="537" y="154"/>
                        <a:pt x="537" y="154"/>
                      </a:cubicBezTo>
                      <a:cubicBezTo>
                        <a:pt x="537" y="179"/>
                        <a:pt x="543" y="202"/>
                        <a:pt x="553" y="224"/>
                      </a:cubicBezTo>
                      <a:cubicBezTo>
                        <a:pt x="554" y="224"/>
                        <a:pt x="554" y="224"/>
                        <a:pt x="554" y="224"/>
                      </a:cubicBezTo>
                      <a:cubicBezTo>
                        <a:pt x="554" y="225"/>
                        <a:pt x="554" y="225"/>
                        <a:pt x="554" y="225"/>
                      </a:cubicBezTo>
                      <a:cubicBezTo>
                        <a:pt x="554" y="226"/>
                        <a:pt x="554" y="226"/>
                        <a:pt x="554" y="226"/>
                      </a:cubicBezTo>
                      <a:cubicBezTo>
                        <a:pt x="554" y="226"/>
                        <a:pt x="554" y="226"/>
                        <a:pt x="554" y="226"/>
                      </a:cubicBezTo>
                      <a:cubicBezTo>
                        <a:pt x="556" y="231"/>
                        <a:pt x="558" y="237"/>
                        <a:pt x="558" y="242"/>
                      </a:cubicBezTo>
                      <a:cubicBezTo>
                        <a:pt x="557" y="246"/>
                        <a:pt x="557" y="246"/>
                        <a:pt x="557" y="246"/>
                      </a:cubicBezTo>
                      <a:cubicBezTo>
                        <a:pt x="556" y="263"/>
                        <a:pt x="543" y="279"/>
                        <a:pt x="524" y="282"/>
                      </a:cubicBezTo>
                      <a:cubicBezTo>
                        <a:pt x="523" y="282"/>
                        <a:pt x="523" y="282"/>
                        <a:pt x="523" y="282"/>
                      </a:cubicBezTo>
                      <a:cubicBezTo>
                        <a:pt x="287" y="282"/>
                        <a:pt x="287" y="282"/>
                        <a:pt x="287" y="282"/>
                      </a:cubicBezTo>
                      <a:cubicBezTo>
                        <a:pt x="285" y="282"/>
                        <a:pt x="285" y="282"/>
                        <a:pt x="285" y="282"/>
                      </a:cubicBezTo>
                      <a:cubicBezTo>
                        <a:pt x="283" y="283"/>
                        <a:pt x="283" y="283"/>
                        <a:pt x="283" y="283"/>
                      </a:cubicBezTo>
                      <a:cubicBezTo>
                        <a:pt x="281" y="283"/>
                        <a:pt x="281" y="283"/>
                        <a:pt x="281" y="283"/>
                      </a:cubicBezTo>
                      <a:cubicBezTo>
                        <a:pt x="279" y="284"/>
                        <a:pt x="279" y="284"/>
                        <a:pt x="279" y="284"/>
                      </a:cubicBezTo>
                      <a:cubicBezTo>
                        <a:pt x="272" y="284"/>
                        <a:pt x="267" y="290"/>
                        <a:pt x="266" y="297"/>
                      </a:cubicBezTo>
                      <a:cubicBezTo>
                        <a:pt x="267" y="563"/>
                        <a:pt x="267" y="563"/>
                        <a:pt x="267" y="563"/>
                      </a:cubicBezTo>
                      <a:cubicBezTo>
                        <a:pt x="264" y="567"/>
                        <a:pt x="264" y="567"/>
                        <a:pt x="264" y="567"/>
                      </a:cubicBezTo>
                      <a:cubicBezTo>
                        <a:pt x="256" y="575"/>
                        <a:pt x="246" y="581"/>
                        <a:pt x="233" y="581"/>
                      </a:cubicBezTo>
                      <a:cubicBezTo>
                        <a:pt x="227" y="581"/>
                        <a:pt x="221" y="580"/>
                        <a:pt x="216" y="577"/>
                      </a:cubicBezTo>
                      <a:cubicBezTo>
                        <a:pt x="196" y="566"/>
                        <a:pt x="173" y="560"/>
                        <a:pt x="149" y="560"/>
                      </a:cubicBezTo>
                      <a:cubicBezTo>
                        <a:pt x="117" y="560"/>
                        <a:pt x="82" y="571"/>
                        <a:pt x="48" y="595"/>
                      </a:cubicBezTo>
                      <a:cubicBezTo>
                        <a:pt x="42" y="599"/>
                        <a:pt x="37" y="604"/>
                        <a:pt x="34" y="609"/>
                      </a:cubicBezTo>
                      <a:cubicBezTo>
                        <a:pt x="10" y="645"/>
                        <a:pt x="0" y="681"/>
                        <a:pt x="0" y="714"/>
                      </a:cubicBezTo>
                      <a:cubicBezTo>
                        <a:pt x="0" y="799"/>
                        <a:pt x="67" y="868"/>
                        <a:pt x="148" y="868"/>
                      </a:cubicBezTo>
                      <a:cubicBezTo>
                        <a:pt x="149" y="868"/>
                        <a:pt x="149" y="868"/>
                        <a:pt x="149" y="868"/>
                      </a:cubicBezTo>
                      <a:cubicBezTo>
                        <a:pt x="173" y="868"/>
                        <a:pt x="195" y="862"/>
                        <a:pt x="216" y="852"/>
                      </a:cubicBezTo>
                      <a:cubicBezTo>
                        <a:pt x="221" y="849"/>
                        <a:pt x="227" y="847"/>
                        <a:pt x="233" y="847"/>
                      </a:cubicBezTo>
                      <a:cubicBezTo>
                        <a:pt x="246" y="847"/>
                        <a:pt x="258" y="854"/>
                        <a:pt x="265" y="864"/>
                      </a:cubicBezTo>
                      <a:cubicBezTo>
                        <a:pt x="267" y="868"/>
                        <a:pt x="267" y="868"/>
                        <a:pt x="267" y="868"/>
                      </a:cubicBezTo>
                      <a:cubicBezTo>
                        <a:pt x="268" y="1134"/>
                        <a:pt x="268" y="1134"/>
                        <a:pt x="268" y="1134"/>
                      </a:cubicBezTo>
                      <a:cubicBezTo>
                        <a:pt x="268" y="1142"/>
                        <a:pt x="274" y="1148"/>
                        <a:pt x="281" y="1148"/>
                      </a:cubicBezTo>
                      <a:cubicBezTo>
                        <a:pt x="527" y="1148"/>
                        <a:pt x="527" y="1148"/>
                        <a:pt x="527" y="1148"/>
                      </a:cubicBezTo>
                      <a:cubicBezTo>
                        <a:pt x="531" y="1147"/>
                        <a:pt x="531" y="1147"/>
                        <a:pt x="531" y="1147"/>
                      </a:cubicBezTo>
                      <a:cubicBezTo>
                        <a:pt x="532" y="1147"/>
                        <a:pt x="532" y="1147"/>
                        <a:pt x="532" y="1147"/>
                      </a:cubicBezTo>
                      <a:cubicBezTo>
                        <a:pt x="533" y="1147"/>
                        <a:pt x="533" y="1147"/>
                        <a:pt x="533" y="1147"/>
                      </a:cubicBezTo>
                      <a:cubicBezTo>
                        <a:pt x="537" y="1147"/>
                        <a:pt x="540" y="1146"/>
                        <a:pt x="542" y="1143"/>
                      </a:cubicBezTo>
                      <a:cubicBezTo>
                        <a:pt x="544" y="1141"/>
                        <a:pt x="546" y="1138"/>
                        <a:pt x="546" y="1134"/>
                      </a:cubicBezTo>
                      <a:cubicBezTo>
                        <a:pt x="543" y="1126"/>
                        <a:pt x="543" y="1126"/>
                        <a:pt x="543" y="1126"/>
                      </a:cubicBezTo>
                      <a:cubicBezTo>
                        <a:pt x="526" y="1098"/>
                        <a:pt x="516" y="1065"/>
                        <a:pt x="516" y="1029"/>
                      </a:cubicBezTo>
                      <a:cubicBezTo>
                        <a:pt x="516" y="992"/>
                        <a:pt x="527" y="952"/>
                        <a:pt x="552" y="914"/>
                      </a:cubicBezTo>
                      <a:cubicBezTo>
                        <a:pt x="552" y="913"/>
                        <a:pt x="552" y="913"/>
                        <a:pt x="552" y="913"/>
                      </a:cubicBezTo>
                      <a:cubicBezTo>
                        <a:pt x="553" y="912"/>
                        <a:pt x="553" y="912"/>
                        <a:pt x="553" y="912"/>
                      </a:cubicBezTo>
                      <a:cubicBezTo>
                        <a:pt x="564" y="899"/>
                        <a:pt x="576" y="888"/>
                        <a:pt x="590" y="878"/>
                      </a:cubicBezTo>
                      <a:cubicBezTo>
                        <a:pt x="590" y="878"/>
                        <a:pt x="590" y="878"/>
                        <a:pt x="590" y="878"/>
                      </a:cubicBezTo>
                      <a:cubicBezTo>
                        <a:pt x="591" y="878"/>
                        <a:pt x="591" y="878"/>
                        <a:pt x="591" y="878"/>
                      </a:cubicBezTo>
                      <a:cubicBezTo>
                        <a:pt x="624" y="858"/>
                        <a:pt x="657" y="849"/>
                        <a:pt x="689" y="848"/>
                      </a:cubicBezTo>
                      <a:cubicBezTo>
                        <a:pt x="689" y="848"/>
                        <a:pt x="689" y="848"/>
                        <a:pt x="689" y="848"/>
                      </a:cubicBezTo>
                      <a:cubicBezTo>
                        <a:pt x="690" y="848"/>
                        <a:pt x="690" y="848"/>
                        <a:pt x="690" y="848"/>
                      </a:cubicBezTo>
                      <a:cubicBezTo>
                        <a:pt x="722" y="849"/>
                        <a:pt x="755" y="858"/>
                        <a:pt x="788" y="878"/>
                      </a:cubicBezTo>
                      <a:cubicBezTo>
                        <a:pt x="789" y="878"/>
                        <a:pt x="789" y="878"/>
                        <a:pt x="789" y="878"/>
                      </a:cubicBezTo>
                      <a:cubicBezTo>
                        <a:pt x="789" y="878"/>
                        <a:pt x="789" y="878"/>
                        <a:pt x="789" y="878"/>
                      </a:cubicBezTo>
                      <a:cubicBezTo>
                        <a:pt x="803" y="888"/>
                        <a:pt x="815" y="899"/>
                        <a:pt x="826" y="912"/>
                      </a:cubicBezTo>
                      <a:cubicBezTo>
                        <a:pt x="827" y="913"/>
                        <a:pt x="827" y="913"/>
                        <a:pt x="827" y="913"/>
                      </a:cubicBezTo>
                      <a:cubicBezTo>
                        <a:pt x="827" y="914"/>
                        <a:pt x="827" y="914"/>
                        <a:pt x="827" y="914"/>
                      </a:cubicBezTo>
                      <a:cubicBezTo>
                        <a:pt x="852" y="952"/>
                        <a:pt x="863" y="992"/>
                        <a:pt x="863" y="1029"/>
                      </a:cubicBezTo>
                      <a:cubicBezTo>
                        <a:pt x="863" y="1065"/>
                        <a:pt x="853" y="1098"/>
                        <a:pt x="836" y="1126"/>
                      </a:cubicBezTo>
                      <a:cubicBezTo>
                        <a:pt x="833" y="1134"/>
                        <a:pt x="833" y="1134"/>
                        <a:pt x="833" y="1134"/>
                      </a:cubicBezTo>
                      <a:cubicBezTo>
                        <a:pt x="833" y="1138"/>
                        <a:pt x="835" y="1141"/>
                        <a:pt x="837" y="1143"/>
                      </a:cubicBezTo>
                      <a:cubicBezTo>
                        <a:pt x="839" y="1146"/>
                        <a:pt x="842" y="1147"/>
                        <a:pt x="845" y="1147"/>
                      </a:cubicBezTo>
                      <a:cubicBezTo>
                        <a:pt x="848" y="1147"/>
                        <a:pt x="848" y="1147"/>
                        <a:pt x="848" y="1147"/>
                      </a:cubicBezTo>
                      <a:cubicBezTo>
                        <a:pt x="849" y="1147"/>
                        <a:pt x="849" y="1147"/>
                        <a:pt x="849" y="1147"/>
                      </a:cubicBezTo>
                      <a:cubicBezTo>
                        <a:pt x="852" y="1148"/>
                        <a:pt x="852" y="1148"/>
                        <a:pt x="852" y="1148"/>
                      </a:cubicBezTo>
                      <a:cubicBezTo>
                        <a:pt x="1098" y="1148"/>
                        <a:pt x="1098" y="1148"/>
                        <a:pt x="1098" y="1148"/>
                      </a:cubicBezTo>
                      <a:cubicBezTo>
                        <a:pt x="1105" y="1148"/>
                        <a:pt x="1111" y="1142"/>
                        <a:pt x="1111" y="1134"/>
                      </a:cubicBezTo>
                      <a:cubicBezTo>
                        <a:pt x="1111" y="894"/>
                        <a:pt x="1111" y="894"/>
                        <a:pt x="1111" y="894"/>
                      </a:cubicBezTo>
                      <a:cubicBezTo>
                        <a:pt x="1106" y="894"/>
                        <a:pt x="1100" y="895"/>
                        <a:pt x="1094" y="895"/>
                      </a:cubicBezTo>
                      <a:cubicBezTo>
                        <a:pt x="1094" y="895"/>
                        <a:pt x="1094" y="895"/>
                        <a:pt x="1094" y="895"/>
                      </a:cubicBezTo>
                      <a:cubicBezTo>
                        <a:pt x="1084" y="895"/>
                        <a:pt x="1076" y="893"/>
                        <a:pt x="1069" y="891"/>
                      </a:cubicBezTo>
                      <a:cubicBezTo>
                        <a:pt x="1061" y="893"/>
                        <a:pt x="1052" y="894"/>
                        <a:pt x="1043" y="894"/>
                      </a:cubicBezTo>
                      <a:cubicBezTo>
                        <a:pt x="1007" y="894"/>
                        <a:pt x="969" y="882"/>
                        <a:pt x="931" y="857"/>
                      </a:cubicBezTo>
                      <a:cubicBezTo>
                        <a:pt x="927" y="854"/>
                        <a:pt x="927" y="854"/>
                        <a:pt x="927" y="854"/>
                      </a:cubicBezTo>
                      <a:cubicBezTo>
                        <a:pt x="919" y="849"/>
                        <a:pt x="912" y="841"/>
                        <a:pt x="906" y="833"/>
                      </a:cubicBezTo>
                      <a:cubicBezTo>
                        <a:pt x="892" y="812"/>
                        <a:pt x="883" y="791"/>
                        <a:pt x="876" y="769"/>
                      </a:cubicBezTo>
                      <a:cubicBezTo>
                        <a:pt x="874" y="763"/>
                        <a:pt x="873" y="756"/>
                        <a:pt x="872" y="749"/>
                      </a:cubicBezTo>
                      <a:cubicBezTo>
                        <a:pt x="869" y="737"/>
                        <a:pt x="868" y="725"/>
                        <a:pt x="868" y="713"/>
                      </a:cubicBezTo>
                      <a:cubicBezTo>
                        <a:pt x="868" y="659"/>
                        <a:pt x="892" y="610"/>
                        <a:pt x="929" y="577"/>
                      </a:cubicBezTo>
                      <a:close/>
                    </a:path>
                  </a:pathLst>
                </a:custGeom>
                <a:solidFill>
                  <a:srgbClr val="D728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7">
                    <a:defRPr/>
                  </a:pPr>
                  <a:endParaRPr lang="en-US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736580B1-E243-9097-657C-3EECF7CD8593}"/>
                    </a:ext>
                  </a:extLst>
                </p:cNvPr>
                <p:cNvCxnSpPr/>
                <p:nvPr/>
              </p:nvCxnSpPr>
              <p:spPr>
                <a:xfrm>
                  <a:off x="8448999" y="2458849"/>
                  <a:ext cx="1387954" cy="0"/>
                </a:xfrm>
                <a:prstGeom prst="straightConnector1">
                  <a:avLst/>
                </a:prstGeom>
                <a:ln w="25400">
                  <a:solidFill>
                    <a:srgbClr val="74E0C1"/>
                  </a:solidFill>
                  <a:prstDash val="sysDot"/>
                  <a:headEnd w="sm" len="sm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8CE1348E-40F8-0C81-4CC8-30EFEDCA07AF}"/>
                  </a:ext>
                </a:extLst>
              </p:cNvPr>
              <p:cNvGrpSpPr/>
              <p:nvPr/>
            </p:nvGrpSpPr>
            <p:grpSpPr>
              <a:xfrm>
                <a:off x="64846" y="1709790"/>
                <a:ext cx="10716488" cy="4095029"/>
                <a:chOff x="64846" y="1709790"/>
                <a:chExt cx="10716488" cy="4095029"/>
              </a:xfrm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44755F43-4833-1535-087C-8FCA6C1F1B3A}"/>
                    </a:ext>
                  </a:extLst>
                </p:cNvPr>
                <p:cNvSpPr/>
                <p:nvPr/>
              </p:nvSpPr>
              <p:spPr>
                <a:xfrm>
                  <a:off x="489934" y="1766279"/>
                  <a:ext cx="1822284" cy="943975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algn="r" defTabSz="914377">
                    <a:defRPr/>
                  </a:pPr>
                  <a:r>
                    <a:rPr lang="en-US" sz="1600" b="1">
                      <a:solidFill>
                        <a:srgbClr val="31006F"/>
                      </a:solidFill>
                      <a:latin typeface="Arial" panose="020B0604020202020204" pitchFamily="34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Principles for Advanced Practice </a:t>
                  </a:r>
                </a:p>
                <a:p>
                  <a:pPr algn="r" defTabSz="914377">
                    <a:defRPr/>
                  </a:pPr>
                  <a:r>
                    <a:rPr lang="en-US" sz="1467" b="1">
                      <a:solidFill>
                        <a:srgbClr val="31006F"/>
                      </a:solidFill>
                      <a:latin typeface="Arial" panose="020B0604020202020204" pitchFamily="34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(launched 10 June 2025)</a:t>
                  </a:r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FBF49471-149D-B50C-BD56-96C369B594C0}"/>
                    </a:ext>
                  </a:extLst>
                </p:cNvPr>
                <p:cNvSpPr/>
                <p:nvPr/>
              </p:nvSpPr>
              <p:spPr>
                <a:xfrm>
                  <a:off x="64846" y="4101725"/>
                  <a:ext cx="2247372" cy="1703094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algn="r" defTabSz="914377">
                    <a:defRPr/>
                  </a:pPr>
                  <a:r>
                    <a:rPr lang="en-US" sz="1600" b="1">
                      <a:solidFill>
                        <a:srgbClr val="D72882"/>
                      </a:solidFill>
                      <a:latin typeface="Arial" panose="020B0604020202020204" pitchFamily="34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Standards of proficiency and associated </a:t>
                  </a:r>
                  <a:r>
                    <a:rPr lang="en-US" sz="1600" b="1" err="1">
                      <a:solidFill>
                        <a:srgbClr val="D72882"/>
                      </a:solidFill>
                      <a:latin typeface="Arial" panose="020B0604020202020204" pitchFamily="34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programme</a:t>
                  </a:r>
                  <a:r>
                    <a:rPr lang="en-US" sz="1600" b="1">
                      <a:solidFill>
                        <a:srgbClr val="D72882"/>
                      </a:solidFill>
                      <a:latin typeface="Arial" panose="020B0604020202020204" pitchFamily="34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 standards + quality assurance of education institutions </a:t>
                  </a:r>
                  <a:r>
                    <a:rPr lang="en-US" sz="1467" b="1">
                      <a:solidFill>
                        <a:srgbClr val="D72882"/>
                      </a:solidFill>
                      <a:latin typeface="Arial" panose="020B0604020202020204" pitchFamily="34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(2027/28)</a:t>
                  </a: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7A994241-903C-22B4-215D-EA877B612E8B}"/>
                    </a:ext>
                  </a:extLst>
                </p:cNvPr>
                <p:cNvSpPr/>
                <p:nvPr/>
              </p:nvSpPr>
              <p:spPr>
                <a:xfrm>
                  <a:off x="8959050" y="1709790"/>
                  <a:ext cx="1822284" cy="964431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defTabSz="914377">
                    <a:defRPr/>
                  </a:pPr>
                  <a:r>
                    <a:rPr lang="en-US" sz="1600" b="1">
                      <a:solidFill>
                        <a:srgbClr val="005A9B"/>
                      </a:solidFill>
                      <a:latin typeface="Arial" panose="020B0604020202020204" pitchFamily="34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Proportionate transition process for existing AP’s </a:t>
                  </a:r>
                  <a:r>
                    <a:rPr lang="en-US" sz="1467" b="1">
                      <a:solidFill>
                        <a:srgbClr val="005A9B"/>
                      </a:solidFill>
                      <a:latin typeface="Arial" panose="020B0604020202020204" pitchFamily="34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(2025 to Phase 3)</a:t>
                  </a:r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8F7817AC-E655-3C24-0C81-BA37529F84B3}"/>
                    </a:ext>
                  </a:extLst>
                </p:cNvPr>
                <p:cNvSpPr/>
                <p:nvPr/>
              </p:nvSpPr>
              <p:spPr>
                <a:xfrm>
                  <a:off x="8830819" y="4077780"/>
                  <a:ext cx="1822284" cy="1210651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defTabSz="914377">
                    <a:defRPr/>
                  </a:pPr>
                  <a:r>
                    <a:rPr lang="en-US" sz="1600" b="1">
                      <a:solidFill>
                        <a:srgbClr val="495AD4"/>
                      </a:solidFill>
                      <a:latin typeface="Arial" panose="020B0604020202020204" pitchFamily="34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AP considerations within review of Code and revalidation </a:t>
                  </a:r>
                  <a:r>
                    <a:rPr lang="en-US" sz="1467" b="1">
                      <a:solidFill>
                        <a:srgbClr val="495AD4"/>
                      </a:solidFill>
                      <a:latin typeface="Arial" panose="020B0604020202020204" pitchFamily="34" charset="0"/>
                      <a:ea typeface="Cambria" panose="02040503050406030204" pitchFamily="18" charset="0"/>
                      <a:cs typeface="Arial" panose="020B0604020202020204" pitchFamily="34" charset="0"/>
                    </a:rPr>
                    <a:t>(2025/26) </a:t>
                  </a:r>
                  <a:endParaRPr lang="en-US" sz="1733" b="1">
                    <a:solidFill>
                      <a:srgbClr val="495AD4"/>
                    </a:solidFill>
                    <a:latin typeface="Arial" panose="020B0604020202020204" pitchFamily="34" charset="0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D9A8514-A166-BEBC-A566-0B9C81A3B5DE}"/>
              </a:ext>
            </a:extLst>
          </p:cNvPr>
          <p:cNvSpPr txBox="1"/>
          <p:nvPr/>
        </p:nvSpPr>
        <p:spPr>
          <a:xfrm>
            <a:off x="846064" y="180158"/>
            <a:ext cx="972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GB" sz="3600" b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regulation of Advanced Practice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2B17AE-AA6F-3B15-310D-7447B6E3899C}"/>
              </a:ext>
            </a:extLst>
          </p:cNvPr>
          <p:cNvSpPr txBox="1"/>
          <p:nvPr/>
        </p:nvSpPr>
        <p:spPr>
          <a:xfrm>
            <a:off x="839586" y="976645"/>
            <a:ext cx="9727725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GB" sz="2133" b="1" u="sng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Fully delivered </a:t>
            </a:r>
            <a:r>
              <a:rPr lang="en-GB" sz="2133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all of the parts have been finalised, agreed by Council and implemented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2AED262-F14E-7445-A5D5-68855CA93563}"/>
              </a:ext>
            </a:extLst>
          </p:cNvPr>
          <p:cNvCxnSpPr>
            <a:cxnSpLocks/>
          </p:cNvCxnSpPr>
          <p:nvPr/>
        </p:nvCxnSpPr>
        <p:spPr>
          <a:xfrm>
            <a:off x="7288306" y="4811888"/>
            <a:ext cx="1327311" cy="0"/>
          </a:xfrm>
          <a:prstGeom prst="straightConnector1">
            <a:avLst/>
          </a:prstGeom>
          <a:ln w="25400">
            <a:solidFill>
              <a:srgbClr val="495AD4"/>
            </a:solidFill>
            <a:prstDash val="sysDot"/>
            <a:headEnd w="sm" len="sm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A83D2EC-B1F2-72E7-5784-62996C669FDD}"/>
              </a:ext>
            </a:extLst>
          </p:cNvPr>
          <p:cNvCxnSpPr>
            <a:cxnSpLocks/>
          </p:cNvCxnSpPr>
          <p:nvPr/>
        </p:nvCxnSpPr>
        <p:spPr>
          <a:xfrm flipH="1">
            <a:off x="2621449" y="5375605"/>
            <a:ext cx="1133511" cy="0"/>
          </a:xfrm>
          <a:prstGeom prst="straightConnector1">
            <a:avLst/>
          </a:prstGeom>
          <a:ln w="25400">
            <a:solidFill>
              <a:srgbClr val="D72882"/>
            </a:solidFill>
            <a:prstDash val="sysDot"/>
            <a:headEnd w="sm" len="sm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0C1578E-4713-3E3E-BEE1-D4B289EE8F31}"/>
              </a:ext>
            </a:extLst>
          </p:cNvPr>
          <p:cNvCxnSpPr>
            <a:cxnSpLocks/>
          </p:cNvCxnSpPr>
          <p:nvPr/>
        </p:nvCxnSpPr>
        <p:spPr>
          <a:xfrm rot="1560000" flipH="1">
            <a:off x="2481356" y="3112045"/>
            <a:ext cx="1152000" cy="0"/>
          </a:xfrm>
          <a:prstGeom prst="straightConnector1">
            <a:avLst/>
          </a:prstGeom>
          <a:ln w="25400">
            <a:solidFill>
              <a:srgbClr val="31006F"/>
            </a:solidFill>
            <a:prstDash val="sysDot"/>
            <a:headEnd w="sm" len="sm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BDFDCB7-8A54-06BC-609A-86C4EA403B32}"/>
              </a:ext>
            </a:extLst>
          </p:cNvPr>
          <p:cNvSpPr txBox="1"/>
          <p:nvPr/>
        </p:nvSpPr>
        <p:spPr>
          <a:xfrm>
            <a:off x="1704028" y="6327959"/>
            <a:ext cx="951614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867" b="1">
                <a:solidFill>
                  <a:srgbClr val="006699"/>
                </a:solidFill>
                <a:latin typeface="Arial" panose="020B0604020202020204" pitchFamily="34" charset="0"/>
              </a:rPr>
              <a:t>THEN – proceed to Phase 3 – implementation of standards and transition</a:t>
            </a:r>
          </a:p>
        </p:txBody>
      </p:sp>
    </p:spTree>
    <p:extLst>
      <p:ext uri="{BB962C8B-B14F-4D97-AF65-F5344CB8AC3E}">
        <p14:creationId xmlns:p14="http://schemas.microsoft.com/office/powerpoint/2010/main" val="1615918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21097-4847-AA0D-5690-E85D0677B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44065-0878-2632-97DA-070257B4D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9146" y="2462686"/>
            <a:ext cx="6377959" cy="1194913"/>
          </a:xfrm>
        </p:spPr>
        <p:txBody>
          <a:bodyPr/>
          <a:lstStyle/>
          <a:p>
            <a:r>
              <a:rPr lang="en-GB" sz="4267" dirty="0"/>
              <a:t>Review of the Code and Revalidation </a:t>
            </a:r>
          </a:p>
        </p:txBody>
      </p:sp>
    </p:spTree>
    <p:extLst>
      <p:ext uri="{BB962C8B-B14F-4D97-AF65-F5344CB8AC3E}">
        <p14:creationId xmlns:p14="http://schemas.microsoft.com/office/powerpoint/2010/main" val="2102436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1BC6D-1BE2-CA1A-B1C8-C7A99FFFA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62BB8-B448-F0B2-77E9-A47A89192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564" y="362704"/>
            <a:ext cx="9745763" cy="1001960"/>
          </a:xfrm>
        </p:spPr>
        <p:txBody>
          <a:bodyPr vert="horz" lIns="91440" tIns="45720" rIns="91440" bIns="45720" anchor="t"/>
          <a:lstStyle/>
          <a:p>
            <a:r>
              <a:rPr lang="en-GB" sz="2933" dirty="0">
                <a:solidFill>
                  <a:schemeClr val="tx1"/>
                </a:solidFill>
              </a:rPr>
              <a:t>The Code – what it means for different stakeholders</a:t>
            </a:r>
            <a:br>
              <a:rPr lang="en-GB" sz="2800" dirty="0">
                <a:solidFill>
                  <a:schemeClr val="bg2"/>
                </a:solidFill>
              </a:rPr>
            </a:br>
            <a:endParaRPr lang="en-GB" sz="2800" dirty="0">
              <a:solidFill>
                <a:schemeClr val="bg2"/>
              </a:solidFill>
              <a:cs typeface="Arial"/>
            </a:endParaRPr>
          </a:p>
        </p:txBody>
      </p:sp>
      <p:pic>
        <p:nvPicPr>
          <p:cNvPr id="8" name="Picture 7" descr="A white cover with text and colorful circles&#10;&#10;AI-generated content may be incorrect.">
            <a:extLst>
              <a:ext uri="{FF2B5EF4-FFF2-40B4-BE49-F238E27FC236}">
                <a16:creationId xmlns:a16="http://schemas.microsoft.com/office/drawing/2014/main" id="{9E95CD47-8332-CEA2-DFB3-68ED415BFF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517" y="987063"/>
            <a:ext cx="2791283" cy="3933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EF604B-28CC-66A4-B0ED-B2EF30B9C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5908" y="3985609"/>
            <a:ext cx="2089057" cy="29315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4E0860-4650-6D87-56F3-B52E1CED06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5984" y="1409359"/>
            <a:ext cx="1786937" cy="25239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4FEC4C-A6BB-6F89-BEC7-2B8EA3D163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389" y="1882199"/>
            <a:ext cx="2639625" cy="318341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39EE8AE-210F-AA34-12DE-3F7DE203DE9F}"/>
              </a:ext>
            </a:extLst>
          </p:cNvPr>
          <p:cNvSpPr txBox="1"/>
          <p:nvPr/>
        </p:nvSpPr>
        <p:spPr>
          <a:xfrm>
            <a:off x="372675" y="1403702"/>
            <a:ext cx="2231677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914377">
              <a:defRPr/>
            </a:pPr>
            <a:r>
              <a:rPr lang="en-GB" sz="2100" b="1">
                <a:solidFill>
                  <a:srgbClr val="495AD4"/>
                </a:solidFill>
                <a:latin typeface="Arial"/>
                <a:cs typeface="Arial"/>
              </a:rPr>
              <a:t>Professionals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B70D15-5C41-49B3-AC5C-D68143713E7F}"/>
              </a:ext>
            </a:extLst>
          </p:cNvPr>
          <p:cNvSpPr txBox="1"/>
          <p:nvPr/>
        </p:nvSpPr>
        <p:spPr>
          <a:xfrm>
            <a:off x="10051306" y="2407346"/>
            <a:ext cx="178693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GB" sz="2133" b="1">
                <a:solidFill>
                  <a:srgbClr val="74E0C1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public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38E2B5-26A2-728B-001E-8E4573F995A9}"/>
              </a:ext>
            </a:extLst>
          </p:cNvPr>
          <p:cNvSpPr txBox="1"/>
          <p:nvPr/>
        </p:nvSpPr>
        <p:spPr>
          <a:xfrm>
            <a:off x="9786779" y="5186106"/>
            <a:ext cx="169727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GB" sz="2133" b="1">
                <a:solidFill>
                  <a:srgbClr val="31006F">
                    <a:lumMod val="60000"/>
                    <a:lumOff val="4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8A5CF6-6570-9C5C-DC6A-7FA93ABA5F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6766" y="5130082"/>
            <a:ext cx="3184548" cy="1652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251E24-E516-5196-5B82-1927F7CB6A5E}"/>
              </a:ext>
            </a:extLst>
          </p:cNvPr>
          <p:cNvSpPr txBox="1"/>
          <p:nvPr/>
        </p:nvSpPr>
        <p:spPr>
          <a:xfrm>
            <a:off x="-348377" y="6111223"/>
            <a:ext cx="2408663" cy="4154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 defTabSz="6095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100" b="1">
                <a:solidFill>
                  <a:srgbClr val="8917A6"/>
                </a:solidFill>
                <a:latin typeface="Arial"/>
                <a:cs typeface="Arial"/>
              </a:rPr>
              <a:t>Students</a:t>
            </a:r>
            <a:r>
              <a:rPr lang="en-GB" sz="1851" b="1">
                <a:solidFill>
                  <a:srgbClr val="8917A6"/>
                </a:solidFill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1845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5630F7-23D3-42AB-6536-A3B8F75C1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125E-A776-B261-D586-19E49B415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93" y="336987"/>
            <a:ext cx="7147700" cy="970563"/>
          </a:xfrm>
        </p:spPr>
        <p:txBody>
          <a:bodyPr anchor="b">
            <a:normAutofit/>
          </a:bodyPr>
          <a:lstStyle/>
          <a:p>
            <a:r>
              <a:rPr lang="en-GB" sz="5400" dirty="0"/>
              <a:t>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4EC8F-56D4-F3EF-B986-5E4C434B1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Professionals facing </a:t>
            </a:r>
          </a:p>
          <a:p>
            <a:r>
              <a:rPr lang="en-GB" sz="2400" dirty="0"/>
              <a:t>numerous challenges</a:t>
            </a:r>
          </a:p>
          <a:p>
            <a:r>
              <a:rPr lang="en-GB" sz="2400" dirty="0"/>
              <a:t>in the current healthcare</a:t>
            </a:r>
          </a:p>
          <a:p>
            <a:r>
              <a:rPr lang="en-GB" sz="2400" dirty="0"/>
              <a:t>landscape</a:t>
            </a:r>
          </a:p>
          <a:p>
            <a:endParaRPr lang="en-GB" sz="2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A7A106-5E8A-0839-4791-94C4ED7061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093EC19-8EAC-EE74-3E66-D48C61CAA132}"/>
              </a:ext>
            </a:extLst>
          </p:cNvPr>
          <p:cNvGraphicFramePr/>
          <p:nvPr/>
        </p:nvGraphicFramePr>
        <p:xfrm>
          <a:off x="3296477" y="641142"/>
          <a:ext cx="8895523" cy="6116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Graphic 7" descr="Man with solid fill">
            <a:extLst>
              <a:ext uri="{FF2B5EF4-FFF2-40B4-BE49-F238E27FC236}">
                <a16:creationId xmlns:a16="http://schemas.microsoft.com/office/drawing/2014/main" id="{0921E42C-DCEB-4279-A68C-2D144A0BB4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72293" y="2803624"/>
            <a:ext cx="1525019" cy="1525019"/>
          </a:xfrm>
          <a:prstGeom prst="rect">
            <a:avLst/>
          </a:prstGeom>
        </p:spPr>
      </p:pic>
      <p:pic>
        <p:nvPicPr>
          <p:cNvPr id="10" name="Graphic 9" descr="Woman with solid fill">
            <a:extLst>
              <a:ext uri="{FF2B5EF4-FFF2-40B4-BE49-F238E27FC236}">
                <a16:creationId xmlns:a16="http://schemas.microsoft.com/office/drawing/2014/main" id="{17A5EAC9-A849-D49F-B387-B6721498BB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08323" y="2803624"/>
            <a:ext cx="1528563" cy="152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968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3965F-AEE9-FD98-E7C5-1BA71A7D1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8DBF48D-8D6B-E97F-8217-EDA42C197629}"/>
              </a:ext>
            </a:extLst>
          </p:cNvPr>
          <p:cNvSpPr txBox="1">
            <a:spLocks/>
          </p:cNvSpPr>
          <p:nvPr/>
        </p:nvSpPr>
        <p:spPr>
          <a:xfrm>
            <a:off x="1997586" y="491721"/>
            <a:ext cx="7147700" cy="774687"/>
          </a:xfrm>
          <a:prstGeom prst="rect">
            <a:avLst/>
          </a:prstGeom>
        </p:spPr>
        <p:txBody>
          <a:bodyPr vert="horz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baseline="0">
                <a:solidFill>
                  <a:schemeClr val="accent2"/>
                </a:solidFill>
                <a:latin typeface="Arial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4C5F93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4C5F93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4C5F93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4C5F93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4C5F93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4C5F93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4C5F93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4C5F93"/>
                </a:solidFill>
                <a:latin typeface="Arial" panose="020B0604020202020204" pitchFamily="34" charset="0"/>
              </a:defRPr>
            </a:lvl9pPr>
          </a:lstStyle>
          <a:p>
            <a:pPr defTabSz="609570">
              <a:defRPr/>
            </a:pPr>
            <a:r>
              <a:rPr lang="en-GB" sz="3733" dirty="0">
                <a:solidFill>
                  <a:srgbClr val="005A9B"/>
                </a:solidFill>
              </a:rPr>
              <a:t>Vision Statement</a:t>
            </a:r>
            <a:endParaRPr lang="en-GB" sz="2667" b="0" dirty="0">
              <a:solidFill>
                <a:srgbClr val="005A9B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256C7DE-54E6-D850-A739-48393F4649BD}"/>
              </a:ext>
            </a:extLst>
          </p:cNvPr>
          <p:cNvSpPr txBox="1">
            <a:spLocks/>
          </p:cNvSpPr>
          <p:nvPr/>
        </p:nvSpPr>
        <p:spPr>
          <a:xfrm>
            <a:off x="908677" y="2290441"/>
            <a:ext cx="9478199" cy="34800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  <a:prstDash val="dash"/>
          </a:ln>
          <a:scene3d>
            <a:camera prst="orthographicFront"/>
            <a:lightRig rig="threePt" dir="t"/>
          </a:scene3d>
          <a:sp3d>
            <a:bevelB prst="slope"/>
          </a:sp3d>
        </p:spPr>
        <p:txBody>
          <a:bodyPr lIns="91440" tIns="45720" rIns="91440" bIns="45720" anchor="t"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13" defTabSz="609570">
              <a:spcBef>
                <a:spcPts val="1400"/>
              </a:spcBef>
              <a:spcAft>
                <a:spcPts val="0"/>
              </a:spcAft>
              <a:defRPr/>
            </a:pPr>
            <a:endParaRPr lang="en-GB" sz="2600" b="1">
              <a:solidFill>
                <a:srgbClr val="005A9B"/>
              </a:solidFill>
              <a:latin typeface="Arial"/>
              <a:cs typeface="Arial"/>
            </a:endParaRPr>
          </a:p>
          <a:p>
            <a:pPr marL="274313" defTabSz="609570">
              <a:spcBef>
                <a:spcPts val="1400"/>
              </a:spcBef>
              <a:spcAft>
                <a:spcPts val="0"/>
              </a:spcAft>
              <a:defRPr/>
            </a:pPr>
            <a:r>
              <a:rPr lang="en-GB" sz="2600">
                <a:solidFill>
                  <a:srgbClr val="005A9B"/>
                </a:solidFill>
                <a:latin typeface="Arial"/>
                <a:cs typeface="Arial"/>
              </a:rPr>
              <a:t>Our new Code will be evidence-based and future-focussed, reflecting contemporary practice, our ambitions on equality, diversity and inclusion, ensuring it reflects the breadth of the register, our remit as a regulator and is based on feedback provided by a range of stakeholder voices.</a:t>
            </a:r>
          </a:p>
        </p:txBody>
      </p:sp>
      <p:pic>
        <p:nvPicPr>
          <p:cNvPr id="6" name="Graphic 5" descr="Bullseye with solid fill">
            <a:extLst>
              <a:ext uri="{FF2B5EF4-FFF2-40B4-BE49-F238E27FC236}">
                <a16:creationId xmlns:a16="http://schemas.microsoft.com/office/drawing/2014/main" id="{6686815F-EE98-2855-0AF0-03DE2360E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24871" y="254691"/>
            <a:ext cx="1388579" cy="138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70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CF72E-5DC7-0D55-1326-028A5D11E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27" y="266461"/>
            <a:ext cx="7147700" cy="765228"/>
          </a:xfrm>
        </p:spPr>
        <p:txBody>
          <a:bodyPr anchor="b">
            <a:normAutofit fontScale="90000"/>
          </a:bodyPr>
          <a:lstStyle/>
          <a:p>
            <a:r>
              <a:rPr lang="en-GB" sz="5400" dirty="0"/>
              <a:t>Four country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70903-EC26-AEC1-8982-19D8635564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4140" y="1541992"/>
            <a:ext cx="5896297" cy="3774016"/>
          </a:xfrm>
        </p:spPr>
        <p:txBody>
          <a:bodyPr>
            <a:noAutofit/>
          </a:bodyPr>
          <a:lstStyle/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dirty="0"/>
              <a:t>Prevention of ill health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dirty="0"/>
              <a:t>Enabling technology – digitalisation and Artificial Intelligence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dirty="0"/>
              <a:t>Shift of care from hospital                                                                  to community – closer to home/neighbourhood teams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dirty="0"/>
              <a:t>Recognise unique population needs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dirty="0"/>
              <a:t>Support workforce growth – interprofessional learning and working</a:t>
            </a:r>
          </a:p>
        </p:txBody>
      </p:sp>
      <p:pic>
        <p:nvPicPr>
          <p:cNvPr id="4" name="Picture 10" descr="NHS England - Wikipedia">
            <a:extLst>
              <a:ext uri="{FF2B5EF4-FFF2-40B4-BE49-F238E27FC236}">
                <a16:creationId xmlns:a16="http://schemas.microsoft.com/office/drawing/2014/main" id="{77886109-7BFD-1DB1-415E-77E9162C8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4200" y="1031688"/>
            <a:ext cx="2256453" cy="175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scni.net | hscni.net">
            <a:extLst>
              <a:ext uri="{FF2B5EF4-FFF2-40B4-BE49-F238E27FC236}">
                <a16:creationId xmlns:a16="http://schemas.microsoft.com/office/drawing/2014/main" id="{A4647318-3979-BE17-0F6F-16E2089EA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3216" y="907077"/>
            <a:ext cx="3290867" cy="106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NHS Wales - Wikipedia">
            <a:extLst>
              <a:ext uri="{FF2B5EF4-FFF2-40B4-BE49-F238E27FC236}">
                <a16:creationId xmlns:a16="http://schemas.microsoft.com/office/drawing/2014/main" id="{32E76930-AD04-E27C-28AE-3BF07BE46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5360" y="3791385"/>
            <a:ext cx="2547856" cy="144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34AC2EC2-9915-5020-3267-5DF3C4BD4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99212" y="3503317"/>
            <a:ext cx="2758875" cy="1812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428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46A28-21FF-6E19-DCE7-60F7D4A0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301" y="192976"/>
            <a:ext cx="10099655" cy="804619"/>
          </a:xfrm>
        </p:spPr>
        <p:txBody>
          <a:bodyPr vert="horz" lIns="91440" tIns="45720" rIns="91440" bIns="45720" anchor="t"/>
          <a:lstStyle/>
          <a:p>
            <a:r>
              <a:rPr lang="en-US" sz="3467" dirty="0">
                <a:solidFill>
                  <a:schemeClr val="tx1"/>
                </a:solidFill>
              </a:rPr>
              <a:t>Key points for the review  </a:t>
            </a:r>
            <a:endParaRPr lang="en-GB" sz="3467" dirty="0">
              <a:solidFill>
                <a:schemeClr val="tx1"/>
              </a:solidFill>
              <a:cs typeface="Arial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AF6085D-1C86-5D1B-5235-0D5FDC0A6B63}"/>
              </a:ext>
            </a:extLst>
          </p:cNvPr>
          <p:cNvGraphicFramePr/>
          <p:nvPr/>
        </p:nvGraphicFramePr>
        <p:xfrm>
          <a:off x="1563127" y="113011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07410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9D2B6-E436-ACFD-2C19-84BC4DEB1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5B495-5681-4AB3-D81E-D047DDAC1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36" y="162233"/>
            <a:ext cx="8215205" cy="164422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500" dirty="0">
                <a:solidFill>
                  <a:schemeClr val="tx1"/>
                </a:solidFill>
              </a:rPr>
              <a:t>Our approach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06F1BDA-ACDB-092B-63F5-E55BB0CA8B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" y="1521800"/>
            <a:ext cx="8454887" cy="4945261"/>
          </a:xfrm>
        </p:spPr>
        <p:txBody>
          <a:bodyPr lIns="91440" tIns="45720" rIns="91440" bIns="45720" anchor="t">
            <a:normAutofit fontScale="25000" lnSpcReduction="20000"/>
          </a:bodyPr>
          <a:lstStyle/>
          <a:p>
            <a:pPr marL="742296" lvl="1" indent="-285108">
              <a:lnSpc>
                <a:spcPct val="120000"/>
              </a:lnSpc>
              <a:spcAft>
                <a:spcPts val="1200"/>
              </a:spcAft>
              <a:buSzPts val="1200"/>
              <a:buFont typeface="Wingdings" panose="05000000000000000000" pitchFamily="2" charset="2"/>
              <a:buChar char="v"/>
              <a:tabLst>
                <a:tab pos="810220" algn="l"/>
              </a:tabLst>
            </a:pPr>
            <a:r>
              <a:rPr lang="en-GB" sz="7466" b="1" dirty="0">
                <a:solidFill>
                  <a:schemeClr val="tx1"/>
                </a:solidFill>
                <a:latin typeface="Arial"/>
                <a:cs typeface="Arial"/>
              </a:rPr>
              <a:t>Clear objectives </a:t>
            </a:r>
            <a:r>
              <a:rPr lang="en-GB" sz="7466" dirty="0">
                <a:solidFill>
                  <a:schemeClr val="tx1"/>
                </a:solidFill>
                <a:latin typeface="Arial"/>
                <a:cs typeface="Arial"/>
              </a:rPr>
              <a:t>for embedding authentic equality, diversity and inclusion </a:t>
            </a:r>
          </a:p>
          <a:p>
            <a:pPr marL="742296" lvl="1" indent="-285108">
              <a:lnSpc>
                <a:spcPct val="120000"/>
              </a:lnSpc>
              <a:spcAft>
                <a:spcPts val="1200"/>
              </a:spcAft>
              <a:buSzPts val="1200"/>
              <a:buFont typeface="Wingdings" panose="05000000000000000000" pitchFamily="2" charset="2"/>
              <a:buChar char="v"/>
              <a:tabLst>
                <a:tab pos="810220" algn="l"/>
              </a:tabLst>
            </a:pPr>
            <a:r>
              <a:rPr lang="en-GB" sz="7466" b="1" dirty="0">
                <a:solidFill>
                  <a:schemeClr val="tx1"/>
                </a:solidFill>
                <a:latin typeface="Arial"/>
                <a:cs typeface="Arial"/>
              </a:rPr>
              <a:t>Culture transformation with clear </a:t>
            </a:r>
            <a:r>
              <a:rPr lang="en-GB" sz="7466" dirty="0">
                <a:solidFill>
                  <a:schemeClr val="tx1"/>
                </a:solidFill>
                <a:latin typeface="Arial"/>
                <a:cs typeface="Arial"/>
              </a:rPr>
              <a:t>links to regulatory fairness</a:t>
            </a:r>
          </a:p>
          <a:p>
            <a:pPr marL="742296" lvl="1" indent="-285108">
              <a:lnSpc>
                <a:spcPct val="120000"/>
              </a:lnSpc>
              <a:spcAft>
                <a:spcPts val="1200"/>
              </a:spcAft>
              <a:buSzPts val="1200"/>
              <a:buFont typeface="Wingdings" panose="05000000000000000000" pitchFamily="2" charset="2"/>
              <a:buChar char="v"/>
              <a:tabLst>
                <a:tab pos="810220" algn="l"/>
              </a:tabLst>
            </a:pPr>
            <a:r>
              <a:rPr lang="en-GB" sz="7466" b="1" dirty="0">
                <a:solidFill>
                  <a:schemeClr val="tx1"/>
                </a:solidFill>
                <a:latin typeface="Arial"/>
                <a:cs typeface="Arial"/>
              </a:rPr>
              <a:t>Co-production</a:t>
            </a:r>
            <a:r>
              <a:rPr lang="en-GB" sz="7466" dirty="0">
                <a:solidFill>
                  <a:schemeClr val="tx1"/>
                </a:solidFill>
                <a:latin typeface="Arial"/>
                <a:cs typeface="Arial"/>
              </a:rPr>
              <a:t> – involving members of the public and patients, and professionals on the register promoting a culture of openness and honesty</a:t>
            </a:r>
            <a:endParaRPr lang="en-US" sz="7466" dirty="0">
              <a:solidFill>
                <a:schemeClr val="tx1"/>
              </a:solidFill>
              <a:latin typeface="Arial"/>
              <a:cs typeface="Arial"/>
            </a:endParaRPr>
          </a:p>
          <a:p>
            <a:pPr marL="742296" lvl="1" indent="-285108">
              <a:lnSpc>
                <a:spcPct val="120000"/>
              </a:lnSpc>
              <a:spcAft>
                <a:spcPts val="1200"/>
              </a:spcAft>
              <a:buSzPts val="1200"/>
              <a:buFont typeface="Wingdings" panose="05000000000000000000" pitchFamily="2" charset="2"/>
              <a:buChar char="v"/>
              <a:tabLst>
                <a:tab pos="810220" algn="l"/>
              </a:tabLst>
            </a:pPr>
            <a:r>
              <a:rPr lang="en-GB" sz="7466" b="1" dirty="0">
                <a:solidFill>
                  <a:schemeClr val="tx1"/>
                </a:solidFill>
                <a:latin typeface="Arial"/>
                <a:cs typeface="Arial"/>
              </a:rPr>
              <a:t>Co-design</a:t>
            </a:r>
            <a:r>
              <a:rPr lang="en-GB" sz="7466" dirty="0">
                <a:solidFill>
                  <a:schemeClr val="tx1"/>
                </a:solidFill>
                <a:latin typeface="Arial"/>
                <a:cs typeface="Arial"/>
              </a:rPr>
              <a:t> of outcome focused standards, guidance and other deliverables – actively engaging, respecting and applying multiple perspectives to prioritise outcomes </a:t>
            </a:r>
          </a:p>
          <a:p>
            <a:pPr marL="742296" lvl="1" indent="-285108">
              <a:lnSpc>
                <a:spcPct val="120000"/>
              </a:lnSpc>
              <a:spcAft>
                <a:spcPts val="1200"/>
              </a:spcAft>
              <a:buSzPts val="1200"/>
              <a:buFont typeface="Wingdings" panose="05000000000000000000" pitchFamily="2" charset="2"/>
              <a:buChar char="v"/>
              <a:tabLst>
                <a:tab pos="810220" algn="l"/>
              </a:tabLst>
            </a:pPr>
            <a:r>
              <a:rPr lang="en-GB" sz="7466" b="1" dirty="0">
                <a:solidFill>
                  <a:schemeClr val="tx1"/>
                </a:solidFill>
                <a:latin typeface="Arial"/>
                <a:cs typeface="Arial"/>
              </a:rPr>
              <a:t>Communication and engagement </a:t>
            </a:r>
            <a:r>
              <a:rPr lang="en-GB" sz="7466" dirty="0">
                <a:solidFill>
                  <a:schemeClr val="tx1"/>
                </a:solidFill>
                <a:latin typeface="Arial"/>
                <a:cs typeface="Arial"/>
              </a:rPr>
              <a:t>that is participatory, inclusive, open and transparent</a:t>
            </a:r>
          </a:p>
          <a:p>
            <a:pPr marL="742296" lvl="1" indent="-285108">
              <a:lnSpc>
                <a:spcPct val="120000"/>
              </a:lnSpc>
              <a:spcAft>
                <a:spcPts val="1200"/>
              </a:spcAft>
              <a:buSzPts val="1200"/>
              <a:buFont typeface="Wingdings" panose="05000000000000000000" pitchFamily="2" charset="2"/>
              <a:buChar char="v"/>
              <a:tabLst>
                <a:tab pos="810220" algn="l"/>
              </a:tabLst>
            </a:pPr>
            <a:r>
              <a:rPr lang="en-GB" sz="7466" b="1" dirty="0">
                <a:solidFill>
                  <a:schemeClr val="tx1"/>
                </a:solidFill>
                <a:latin typeface="Arial"/>
                <a:cs typeface="Arial"/>
              </a:rPr>
              <a:t>Consensus </a:t>
            </a:r>
            <a:r>
              <a:rPr lang="en-GB" sz="7466" dirty="0">
                <a:solidFill>
                  <a:schemeClr val="tx1"/>
                </a:solidFill>
                <a:latin typeface="Arial"/>
                <a:cs typeface="Arial"/>
              </a:rPr>
              <a:t>building and decision making that is underpinned by evidence and expert perspectives that drives validity and rigour of approach</a:t>
            </a:r>
          </a:p>
          <a:p>
            <a:endParaRPr lang="en-GB" sz="1700" dirty="0"/>
          </a:p>
        </p:txBody>
      </p:sp>
      <p:pic>
        <p:nvPicPr>
          <p:cNvPr id="2050" name="Picture 2" descr="Health and Social Care Alliance Scotland">
            <a:extLst>
              <a:ext uri="{FF2B5EF4-FFF2-40B4-BE49-F238E27FC236}">
                <a16:creationId xmlns:a16="http://schemas.microsoft.com/office/drawing/2014/main" id="{02E7E387-E360-4282-F3E3-C70B1699E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241" y="2562088"/>
            <a:ext cx="3679603" cy="349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055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22518-DA6E-AE8F-ECE7-9424950F5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CED59-4722-CA25-C812-280302942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200" y="326383"/>
            <a:ext cx="9155673" cy="1375899"/>
          </a:xfrm>
        </p:spPr>
        <p:txBody>
          <a:bodyPr vert="horz" lIns="91440" tIns="45720" rIns="91440" bIns="45720" anchor="t"/>
          <a:lstStyle>
            <a:defPPr>
              <a:defRPr lang="en-GB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GB" sz="3800" dirty="0">
                <a:latin typeface="Arial"/>
                <a:cs typeface="Arial"/>
              </a:rPr>
              <a:t>The Code also includes underpinning guidance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8EEA6-5527-1B71-60A3-4DA31DB25C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0450" y="2063244"/>
            <a:ext cx="10957969" cy="4121104"/>
          </a:xfrm>
        </p:spPr>
        <p:txBody>
          <a:bodyPr/>
          <a:lstStyle>
            <a:defPPr>
              <a:defRPr lang="en-GB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GB" b="1" dirty="0"/>
              <a:t>REVIEW    </a:t>
            </a:r>
            <a:r>
              <a:rPr lang="en-GB" dirty="0"/>
              <a:t>               </a:t>
            </a:r>
            <a:r>
              <a:rPr lang="en-GB" b="1" dirty="0"/>
              <a:t>CREATE                     COLLABORATE    </a:t>
            </a:r>
            <a:r>
              <a:rPr lang="en-GB" dirty="0"/>
              <a:t>               </a:t>
            </a:r>
            <a:r>
              <a:rPr lang="en-GB" b="1" dirty="0"/>
              <a:t>KEEP AS IS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FF9903-1CD9-94BE-D5BD-3C70AF2FEA3C}"/>
              </a:ext>
            </a:extLst>
          </p:cNvPr>
          <p:cNvSpPr txBox="1">
            <a:spLocks/>
          </p:cNvSpPr>
          <p:nvPr/>
        </p:nvSpPr>
        <p:spPr>
          <a:xfrm>
            <a:off x="1118817" y="2898914"/>
            <a:ext cx="3916649" cy="181626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>
            <a:defPPr>
              <a:defRPr lang="en-GB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defTabSz="609570"/>
            <a:r>
              <a:rPr lang="en-GB" sz="1867" b="1">
                <a:solidFill>
                  <a:srgbClr val="0070C0"/>
                </a:solidFill>
                <a:cs typeface="Arial" panose="020B0604020202020204" pitchFamily="34" charset="0"/>
              </a:rPr>
              <a:t>Existing guidance </a:t>
            </a:r>
          </a:p>
          <a:p>
            <a:pPr defTabSz="609570"/>
            <a:endParaRPr lang="en-GB" sz="1867">
              <a:solidFill>
                <a:srgbClr val="005A9B"/>
              </a:solidFill>
              <a:cs typeface="Arial" panose="020B0604020202020204" pitchFamily="34" charset="0"/>
            </a:endParaRPr>
          </a:p>
          <a:p>
            <a:pPr marL="380981" indent="-380981" defTabSz="609570">
              <a:buFont typeface="Arial" panose="020B0604020202020204" pitchFamily="34" charset="0"/>
              <a:buChar char="•"/>
            </a:pPr>
            <a:r>
              <a:rPr lang="en-GB" sz="1867">
                <a:solidFill>
                  <a:srgbClr val="000000"/>
                </a:solidFill>
                <a:cs typeface="Arial" panose="020B0604020202020204" pitchFamily="34" charset="0"/>
              </a:rPr>
              <a:t>Raising concerns</a:t>
            </a:r>
          </a:p>
          <a:p>
            <a:pPr marL="380981" indent="-380981" defTabSz="609570">
              <a:buFont typeface="Arial" panose="020B0604020202020204" pitchFamily="34" charset="0"/>
              <a:buChar char="•"/>
            </a:pPr>
            <a:r>
              <a:rPr lang="en-GB" sz="1867">
                <a:solidFill>
                  <a:srgbClr val="000000"/>
                </a:solidFill>
                <a:cs typeface="Arial" panose="020B0604020202020204" pitchFamily="34" charset="0"/>
              </a:rPr>
              <a:t>Professional duty of candour</a:t>
            </a:r>
          </a:p>
          <a:p>
            <a:pPr marL="380981" indent="-380981" defTabSz="609570">
              <a:buFont typeface="Arial" panose="020B0604020202020204" pitchFamily="34" charset="0"/>
              <a:buChar char="•"/>
            </a:pPr>
            <a:r>
              <a:rPr lang="en-GB" sz="1867">
                <a:solidFill>
                  <a:srgbClr val="000000"/>
                </a:solidFill>
                <a:cs typeface="Arial" panose="020B0604020202020204" pitchFamily="34" charset="0"/>
              </a:rPr>
              <a:t>Social media </a:t>
            </a:r>
          </a:p>
          <a:p>
            <a:pPr defTabSz="609570"/>
            <a:endParaRPr lang="en-GB" sz="1867" err="1">
              <a:solidFill>
                <a:srgbClr val="005A9B"/>
              </a:solidFill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A88D0E-0CB2-3D0E-151B-F411A98B3060}"/>
              </a:ext>
            </a:extLst>
          </p:cNvPr>
          <p:cNvSpPr txBox="1"/>
          <p:nvPr/>
        </p:nvSpPr>
        <p:spPr>
          <a:xfrm>
            <a:off x="5616080" y="2913209"/>
            <a:ext cx="5845472" cy="2678234"/>
          </a:xfrm>
          <a:prstGeom prst="rect">
            <a:avLst/>
          </a:prstGeom>
          <a:noFill/>
          <a:ln w="19050">
            <a:solidFill>
              <a:srgbClr val="DB3C8E"/>
            </a:solidFill>
            <a:prstDash val="lgDash"/>
          </a:ln>
        </p:spPr>
        <p:txBody>
          <a:bodyPr wrap="square" rtlCol="0">
            <a:spAutoFit/>
          </a:bodyPr>
          <a:lstStyle>
            <a:defPPr>
              <a:defRPr lang="en-GB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defTabSz="609570"/>
            <a:r>
              <a:rPr lang="en-GB" sz="1867" b="1" dirty="0">
                <a:solidFill>
                  <a:srgbClr val="DB3C8E"/>
                </a:solidFill>
                <a:cs typeface="Arial" panose="020B0604020202020204" pitchFamily="34" charset="0"/>
              </a:rPr>
              <a:t>Potential areas for guidance development </a:t>
            </a:r>
          </a:p>
          <a:p>
            <a:pPr defTabSz="609570"/>
            <a:endParaRPr lang="en-GB" sz="1867" dirty="0">
              <a:solidFill>
                <a:srgbClr val="005A9B"/>
              </a:solidFill>
              <a:cs typeface="Arial" panose="020B0604020202020204" pitchFamily="34" charset="0"/>
            </a:endParaRPr>
          </a:p>
          <a:p>
            <a:pPr marL="380981" indent="-380981" defTabSz="609570">
              <a:buFont typeface="Arial" panose="020B0604020202020204" pitchFamily="34" charset="0"/>
              <a:buChar char="•"/>
            </a:pPr>
            <a:r>
              <a:rPr lang="en-GB" sz="1867" dirty="0">
                <a:solidFill>
                  <a:srgbClr val="000000"/>
                </a:solidFill>
                <a:cs typeface="Arial" panose="020B0604020202020204" pitchFamily="34" charset="0"/>
              </a:rPr>
              <a:t>Delegation</a:t>
            </a:r>
          </a:p>
          <a:p>
            <a:pPr marL="380981" indent="-380981" defTabSz="609570">
              <a:buFont typeface="Arial" panose="020B0604020202020204" pitchFamily="34" charset="0"/>
              <a:buChar char="•"/>
            </a:pPr>
            <a:r>
              <a:rPr lang="en-GB" sz="1867" dirty="0">
                <a:solidFill>
                  <a:srgbClr val="000000"/>
                </a:solidFill>
                <a:cs typeface="Arial" panose="020B0604020202020204" pitchFamily="34" charset="0"/>
              </a:rPr>
              <a:t>Prescribing practice</a:t>
            </a:r>
          </a:p>
          <a:p>
            <a:pPr marL="380981" indent="-380981" defTabSz="609570">
              <a:buFont typeface="Arial" panose="020B0604020202020204" pitchFamily="34" charset="0"/>
              <a:buChar char="•"/>
            </a:pPr>
            <a:r>
              <a:rPr lang="en-GB" sz="1867" dirty="0">
                <a:solidFill>
                  <a:srgbClr val="000000"/>
                </a:solidFill>
                <a:cs typeface="Arial" panose="020B0604020202020204" pitchFamily="34" charset="0"/>
              </a:rPr>
              <a:t>Professional boundaries</a:t>
            </a:r>
          </a:p>
          <a:p>
            <a:pPr marL="380981" indent="-380981" defTabSz="609570">
              <a:buFont typeface="Arial" panose="020B0604020202020204" pitchFamily="34" charset="0"/>
              <a:buChar char="•"/>
            </a:pPr>
            <a:r>
              <a:rPr lang="en-GB" sz="1867" dirty="0">
                <a:solidFill>
                  <a:srgbClr val="000000"/>
                </a:solidFill>
                <a:cs typeface="Arial" panose="020B0604020202020204" pitchFamily="34" charset="0"/>
              </a:rPr>
              <a:t>Safeguarding</a:t>
            </a:r>
          </a:p>
          <a:p>
            <a:pPr marL="380981" indent="-380981" defTabSz="609570">
              <a:buFont typeface="Arial" panose="020B0604020202020204" pitchFamily="34" charset="0"/>
              <a:buChar char="•"/>
            </a:pPr>
            <a:r>
              <a:rPr lang="en-GB" sz="1867" dirty="0">
                <a:solidFill>
                  <a:srgbClr val="000000"/>
                </a:solidFill>
                <a:cs typeface="Arial" panose="020B0604020202020204" pitchFamily="34" charset="0"/>
              </a:rPr>
              <a:t>Sustainability </a:t>
            </a:r>
          </a:p>
          <a:p>
            <a:pPr marL="380981" indent="-380981" defTabSz="609570">
              <a:buFont typeface="Arial" panose="020B0604020202020204" pitchFamily="34" charset="0"/>
              <a:buChar char="•"/>
            </a:pPr>
            <a:r>
              <a:rPr lang="en-GB" sz="1867" dirty="0">
                <a:solidFill>
                  <a:srgbClr val="000000"/>
                </a:solidFill>
                <a:cs typeface="Arial" panose="020B0604020202020204" pitchFamily="34" charset="0"/>
              </a:rPr>
              <a:t>Student focussed Code</a:t>
            </a:r>
          </a:p>
          <a:p>
            <a:pPr defTabSz="609570"/>
            <a:endParaRPr lang="en-GB" sz="1867" dirty="0">
              <a:solidFill>
                <a:srgbClr val="005A9B"/>
              </a:solidFill>
              <a:cs typeface="Arial" panose="020B0604020202020204" pitchFamily="34" charset="0"/>
            </a:endParaRPr>
          </a:p>
        </p:txBody>
      </p:sp>
      <p:sp>
        <p:nvSpPr>
          <p:cNvPr id="11" name="Flowchart: Or 10">
            <a:extLst>
              <a:ext uri="{FF2B5EF4-FFF2-40B4-BE49-F238E27FC236}">
                <a16:creationId xmlns:a16="http://schemas.microsoft.com/office/drawing/2014/main" id="{48BE2288-C12A-6352-2242-737EA02F6B9C}"/>
              </a:ext>
            </a:extLst>
          </p:cNvPr>
          <p:cNvSpPr/>
          <p:nvPr/>
        </p:nvSpPr>
        <p:spPr>
          <a:xfrm>
            <a:off x="2137715" y="1991270"/>
            <a:ext cx="479685" cy="489809"/>
          </a:xfrm>
          <a:prstGeom prst="flowChartOr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609570"/>
            <a:endParaRPr lang="en-GB">
              <a:solidFill>
                <a:srgbClr val="005A9B"/>
              </a:solidFill>
            </a:endParaRPr>
          </a:p>
        </p:txBody>
      </p:sp>
      <p:sp>
        <p:nvSpPr>
          <p:cNvPr id="12" name="Flowchart: Or 11">
            <a:extLst>
              <a:ext uri="{FF2B5EF4-FFF2-40B4-BE49-F238E27FC236}">
                <a16:creationId xmlns:a16="http://schemas.microsoft.com/office/drawing/2014/main" id="{B1C2603E-89FA-FF7E-6328-F2BDF1A08E18}"/>
              </a:ext>
            </a:extLst>
          </p:cNvPr>
          <p:cNvSpPr/>
          <p:nvPr/>
        </p:nvSpPr>
        <p:spPr>
          <a:xfrm>
            <a:off x="7496951" y="1980130"/>
            <a:ext cx="479685" cy="489809"/>
          </a:xfrm>
          <a:prstGeom prst="flowChartOr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609570"/>
            <a:endParaRPr lang="en-GB">
              <a:solidFill>
                <a:srgbClr val="005A9B"/>
              </a:solidFill>
            </a:endParaRPr>
          </a:p>
        </p:txBody>
      </p:sp>
      <p:sp>
        <p:nvSpPr>
          <p:cNvPr id="15" name="Wave 14">
            <a:extLst>
              <a:ext uri="{FF2B5EF4-FFF2-40B4-BE49-F238E27FC236}">
                <a16:creationId xmlns:a16="http://schemas.microsoft.com/office/drawing/2014/main" id="{B8BE6A28-DB73-12EF-CB19-7515ED9DA509}"/>
              </a:ext>
            </a:extLst>
          </p:cNvPr>
          <p:cNvSpPr/>
          <p:nvPr/>
        </p:nvSpPr>
        <p:spPr>
          <a:xfrm>
            <a:off x="2905237" y="5672417"/>
            <a:ext cx="5097497" cy="1053516"/>
          </a:xfrm>
          <a:prstGeom prst="wave">
            <a:avLst>
              <a:gd name="adj1" fmla="val 12500"/>
              <a:gd name="adj2" fmla="val 181"/>
            </a:avLst>
          </a:prstGeom>
          <a:noFill/>
          <a:ln w="19050">
            <a:solidFill>
              <a:srgbClr val="3AACB9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609570"/>
            <a:r>
              <a:rPr lang="en-GB" sz="1867" dirty="0">
                <a:solidFill>
                  <a:srgbClr val="31006F">
                    <a:lumMod val="60000"/>
                    <a:lumOff val="40000"/>
                  </a:srgbClr>
                </a:solidFill>
              </a:rPr>
              <a:t>Other products to develop like supporting information, infographics, animations</a:t>
            </a:r>
          </a:p>
        </p:txBody>
      </p:sp>
      <p:sp>
        <p:nvSpPr>
          <p:cNvPr id="16" name="Flowchart: Or 15">
            <a:extLst>
              <a:ext uri="{FF2B5EF4-FFF2-40B4-BE49-F238E27FC236}">
                <a16:creationId xmlns:a16="http://schemas.microsoft.com/office/drawing/2014/main" id="{83455A71-37FC-36B6-E2A7-C27E34FF24A7}"/>
              </a:ext>
            </a:extLst>
          </p:cNvPr>
          <p:cNvSpPr/>
          <p:nvPr/>
        </p:nvSpPr>
        <p:spPr>
          <a:xfrm>
            <a:off x="4504351" y="1975806"/>
            <a:ext cx="479685" cy="489809"/>
          </a:xfrm>
          <a:prstGeom prst="flowChartOr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609570"/>
            <a:endParaRPr lang="en-GB">
              <a:solidFill>
                <a:srgbClr val="005A9B"/>
              </a:solidFill>
            </a:endParaRPr>
          </a:p>
        </p:txBody>
      </p:sp>
      <p:sp>
        <p:nvSpPr>
          <p:cNvPr id="5" name="Flowchart: Or 4">
            <a:extLst>
              <a:ext uri="{FF2B5EF4-FFF2-40B4-BE49-F238E27FC236}">
                <a16:creationId xmlns:a16="http://schemas.microsoft.com/office/drawing/2014/main" id="{CFFC91EE-C602-85B1-CDF2-FAFA5B8E7BBB}"/>
              </a:ext>
            </a:extLst>
          </p:cNvPr>
          <p:cNvSpPr/>
          <p:nvPr/>
        </p:nvSpPr>
        <p:spPr>
          <a:xfrm>
            <a:off x="9863587" y="1999729"/>
            <a:ext cx="479685" cy="489809"/>
          </a:xfrm>
          <a:prstGeom prst="flowChartOr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609570"/>
            <a:endParaRPr lang="en-GB">
              <a:solidFill>
                <a:srgbClr val="005A9B"/>
              </a:solidFill>
            </a:endParaRPr>
          </a:p>
        </p:txBody>
      </p:sp>
      <p:sp>
        <p:nvSpPr>
          <p:cNvPr id="7" name="Action Button: Help 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FED0F60-8EED-40A9-A593-20D0EED337CD}"/>
              </a:ext>
            </a:extLst>
          </p:cNvPr>
          <p:cNvSpPr/>
          <p:nvPr/>
        </p:nvSpPr>
        <p:spPr>
          <a:xfrm>
            <a:off x="8606044" y="5917932"/>
            <a:ext cx="680720" cy="659864"/>
          </a:xfrm>
          <a:prstGeom prst="actionButtonHelp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GB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9806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1A47E-AAF8-ED1E-D2C9-9E93D4336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69C52-8E80-E83E-DB83-8145A7894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93" y="133884"/>
            <a:ext cx="7147700" cy="76366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Areas of Focus</a:t>
            </a:r>
            <a:endParaRPr lang="en-GB" sz="2667" b="0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F01F04-6BD2-05AE-8455-56D3DB2684DD}"/>
              </a:ext>
            </a:extLst>
          </p:cNvPr>
          <p:cNvSpPr/>
          <p:nvPr/>
        </p:nvSpPr>
        <p:spPr>
          <a:xfrm>
            <a:off x="448636" y="1778153"/>
            <a:ext cx="5053496" cy="391601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891" indent="-342891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rgbClr val="242A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Prescribing</a:t>
            </a:r>
          </a:p>
          <a:p>
            <a:pPr marL="342891" indent="-342891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rgbClr val="242A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Delegation</a:t>
            </a:r>
          </a:p>
          <a:p>
            <a:pPr marL="342891" indent="-342891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rgbClr val="242A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media usage</a:t>
            </a:r>
          </a:p>
          <a:p>
            <a:pPr marL="342891" indent="-342891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33" dirty="0" err="1">
                <a:solidFill>
                  <a:srgbClr val="242A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133" dirty="0">
                <a:solidFill>
                  <a:srgbClr val="242A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outside of professional practice</a:t>
            </a:r>
          </a:p>
          <a:p>
            <a:pPr marL="342891" indent="-342891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rgbClr val="242A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Raising concerns</a:t>
            </a:r>
          </a:p>
          <a:p>
            <a:pPr marL="342891" indent="-342891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rgbClr val="242A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Culture and working environments</a:t>
            </a:r>
          </a:p>
          <a:p>
            <a:pPr marL="342891" indent="-342891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rgbClr val="242A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Bias, stigma, discrimination and EDI</a:t>
            </a:r>
          </a:p>
          <a:p>
            <a:pPr marL="380990" indent="-380990" defTabSz="609585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GB" sz="2000" kern="100" dirty="0">
              <a:solidFill>
                <a:srgbClr val="005A9B"/>
              </a:solidFill>
              <a:latin typeface="Arial"/>
              <a:ea typeface="Aptos" panose="020B0004020202020204" pitchFamily="34" charset="0"/>
              <a:cs typeface="Arial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3CC0A22-B575-0DEE-13E2-9FDE2DA2C49E}"/>
              </a:ext>
            </a:extLst>
          </p:cNvPr>
          <p:cNvSpPr/>
          <p:nvPr/>
        </p:nvSpPr>
        <p:spPr>
          <a:xfrm>
            <a:off x="6096000" y="1809860"/>
            <a:ext cx="5053496" cy="3916019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891" indent="-342891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rgbClr val="3100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technology and AI</a:t>
            </a:r>
          </a:p>
          <a:p>
            <a:pPr marL="342891" indent="-342891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rgbClr val="3100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and the Code</a:t>
            </a:r>
          </a:p>
          <a:p>
            <a:pPr marL="342891" indent="-342891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rgbClr val="3100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 and planetary health</a:t>
            </a:r>
          </a:p>
          <a:p>
            <a:pPr marL="342891" indent="-342891" defTabSz="60958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rgbClr val="3100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Considerations for Advanced level practitioners – four pillars, scope of practice</a:t>
            </a:r>
            <a:endParaRPr lang="en-GB" sz="2133" dirty="0">
              <a:solidFill>
                <a:srgbClr val="3100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F820FD-2681-2833-7DE7-F1A15185774D}"/>
              </a:ext>
            </a:extLst>
          </p:cNvPr>
          <p:cNvSpPr txBox="1"/>
          <p:nvPr/>
        </p:nvSpPr>
        <p:spPr>
          <a:xfrm>
            <a:off x="448637" y="1321997"/>
            <a:ext cx="4604860" cy="37965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8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 to strengthen: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A86FB2-2199-3B37-37AE-AE2143336C53}"/>
              </a:ext>
            </a:extLst>
          </p:cNvPr>
          <p:cNvSpPr txBox="1"/>
          <p:nvPr/>
        </p:nvSpPr>
        <p:spPr>
          <a:xfrm>
            <a:off x="6157845" y="1321996"/>
            <a:ext cx="4604860" cy="37965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86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areas:</a:t>
            </a:r>
          </a:p>
        </p:txBody>
      </p:sp>
      <p:pic>
        <p:nvPicPr>
          <p:cNvPr id="4" name="Graphic 3" descr="Classroom outline">
            <a:extLst>
              <a:ext uri="{FF2B5EF4-FFF2-40B4-BE49-F238E27FC236}">
                <a16:creationId xmlns:a16="http://schemas.microsoft.com/office/drawing/2014/main" id="{B5F9A37A-48B9-F0A2-98A4-F1B13A140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2263" y="134504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38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A9144-3639-1FDB-F045-8C88402495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8964" y="4963902"/>
            <a:ext cx="215248" cy="957927"/>
          </a:xfrm>
        </p:spPr>
        <p:txBody>
          <a:bodyPr/>
          <a:lstStyle/>
          <a:p>
            <a:pPr>
              <a:lnSpc>
                <a:spcPct val="150000"/>
              </a:lnSpc>
            </a:pPr>
            <a:br>
              <a:rPr lang="en-US" sz="2000" dirty="0"/>
            </a:br>
            <a:r>
              <a:rPr lang="en-GB" sz="2000" dirty="0"/>
              <a:t> </a:t>
            </a:r>
          </a:p>
          <a:p>
            <a:pPr marL="342891" indent="-342891">
              <a:lnSpc>
                <a:spcPct val="150000"/>
              </a:lnSpc>
              <a:buFontTx/>
              <a:buChar char="-"/>
            </a:pPr>
            <a:endParaRPr lang="en-GB" dirty="0"/>
          </a:p>
          <a:p>
            <a:pPr marL="342891" indent="-342891">
              <a:lnSpc>
                <a:spcPct val="150000"/>
              </a:lnSpc>
              <a:buFontTx/>
              <a:buChar char="-"/>
            </a:pP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A2002CB-D042-8F53-D15B-4F41CD3B7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616" y="302863"/>
            <a:ext cx="7148512" cy="1644651"/>
          </a:xfrm>
        </p:spPr>
        <p:txBody>
          <a:bodyPr/>
          <a:lstStyle/>
          <a:p>
            <a:r>
              <a:rPr lang="en-GB" sz="3800" dirty="0">
                <a:solidFill>
                  <a:schemeClr val="tx1"/>
                </a:solidFill>
                <a:ea typeface="+mn-ea"/>
                <a:cs typeface="Arial"/>
              </a:rPr>
              <a:t>Your views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F29AA5C-DBD2-8239-B967-053B936C3995}"/>
              </a:ext>
            </a:extLst>
          </p:cNvPr>
          <p:cNvSpPr/>
          <p:nvPr/>
        </p:nvSpPr>
        <p:spPr>
          <a:xfrm>
            <a:off x="1387061" y="4237455"/>
            <a:ext cx="10298423" cy="850347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609585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000" kern="100" dirty="0">
                <a:solidFill>
                  <a:srgbClr val="005A9B"/>
                </a:solidFill>
                <a:latin typeface="Arial"/>
                <a:ea typeface="Aptos" panose="020B0004020202020204" pitchFamily="34" charset="0"/>
                <a:cs typeface="Arial"/>
              </a:rPr>
              <a:t>What do you think the NMC’s role is in promoting planetary health and sustainable practice?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49440A3-7AB7-7A87-4337-DBFA05414D61}"/>
              </a:ext>
            </a:extLst>
          </p:cNvPr>
          <p:cNvSpPr/>
          <p:nvPr/>
        </p:nvSpPr>
        <p:spPr>
          <a:xfrm>
            <a:off x="1387061" y="1879161"/>
            <a:ext cx="10176640" cy="850347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609585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000" kern="100" dirty="0">
                <a:solidFill>
                  <a:srgbClr val="005A9B"/>
                </a:solidFill>
                <a:latin typeface="Arial"/>
                <a:ea typeface="Aptos" panose="020B0004020202020204" pitchFamily="34" charset="0"/>
                <a:cs typeface="Arial"/>
              </a:rPr>
              <a:t>Are there things that you think we’ve not mentioned that we should be focussing on in the modernisation of the Code?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3232316-9B0E-A549-5001-CB08FA503289}"/>
              </a:ext>
            </a:extLst>
          </p:cNvPr>
          <p:cNvSpPr/>
          <p:nvPr/>
        </p:nvSpPr>
        <p:spPr>
          <a:xfrm>
            <a:off x="1387061" y="3046293"/>
            <a:ext cx="10215976" cy="850347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609585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000" kern="100" dirty="0">
                <a:solidFill>
                  <a:srgbClr val="005A9B"/>
                </a:solidFill>
                <a:latin typeface="Arial"/>
                <a:ea typeface="Aptos" panose="020B0004020202020204" pitchFamily="34" charset="0"/>
                <a:cs typeface="Arial"/>
              </a:rPr>
              <a:t>What are the things that you like about the current Code that should be included in the modernised Code?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9669DC3-BCDD-F795-4F60-8E1EC9E9C76A}"/>
              </a:ext>
            </a:extLst>
          </p:cNvPr>
          <p:cNvSpPr/>
          <p:nvPr/>
        </p:nvSpPr>
        <p:spPr>
          <a:xfrm>
            <a:off x="1304616" y="5394629"/>
            <a:ext cx="10380869" cy="850347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609585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000" kern="100" dirty="0">
                <a:solidFill>
                  <a:srgbClr val="005A9B"/>
                </a:solidFill>
                <a:latin typeface="Arial"/>
                <a:ea typeface="Aptos" panose="020B0004020202020204" pitchFamily="34" charset="0"/>
                <a:cs typeface="Arial"/>
              </a:rPr>
              <a:t>Are there things that we should be focussing on for those in advanced level roles?</a:t>
            </a:r>
          </a:p>
        </p:txBody>
      </p:sp>
      <p:pic>
        <p:nvPicPr>
          <p:cNvPr id="3074" name="Picture 2" descr="164,500+ Planet Earth Environment Stock Illustrations, Royalty-Free Vector  Graphics &amp; Clip Art - iStock">
            <a:extLst>
              <a:ext uri="{FF2B5EF4-FFF2-40B4-BE49-F238E27FC236}">
                <a16:creationId xmlns:a16="http://schemas.microsoft.com/office/drawing/2014/main" id="{07F91E31-2388-A822-C414-B7F795B4D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55211"/>
            <a:ext cx="1314848" cy="131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phic 11" descr="Doctor male with solid fill">
            <a:extLst>
              <a:ext uri="{FF2B5EF4-FFF2-40B4-BE49-F238E27FC236}">
                <a16:creationId xmlns:a16="http://schemas.microsoft.com/office/drawing/2014/main" id="{BBCCC7A9-1076-8807-BB98-F41CCE3EE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9" y="5394629"/>
            <a:ext cx="850347" cy="850347"/>
          </a:xfrm>
          <a:prstGeom prst="rect">
            <a:avLst/>
          </a:prstGeom>
        </p:spPr>
      </p:pic>
      <p:pic>
        <p:nvPicPr>
          <p:cNvPr id="14" name="Graphic 13" descr="Checkmark with solid fill">
            <a:extLst>
              <a:ext uri="{FF2B5EF4-FFF2-40B4-BE49-F238E27FC236}">
                <a16:creationId xmlns:a16="http://schemas.microsoft.com/office/drawing/2014/main" id="{045F22D9-7945-8AB5-B809-B118C0090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641" y="3053422"/>
            <a:ext cx="829745" cy="8297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972CC0-8517-D0C4-4638-BC0128E4AC7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5379" y="1947513"/>
            <a:ext cx="825139" cy="76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186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F2C0E-3206-0CBC-314D-482FA26B8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DBD2D6-A158-879F-3070-D3F303223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Revalidation Review</a:t>
            </a:r>
          </a:p>
        </p:txBody>
      </p:sp>
    </p:spTree>
    <p:extLst>
      <p:ext uri="{BB962C8B-B14F-4D97-AF65-F5344CB8AC3E}">
        <p14:creationId xmlns:p14="http://schemas.microsoft.com/office/powerpoint/2010/main" val="37535175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43754-7FC8-A638-6D56-3C8804FE1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94" y="336987"/>
            <a:ext cx="8448071" cy="1644223"/>
          </a:xfrm>
        </p:spPr>
        <p:txBody>
          <a:bodyPr vert="horz" lIns="91440" tIns="45720" rIns="91440" bIns="45720" anchor="t"/>
          <a:lstStyle>
            <a:defPPr>
              <a:defRPr lang="en-GB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GB" sz="3700">
                <a:solidFill>
                  <a:srgbClr val="495AD4"/>
                </a:solidFill>
                <a:latin typeface="Arial"/>
                <a:ea typeface="+mj-ea"/>
                <a:cs typeface="+mj-cs"/>
              </a:rPr>
              <a:t>What is revalidation?</a:t>
            </a:r>
            <a:endParaRPr lang="en-GB" sz="37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B1CC3-A675-8451-2741-6E9ACED7A4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9093" y="1859945"/>
            <a:ext cx="7259507" cy="3774016"/>
          </a:xfrm>
        </p:spPr>
        <p:txBody>
          <a:bodyPr lIns="121920" tIns="60960" rIns="121920" bIns="60960" anchor="t"/>
          <a:lstStyle>
            <a:defPPr>
              <a:defRPr lang="en-GB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defTabSz="609570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defRPr/>
            </a:pPr>
            <a:r>
              <a:rPr lang="en-GB" sz="2200" dirty="0">
                <a:solidFill>
                  <a:srgbClr val="005A9B"/>
                </a:solidFill>
                <a:latin typeface="Arial"/>
                <a:cs typeface="Arial"/>
              </a:rPr>
              <a:t>We want to make sure that professionals on our register </a:t>
            </a:r>
            <a:r>
              <a:rPr lang="en-US" sz="2200" dirty="0">
                <a:solidFill>
                  <a:srgbClr val="005A9B"/>
                </a:solidFill>
                <a:latin typeface="Arial"/>
                <a:cs typeface="Arial"/>
              </a:rPr>
              <a:t>are </a:t>
            </a:r>
            <a:r>
              <a:rPr lang="en-US" sz="2200" b="1" dirty="0">
                <a:solidFill>
                  <a:srgbClr val="005A9B"/>
                </a:solidFill>
                <a:latin typeface="Arial"/>
                <a:cs typeface="Arial"/>
              </a:rPr>
              <a:t>continually keeping their skills and knowledge up-to-date for practising safely throughout their career </a:t>
            </a:r>
            <a:endParaRPr lang="en-US" sz="2200" b="1" dirty="0">
              <a:solidFill>
                <a:srgbClr val="005A9B"/>
              </a:solidFill>
              <a:latin typeface="Arial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defRPr/>
            </a:pPr>
            <a:r>
              <a:rPr lang="en-US" sz="2200" dirty="0">
                <a:solidFill>
                  <a:srgbClr val="005A9B"/>
                </a:solidFill>
                <a:latin typeface="Arial"/>
                <a:cs typeface="Arial"/>
              </a:rPr>
              <a:t>Every three years, to renew their registration with the NMC, all professionals on our register (wherever they qualified and wherever they now practise) need to </a:t>
            </a:r>
            <a:r>
              <a:rPr lang="en-GB" sz="2200" b="1" dirty="0">
                <a:solidFill>
                  <a:srgbClr val="005A9B"/>
                </a:solidFill>
                <a:latin typeface="Arial"/>
                <a:cs typeface="Arial"/>
              </a:rPr>
              <a:t>undertake several activities</a:t>
            </a:r>
            <a:r>
              <a:rPr lang="en-US" sz="2200" dirty="0">
                <a:solidFill>
                  <a:srgbClr val="005A9B"/>
                </a:solidFill>
                <a:latin typeface="Arial"/>
                <a:cs typeface="Arial"/>
              </a:rPr>
              <a:t> by </a:t>
            </a:r>
            <a:r>
              <a:rPr lang="en-US" sz="2200" b="1" dirty="0">
                <a:solidFill>
                  <a:srgbClr val="495AD4"/>
                </a:solidFill>
                <a:latin typeface="Arial"/>
                <a:cs typeface="Arial"/>
              </a:rPr>
              <a:t>revalidating</a:t>
            </a:r>
          </a:p>
          <a:p>
            <a:pPr>
              <a:lnSpc>
                <a:spcPct val="150000"/>
              </a:lnSpc>
            </a:pPr>
            <a:endParaRPr lang="en-GB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1395A1-2A89-5861-5D5D-73CF4638B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5644" y="1981208"/>
            <a:ext cx="4055525" cy="405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614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05060-7922-A126-4D8D-5E337720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92" y="88603"/>
            <a:ext cx="9310813" cy="905011"/>
          </a:xfrm>
        </p:spPr>
        <p:txBody>
          <a:bodyPr/>
          <a:lstStyle/>
          <a:p>
            <a:r>
              <a:rPr lang="en-GB" dirty="0">
                <a:solidFill>
                  <a:srgbClr val="495AD4"/>
                </a:solidFill>
              </a:rPr>
              <a:t>Overview of revalidation requirements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1A13963-34F0-14F2-FD4B-614DA47C02BD}"/>
              </a:ext>
            </a:extLst>
          </p:cNvPr>
          <p:cNvGraphicFramePr>
            <a:graphicFrameLocks noGrp="1"/>
          </p:cNvGraphicFramePr>
          <p:nvPr/>
        </p:nvGraphicFramePr>
        <p:xfrm>
          <a:off x="659771" y="900482"/>
          <a:ext cx="9310813" cy="5820864"/>
        </p:xfrm>
        <a:graphic>
          <a:graphicData uri="http://schemas.openxmlformats.org/drawingml/2006/table">
            <a:tbl>
              <a:tblPr firstRow="1" bandRow="1"/>
              <a:tblGrid>
                <a:gridCol w="1273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7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80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Requirements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5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to meet the requirements</a:t>
                      </a:r>
                    </a:p>
                    <a:p>
                      <a:pPr algn="ctr"/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4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5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Practice hours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500" kern="120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450 practice hours (</a:t>
                      </a:r>
                      <a:r>
                        <a:rPr lang="en-US" sz="150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 for dual registration)</a:t>
                      </a:r>
                      <a:endParaRPr lang="en-US" altLang="en-US" sz="1500" kern="1200" dirty="0">
                        <a:solidFill>
                          <a:srgbClr val="495AD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5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Continuing professional development 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hours of continuing professional development (CPD).</a:t>
                      </a:r>
                      <a:r>
                        <a:rPr lang="en-US" altLang="en-US" sz="1500" kern="120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baseline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hours must have included participatory learning</a:t>
                      </a:r>
                      <a:endParaRPr lang="en-US" sz="1500">
                        <a:solidFill>
                          <a:srgbClr val="495AD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53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5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Practice-related feedback 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Five pieces of practice-related feedback</a:t>
                      </a:r>
                      <a:endParaRPr lang="en-US" altLang="en-US" sz="1500" kern="1200" dirty="0">
                        <a:solidFill>
                          <a:srgbClr val="495AD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5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Written reflective accounts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Five written reflective accounts on </a:t>
                      </a:r>
                      <a:r>
                        <a:rPr lang="en-GB" sz="1500" kern="120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CPD</a:t>
                      </a:r>
                      <a:r>
                        <a:rPr lang="en-GB" sz="1500" kern="1200" baseline="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and/or</a:t>
                      </a:r>
                      <a:r>
                        <a:rPr lang="en-GB" sz="1500" kern="120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practice-related feedback and/or an event or experience in your practice, and how this is relevant to the Code</a:t>
                      </a:r>
                      <a:endParaRPr lang="en-US" sz="1500" dirty="0">
                        <a:solidFill>
                          <a:srgbClr val="495AD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502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5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Reflective discussion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Reflective discussion with another NMC-registered nurse, midwife or nursing associate,</a:t>
                      </a:r>
                      <a:r>
                        <a:rPr lang="en-US" sz="1500" baseline="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covering the five written</a:t>
                      </a:r>
                      <a:r>
                        <a:rPr lang="en-US" sz="150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reflective accounts</a:t>
                      </a:r>
                      <a:endParaRPr lang="en-US" sz="1500" strike="sngStrike" dirty="0">
                        <a:solidFill>
                          <a:srgbClr val="495AD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636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5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 and character 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 and character declaration, covering any cautions,</a:t>
                      </a:r>
                      <a:r>
                        <a:rPr lang="en-US" sz="1500" baseline="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convictions or determinations</a:t>
                      </a:r>
                      <a:endParaRPr lang="en-US" sz="1500" strike="sngStrike" dirty="0">
                        <a:solidFill>
                          <a:srgbClr val="495AD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200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5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Professional indemnity arrangement 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Declaration of appropriate cover under an indemnity arrangement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26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5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Confirmation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Demonstration</a:t>
                      </a:r>
                      <a:r>
                        <a:rPr lang="en-GB" sz="1500" kern="1200" dirty="0">
                          <a:solidFill>
                            <a:srgbClr val="495AD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to an appropriate person that have met the revalidation requirements. 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7C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7" name="Picture 13">
            <a:extLst>
              <a:ext uri="{FF2B5EF4-FFF2-40B4-BE49-F238E27FC236}">
                <a16:creationId xmlns:a16="http://schemas.microsoft.com/office/drawing/2014/main" id="{8708C799-45C7-33AA-46E8-AECE765C7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49" y="1447242"/>
            <a:ext cx="5461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B02C62BB-EBC8-815F-52FA-EA0C35371E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47" y="2092405"/>
            <a:ext cx="617875" cy="620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1">
            <a:extLst>
              <a:ext uri="{FF2B5EF4-FFF2-40B4-BE49-F238E27FC236}">
                <a16:creationId xmlns:a16="http://schemas.microsoft.com/office/drawing/2014/main" id="{BC47C6FE-643C-7933-4D9E-FEE7549404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72" y="2825622"/>
            <a:ext cx="755651" cy="53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6E2A3045-F18B-2686-BA71-F5576EDBF3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81" y="3499608"/>
            <a:ext cx="550432" cy="64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7">
            <a:extLst>
              <a:ext uri="{FF2B5EF4-FFF2-40B4-BE49-F238E27FC236}">
                <a16:creationId xmlns:a16="http://schemas.microsoft.com/office/drawing/2014/main" id="{F0542825-487A-368D-999A-0E09EC0298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91" y="4172270"/>
            <a:ext cx="5794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49F18D81-8B4E-97C2-6A16-E035E5C6A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35" y="4804484"/>
            <a:ext cx="589924" cy="604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8">
            <a:extLst>
              <a:ext uri="{FF2B5EF4-FFF2-40B4-BE49-F238E27FC236}">
                <a16:creationId xmlns:a16="http://schemas.microsoft.com/office/drawing/2014/main" id="{6DD31026-5DD5-22EC-DAF9-1C372260EC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517" y="5487585"/>
            <a:ext cx="465137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0">
            <a:extLst>
              <a:ext uri="{FF2B5EF4-FFF2-40B4-BE49-F238E27FC236}">
                <a16:creationId xmlns:a16="http://schemas.microsoft.com/office/drawing/2014/main" id="{903AC3A6-C16D-3D5A-F000-39AEFF053E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553" y="6140232"/>
            <a:ext cx="535395" cy="53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8749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BA674-4DE3-7BD8-0726-575AD5A13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B317F-3596-C55D-36A7-AD36FB17E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786420"/>
          </a:xfrm>
        </p:spPr>
        <p:txBody>
          <a:bodyPr/>
          <a:lstStyle/>
          <a:p>
            <a:r>
              <a:rPr lang="en-GB">
                <a:solidFill>
                  <a:srgbClr val="495AD4"/>
                </a:solidFill>
              </a:rPr>
              <a:t>Revalidation aims to: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907F4D-6639-6847-1433-83511E3CB1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44695" y="1341843"/>
            <a:ext cx="6641600" cy="5024320"/>
          </a:xfrm>
        </p:spPr>
        <p:txBody>
          <a:bodyPr/>
          <a:lstStyle/>
          <a:p>
            <a:pPr marL="380981" indent="-380981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Raise awareness of the </a:t>
            </a:r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Code</a:t>
            </a:r>
          </a:p>
          <a:p>
            <a:pPr>
              <a:spcBef>
                <a:spcPct val="0"/>
              </a:spcBef>
              <a:spcAft>
                <a:spcPts val="800"/>
              </a:spcAft>
            </a:pP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81" indent="-380981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 professionals to </a:t>
            </a:r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up to date</a:t>
            </a:r>
          </a:p>
          <a:p>
            <a:pPr>
              <a:spcBef>
                <a:spcPct val="0"/>
              </a:spcBef>
              <a:spcAft>
                <a:spcPts val="800"/>
              </a:spcAft>
            </a:pP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81" indent="-380981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 </a:t>
            </a:r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sharing, reflection and improvement</a:t>
            </a:r>
          </a:p>
          <a:p>
            <a:pPr>
              <a:spcBef>
                <a:spcPct val="0"/>
              </a:spcBef>
              <a:spcAft>
                <a:spcPts val="800"/>
              </a:spcAft>
            </a:pP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81" indent="-380981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 professionals to </a:t>
            </a:r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professional networks and discussions</a:t>
            </a:r>
          </a:p>
          <a:p>
            <a:pPr>
              <a:spcBef>
                <a:spcPct val="0"/>
              </a:spcBef>
              <a:spcAft>
                <a:spcPts val="800"/>
              </a:spcAft>
            </a:pP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81" indent="-380981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 </a:t>
            </a:r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confidence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professions</a:t>
            </a:r>
          </a:p>
          <a:p>
            <a:pPr>
              <a:spcBef>
                <a:spcPct val="0"/>
              </a:spcBef>
              <a:spcAft>
                <a:spcPts val="800"/>
              </a:spcAft>
            </a:pPr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800"/>
              </a:spcAft>
            </a:pPr>
            <a:r>
              <a:rPr lang="en-US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Revalidation should lead to improved practice and public protection benefits</a:t>
            </a:r>
          </a:p>
          <a:p>
            <a:pPr marL="380981" indent="-380981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8F88E7-41A5-7C1B-518C-A8E31D1FD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213" y="2235536"/>
            <a:ext cx="2318463" cy="3280625"/>
          </a:xfrm>
          <a:prstGeom prst="rect">
            <a:avLst/>
          </a:prstGeom>
        </p:spPr>
      </p:pic>
      <p:pic>
        <p:nvPicPr>
          <p:cNvPr id="6" name="Graphic 5" descr="Classroom outline">
            <a:extLst>
              <a:ext uri="{FF2B5EF4-FFF2-40B4-BE49-F238E27FC236}">
                <a16:creationId xmlns:a16="http://schemas.microsoft.com/office/drawing/2014/main" id="{647B6458-23DD-F5E0-3222-47A7779C0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9411" y="1321997"/>
            <a:ext cx="1219200" cy="1219200"/>
          </a:xfrm>
          <a:prstGeom prst="rect">
            <a:avLst/>
          </a:prstGeom>
        </p:spPr>
      </p:pic>
      <p:pic>
        <p:nvPicPr>
          <p:cNvPr id="12" name="Graphic 11" descr="Storytelling outline">
            <a:extLst>
              <a:ext uri="{FF2B5EF4-FFF2-40B4-BE49-F238E27FC236}">
                <a16:creationId xmlns:a16="http://schemas.microsoft.com/office/drawing/2014/main" id="{C8EE4832-0F79-B00D-2807-1DABC8B902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9411" y="2664823"/>
            <a:ext cx="1219200" cy="1219200"/>
          </a:xfrm>
          <a:prstGeom prst="rect">
            <a:avLst/>
          </a:prstGeom>
        </p:spPr>
      </p:pic>
      <p:pic>
        <p:nvPicPr>
          <p:cNvPr id="14" name="Graphic 13" descr="Send outline">
            <a:extLst>
              <a:ext uri="{FF2B5EF4-FFF2-40B4-BE49-F238E27FC236}">
                <a16:creationId xmlns:a16="http://schemas.microsoft.com/office/drawing/2014/main" id="{F2882113-3229-02D4-C516-7529499102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8327" y="5146963"/>
            <a:ext cx="1219200" cy="1219200"/>
          </a:xfrm>
          <a:prstGeom prst="rect">
            <a:avLst/>
          </a:prstGeom>
        </p:spPr>
      </p:pic>
      <p:pic>
        <p:nvPicPr>
          <p:cNvPr id="16" name="Graphic 15" descr="Connections outline">
            <a:extLst>
              <a:ext uri="{FF2B5EF4-FFF2-40B4-BE49-F238E27FC236}">
                <a16:creationId xmlns:a16="http://schemas.microsoft.com/office/drawing/2014/main" id="{9C4B42CA-2FC3-027E-5B2B-6B0F44191C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21728" y="4082615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3577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CB37A-08C1-BAFD-054B-404B5CC73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D7102-5C8C-16CB-784F-BCECB59F3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92" y="336987"/>
            <a:ext cx="8958181" cy="1644223"/>
          </a:xfrm>
        </p:spPr>
        <p:txBody>
          <a:bodyPr vert="horz" lIns="91440" tIns="45720" rIns="91440" bIns="45720" anchor="t"/>
          <a:lstStyle/>
          <a:p>
            <a:r>
              <a:rPr lang="en-GB" sz="3700" dirty="0">
                <a:solidFill>
                  <a:schemeClr val="tx1"/>
                </a:solidFill>
              </a:rPr>
              <a:t>Why are we reviewing revalidation?</a:t>
            </a:r>
            <a:endParaRPr lang="en-GB" sz="3700" dirty="0">
              <a:solidFill>
                <a:schemeClr val="tx1"/>
              </a:solidFill>
              <a:cs typeface="Arial"/>
            </a:endParaRPr>
          </a:p>
        </p:txBody>
      </p:sp>
      <p:pic>
        <p:nvPicPr>
          <p:cNvPr id="6" name="Picture 5" descr="A clock with a blue face&#10;&#10;AI-generated content may be incorrect.">
            <a:extLst>
              <a:ext uri="{FF2B5EF4-FFF2-40B4-BE49-F238E27FC236}">
                <a16:creationId xmlns:a16="http://schemas.microsoft.com/office/drawing/2014/main" id="{5D752338-8E9B-AE15-7CC9-9B01B5B9C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59" y="1072966"/>
            <a:ext cx="1190335" cy="1190335"/>
          </a:xfrm>
          <a:prstGeom prst="rect">
            <a:avLst/>
          </a:prstGeom>
        </p:spPr>
      </p:pic>
      <p:pic>
        <p:nvPicPr>
          <p:cNvPr id="8" name="Picture 7" descr="A blue chain with a black background&#10;&#10;AI-generated content may be incorrect.">
            <a:extLst>
              <a:ext uri="{FF2B5EF4-FFF2-40B4-BE49-F238E27FC236}">
                <a16:creationId xmlns:a16="http://schemas.microsoft.com/office/drawing/2014/main" id="{8CD8697E-B6AE-260C-0577-34701F2C8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05" y="4443813"/>
            <a:ext cx="1271187" cy="1271187"/>
          </a:xfrm>
          <a:prstGeom prst="rect">
            <a:avLst/>
          </a:prstGeom>
        </p:spPr>
      </p:pic>
      <p:pic>
        <p:nvPicPr>
          <p:cNvPr id="10" name="Picture 9" descr="A purple computer with white screen&#10;&#10;AI-generated content may be incorrect.">
            <a:extLst>
              <a:ext uri="{FF2B5EF4-FFF2-40B4-BE49-F238E27FC236}">
                <a16:creationId xmlns:a16="http://schemas.microsoft.com/office/drawing/2014/main" id="{06FA00C2-211B-C4D1-159A-7DE82FD91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5" y="2052331"/>
            <a:ext cx="1190335" cy="1190335"/>
          </a:xfrm>
          <a:prstGeom prst="rect">
            <a:avLst/>
          </a:prstGeom>
        </p:spPr>
      </p:pic>
      <p:pic>
        <p:nvPicPr>
          <p:cNvPr id="12" name="Picture 11" descr="A group of people with different colors&#10;&#10;AI-generated content may be incorrect.">
            <a:extLst>
              <a:ext uri="{FF2B5EF4-FFF2-40B4-BE49-F238E27FC236}">
                <a16:creationId xmlns:a16="http://schemas.microsoft.com/office/drawing/2014/main" id="{B2A340FC-7BA1-CA85-37C0-20F45FDDE4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57" y="3172628"/>
            <a:ext cx="1271187" cy="1271187"/>
          </a:xfrm>
          <a:prstGeom prst="rect">
            <a:avLst/>
          </a:prstGeom>
        </p:spPr>
      </p:pic>
      <p:pic>
        <p:nvPicPr>
          <p:cNvPr id="14" name="Picture 13" descr="A blue and purple board&#10;&#10;AI-generated content may be incorrect.">
            <a:extLst>
              <a:ext uri="{FF2B5EF4-FFF2-40B4-BE49-F238E27FC236}">
                <a16:creationId xmlns:a16="http://schemas.microsoft.com/office/drawing/2014/main" id="{BE7B89CF-099E-DB90-2954-D710C03AB6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31" y="5504886"/>
            <a:ext cx="1271188" cy="12711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EE1C9F-A813-5D2B-A614-0450B8635353}"/>
              </a:ext>
            </a:extLst>
          </p:cNvPr>
          <p:cNvSpPr txBox="1"/>
          <p:nvPr/>
        </p:nvSpPr>
        <p:spPr>
          <a:xfrm>
            <a:off x="1744199" y="1072966"/>
            <a:ext cx="10103644" cy="56837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609570" eaLnBrk="0" fontAlgn="base" hangingPunct="0">
              <a:spcAft>
                <a:spcPts val="200"/>
              </a:spcAft>
              <a:defRPr/>
            </a:pPr>
            <a:endParaRPr lang="en-GB" sz="2000" dirty="0">
              <a:solidFill>
                <a:srgbClr val="327FEF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70" eaLnBrk="0" fontAlgn="base" hangingPunct="0">
              <a:spcAft>
                <a:spcPts val="200"/>
              </a:spcAft>
              <a:defRPr/>
            </a:pPr>
            <a:r>
              <a:rPr lang="en-GB" sz="2000" dirty="0">
                <a:solidFill>
                  <a:srgbClr val="327FEF">
                    <a:lumMod val="75000"/>
                  </a:srgbClr>
                </a:solidFill>
                <a:latin typeface="Arial"/>
                <a:cs typeface="Arial"/>
              </a:rPr>
              <a:t>Revalidation was introduced in 2016 </a:t>
            </a:r>
          </a:p>
          <a:p>
            <a:pPr defTabSz="609570" eaLnBrk="0" fontAlgn="base" hangingPunct="0">
              <a:spcAft>
                <a:spcPts val="200"/>
              </a:spcAft>
              <a:defRPr/>
            </a:pPr>
            <a:endParaRPr lang="en-GB" sz="2000" dirty="0">
              <a:solidFill>
                <a:srgbClr val="327FEF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70" eaLnBrk="0" fontAlgn="base" hangingPunct="0">
              <a:spcAft>
                <a:spcPts val="200"/>
              </a:spcAft>
              <a:defRPr/>
            </a:pPr>
            <a:endParaRPr lang="en-GB" sz="2000" dirty="0">
              <a:solidFill>
                <a:srgbClr val="327FEF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70" eaLnBrk="0" fontAlgn="base" hangingPunct="0">
              <a:spcAft>
                <a:spcPts val="200"/>
              </a:spcAft>
              <a:defRPr/>
            </a:pPr>
            <a:r>
              <a:rPr lang="en-GB" sz="2000" dirty="0">
                <a:solidFill>
                  <a:srgbClr val="327FEF">
                    <a:lumMod val="75000"/>
                  </a:srgbClr>
                </a:solidFill>
                <a:latin typeface="Arial"/>
                <a:cs typeface="Arial"/>
              </a:rPr>
              <a:t>Advances in technology and its use in practice</a:t>
            </a:r>
          </a:p>
          <a:p>
            <a:pPr defTabSz="609570" eaLnBrk="0" fontAlgn="base" hangingPunct="0">
              <a:spcAft>
                <a:spcPts val="200"/>
              </a:spcAft>
              <a:defRPr/>
            </a:pPr>
            <a:endParaRPr lang="en-GB" sz="2000" dirty="0">
              <a:solidFill>
                <a:srgbClr val="327FEF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70" eaLnBrk="0" fontAlgn="base" hangingPunct="0">
              <a:spcAft>
                <a:spcPts val="200"/>
              </a:spcAft>
              <a:defRPr/>
            </a:pPr>
            <a:endParaRPr lang="en-GB" sz="2000" dirty="0">
              <a:solidFill>
                <a:srgbClr val="327FEF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70" eaLnBrk="0" fontAlgn="base" hangingPunct="0">
              <a:spcAft>
                <a:spcPts val="200"/>
              </a:spcAft>
              <a:defRPr/>
            </a:pPr>
            <a:r>
              <a:rPr lang="en-GB" sz="2000" dirty="0">
                <a:solidFill>
                  <a:srgbClr val="327FEF">
                    <a:lumMod val="75000"/>
                  </a:srgbClr>
                </a:solidFill>
                <a:latin typeface="Arial"/>
                <a:cs typeface="Arial"/>
              </a:rPr>
              <a:t>Changing role of professionals, including advanced practice and leadership roles</a:t>
            </a:r>
          </a:p>
          <a:p>
            <a:pPr defTabSz="609570" eaLnBrk="0" fontAlgn="base" hangingPunct="0">
              <a:spcAft>
                <a:spcPts val="200"/>
              </a:spcAft>
              <a:defRPr/>
            </a:pPr>
            <a:endParaRPr lang="en-GB" sz="2000" dirty="0">
              <a:solidFill>
                <a:srgbClr val="327FEF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70" eaLnBrk="0" fontAlgn="base" hangingPunct="0">
              <a:spcAft>
                <a:spcPts val="200"/>
              </a:spcAft>
              <a:defRPr/>
            </a:pPr>
            <a:endParaRPr lang="en-GB" sz="2000" dirty="0">
              <a:solidFill>
                <a:srgbClr val="327FEF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70" eaLnBrk="0" fontAlgn="base" hangingPunct="0">
              <a:spcAft>
                <a:spcPts val="200"/>
              </a:spcAft>
              <a:defRPr/>
            </a:pPr>
            <a:endParaRPr lang="en-GB" sz="2000" dirty="0">
              <a:solidFill>
                <a:srgbClr val="327FEF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70" eaLnBrk="0" fontAlgn="base" hangingPunct="0">
              <a:spcAft>
                <a:spcPts val="200"/>
              </a:spcAft>
              <a:defRPr/>
            </a:pPr>
            <a:r>
              <a:rPr lang="en-GB" sz="2000" dirty="0">
                <a:solidFill>
                  <a:srgbClr val="327FEF">
                    <a:lumMod val="75000"/>
                  </a:srgbClr>
                </a:solidFill>
                <a:latin typeface="Arial"/>
                <a:cs typeface="Arial"/>
              </a:rPr>
              <a:t>Systemic issues, </a:t>
            </a:r>
            <a:r>
              <a:rPr lang="en-GB" sz="2000" dirty="0" err="1">
                <a:solidFill>
                  <a:srgbClr val="327FEF">
                    <a:lumMod val="75000"/>
                  </a:srgbClr>
                </a:solidFill>
                <a:latin typeface="Arial"/>
                <a:cs typeface="Arial"/>
              </a:rPr>
              <a:t>incl</a:t>
            </a:r>
            <a:r>
              <a:rPr lang="en-GB" sz="2000" dirty="0">
                <a:solidFill>
                  <a:srgbClr val="327FEF">
                    <a:lumMod val="75000"/>
                  </a:srgbClr>
                </a:solidFill>
                <a:latin typeface="Arial"/>
                <a:cs typeface="Arial"/>
              </a:rPr>
              <a:t>: staff shortages, long wait times, poor cultural sensitivity </a:t>
            </a:r>
          </a:p>
          <a:p>
            <a:pPr defTabSz="609570" eaLnBrk="0" fontAlgn="base" hangingPunct="0">
              <a:spcAft>
                <a:spcPts val="200"/>
              </a:spcAft>
              <a:defRPr/>
            </a:pPr>
            <a:endParaRPr lang="en-GB" sz="2000" dirty="0">
              <a:solidFill>
                <a:srgbClr val="327FEF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70" eaLnBrk="0" fontAlgn="base" hangingPunct="0">
              <a:spcAft>
                <a:spcPts val="200"/>
              </a:spcAft>
              <a:defRPr/>
            </a:pPr>
            <a:endParaRPr lang="en-GB" sz="2000" dirty="0">
              <a:solidFill>
                <a:srgbClr val="005A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70" eaLnBrk="0" fontAlgn="base" hangingPunct="0">
              <a:spcAft>
                <a:spcPts val="200"/>
              </a:spcAft>
              <a:defRPr/>
            </a:pPr>
            <a:r>
              <a:rPr lang="en-GB" sz="2000" dirty="0">
                <a:solidFill>
                  <a:srgbClr val="327FEF">
                    <a:lumMod val="75000"/>
                  </a:srgbClr>
                </a:solidFill>
                <a:latin typeface="Arial"/>
                <a:cs typeface="Arial"/>
              </a:rPr>
              <a:t>Learning from public inquiries</a:t>
            </a:r>
            <a:r>
              <a:rPr lang="en-GB" sz="2100" dirty="0">
                <a:solidFill>
                  <a:srgbClr val="327FEF">
                    <a:lumMod val="75000"/>
                  </a:srgbClr>
                </a:solidFill>
                <a:latin typeface="Arial"/>
                <a:cs typeface="Arial"/>
              </a:rPr>
              <a:t>  </a:t>
            </a:r>
          </a:p>
          <a:p>
            <a:pPr defTabSz="6095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867" dirty="0">
              <a:solidFill>
                <a:srgbClr val="005A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095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867" dirty="0">
              <a:solidFill>
                <a:srgbClr val="005A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769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D6F25-1A29-0535-5535-0A879B422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2848-8947-163B-E551-ECB436896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786420"/>
          </a:xfrm>
        </p:spPr>
        <p:txBody>
          <a:bodyPr/>
          <a:lstStyle/>
          <a:p>
            <a:r>
              <a:rPr lang="en-GB">
                <a:solidFill>
                  <a:srgbClr val="495AD4"/>
                </a:solidFill>
              </a:rPr>
              <a:t>Revalidation aims to: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A18E39-569F-6DC6-1B67-BE10533138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44695" y="1341843"/>
            <a:ext cx="6641600" cy="5024320"/>
          </a:xfrm>
        </p:spPr>
        <p:txBody>
          <a:bodyPr/>
          <a:lstStyle/>
          <a:p>
            <a:pPr marL="380981" indent="-380981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Raise awareness of the </a:t>
            </a:r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Code</a:t>
            </a:r>
          </a:p>
          <a:p>
            <a:pPr>
              <a:spcBef>
                <a:spcPct val="0"/>
              </a:spcBef>
              <a:spcAft>
                <a:spcPts val="800"/>
              </a:spcAft>
            </a:pP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81" indent="-380981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 professionals to </a:t>
            </a:r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up to date</a:t>
            </a:r>
          </a:p>
          <a:p>
            <a:pPr>
              <a:spcBef>
                <a:spcPct val="0"/>
              </a:spcBef>
              <a:spcAft>
                <a:spcPts val="800"/>
              </a:spcAft>
            </a:pP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81" indent="-380981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 </a:t>
            </a:r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sharing, reflection and improvement</a:t>
            </a:r>
          </a:p>
          <a:p>
            <a:pPr>
              <a:spcBef>
                <a:spcPct val="0"/>
              </a:spcBef>
              <a:spcAft>
                <a:spcPts val="800"/>
              </a:spcAft>
            </a:pP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81" indent="-380981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 professionals to </a:t>
            </a:r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professional networks and discussions</a:t>
            </a:r>
          </a:p>
          <a:p>
            <a:pPr>
              <a:spcBef>
                <a:spcPct val="0"/>
              </a:spcBef>
              <a:spcAft>
                <a:spcPts val="800"/>
              </a:spcAft>
            </a:pP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81" indent="-380981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 </a:t>
            </a:r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confidence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professions</a:t>
            </a:r>
          </a:p>
          <a:p>
            <a:pPr>
              <a:spcBef>
                <a:spcPct val="0"/>
              </a:spcBef>
              <a:spcAft>
                <a:spcPts val="800"/>
              </a:spcAft>
            </a:pPr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800"/>
              </a:spcAft>
            </a:pPr>
            <a:r>
              <a:rPr lang="en-US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Revalidation should lead to improved practice and public protection benefits</a:t>
            </a:r>
          </a:p>
          <a:p>
            <a:pPr marL="380981" indent="-380981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0C3827-56E9-5C16-0854-BB224840D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213" y="2235536"/>
            <a:ext cx="2318463" cy="3280625"/>
          </a:xfrm>
          <a:prstGeom prst="rect">
            <a:avLst/>
          </a:prstGeom>
        </p:spPr>
      </p:pic>
      <p:pic>
        <p:nvPicPr>
          <p:cNvPr id="6" name="Graphic 5" descr="Classroom outline">
            <a:extLst>
              <a:ext uri="{FF2B5EF4-FFF2-40B4-BE49-F238E27FC236}">
                <a16:creationId xmlns:a16="http://schemas.microsoft.com/office/drawing/2014/main" id="{B64A8114-0E92-7FD4-BC91-AE1BB4B8DD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9411" y="1321997"/>
            <a:ext cx="1219200" cy="1219200"/>
          </a:xfrm>
          <a:prstGeom prst="rect">
            <a:avLst/>
          </a:prstGeom>
        </p:spPr>
      </p:pic>
      <p:pic>
        <p:nvPicPr>
          <p:cNvPr id="12" name="Graphic 11" descr="Storytelling outline">
            <a:extLst>
              <a:ext uri="{FF2B5EF4-FFF2-40B4-BE49-F238E27FC236}">
                <a16:creationId xmlns:a16="http://schemas.microsoft.com/office/drawing/2014/main" id="{25082549-2B47-4877-C6B3-EE2059B97A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9411" y="2664823"/>
            <a:ext cx="1219200" cy="1219200"/>
          </a:xfrm>
          <a:prstGeom prst="rect">
            <a:avLst/>
          </a:prstGeom>
        </p:spPr>
      </p:pic>
      <p:pic>
        <p:nvPicPr>
          <p:cNvPr id="14" name="Graphic 13" descr="Send outline">
            <a:extLst>
              <a:ext uri="{FF2B5EF4-FFF2-40B4-BE49-F238E27FC236}">
                <a16:creationId xmlns:a16="http://schemas.microsoft.com/office/drawing/2014/main" id="{4F0AE352-A9B9-D5F4-2623-DA5B184555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8327" y="5146963"/>
            <a:ext cx="1219200" cy="1219200"/>
          </a:xfrm>
          <a:prstGeom prst="rect">
            <a:avLst/>
          </a:prstGeom>
        </p:spPr>
      </p:pic>
      <p:pic>
        <p:nvPicPr>
          <p:cNvPr id="16" name="Graphic 15" descr="Connections outline">
            <a:extLst>
              <a:ext uri="{FF2B5EF4-FFF2-40B4-BE49-F238E27FC236}">
                <a16:creationId xmlns:a16="http://schemas.microsoft.com/office/drawing/2014/main" id="{832AB98B-EE77-5D6A-2E7C-BB93483E6E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21728" y="4082615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429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54D6968-075C-7D9E-8B29-74A013306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2AC82C-977A-FC05-1091-81758F95F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430" y="266559"/>
            <a:ext cx="10522685" cy="667044"/>
          </a:xfrm>
        </p:spPr>
        <p:txBody>
          <a:bodyPr/>
          <a:lstStyle/>
          <a:p>
            <a:r>
              <a:rPr lang="en-GB" dirty="0">
                <a:solidFill>
                  <a:schemeClr val="accent4"/>
                </a:solidFill>
              </a:rPr>
              <a:t>Timelines for Code and Revalidation reviews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03E58E0-E6F9-F205-A240-A8D33C4C7563}"/>
              </a:ext>
            </a:extLst>
          </p:cNvPr>
          <p:cNvGraphicFramePr/>
          <p:nvPr/>
        </p:nvGraphicFramePr>
        <p:xfrm>
          <a:off x="763659" y="1124136"/>
          <a:ext cx="9632535" cy="5266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C0EC452-F2D3-89D5-0A6B-77622DA37D13}"/>
              </a:ext>
            </a:extLst>
          </p:cNvPr>
          <p:cNvSpPr txBox="1"/>
          <p:nvPr/>
        </p:nvSpPr>
        <p:spPr>
          <a:xfrm>
            <a:off x="9074528" y="1164099"/>
            <a:ext cx="2266121" cy="697755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5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867" b="1">
                <a:solidFill>
                  <a:srgbClr val="005A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Summer 2025 – Spring 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7AE712-5B6E-2E1B-9322-13C72411744F}"/>
              </a:ext>
            </a:extLst>
          </p:cNvPr>
          <p:cNvSpPr txBox="1"/>
          <p:nvPr/>
        </p:nvSpPr>
        <p:spPr>
          <a:xfrm>
            <a:off x="9074529" y="2362936"/>
            <a:ext cx="226612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5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867" b="1">
                <a:solidFill>
                  <a:srgbClr val="005A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Spring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0C61CA-A575-870F-D9B0-3ADBFC7A1FE7}"/>
              </a:ext>
            </a:extLst>
          </p:cNvPr>
          <p:cNvSpPr txBox="1"/>
          <p:nvPr/>
        </p:nvSpPr>
        <p:spPr>
          <a:xfrm>
            <a:off x="9074527" y="3491805"/>
            <a:ext cx="265532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5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867" b="1">
                <a:solidFill>
                  <a:srgbClr val="005A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 – Nov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6AF72D-7FE0-11A2-8BDF-87D4174DF9F6}"/>
              </a:ext>
            </a:extLst>
          </p:cNvPr>
          <p:cNvSpPr txBox="1"/>
          <p:nvPr/>
        </p:nvSpPr>
        <p:spPr>
          <a:xfrm>
            <a:off x="9074527" y="4620669"/>
            <a:ext cx="276970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5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867" b="1">
                <a:solidFill>
                  <a:srgbClr val="005A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2027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96D5D8-33FE-B9BC-B22A-238E44B555B2}"/>
              </a:ext>
            </a:extLst>
          </p:cNvPr>
          <p:cNvSpPr txBox="1"/>
          <p:nvPr/>
        </p:nvSpPr>
        <p:spPr>
          <a:xfrm>
            <a:off x="9074528" y="5749536"/>
            <a:ext cx="226612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5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867" b="1">
                <a:solidFill>
                  <a:srgbClr val="005A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2028</a:t>
            </a:r>
          </a:p>
        </p:txBody>
      </p:sp>
    </p:spTree>
    <p:extLst>
      <p:ext uri="{BB962C8B-B14F-4D97-AF65-F5344CB8AC3E}">
        <p14:creationId xmlns:p14="http://schemas.microsoft.com/office/powerpoint/2010/main" val="29449799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95D10-554D-EA27-3C49-CE5E4215C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3789C-C7FD-D8E8-9610-4B250FB7A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94" y="336987"/>
            <a:ext cx="8811116" cy="1644223"/>
          </a:xfrm>
        </p:spPr>
        <p:txBody>
          <a:bodyPr/>
          <a:lstStyle/>
          <a:p>
            <a:r>
              <a:rPr lang="en-GB" dirty="0"/>
              <a:t>Review of the Code and Revalidation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261F1-624D-9607-5B6A-656FE44C9E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7205" y="1178661"/>
            <a:ext cx="8958840" cy="3774016"/>
          </a:xfrm>
        </p:spPr>
        <p:txBody>
          <a:bodyPr/>
          <a:lstStyle/>
          <a:p>
            <a:r>
              <a:rPr lang="en-GB" dirty="0"/>
              <a:t>Please scan to complete our survey – this is your opportunity to shape the future of both of these</a:t>
            </a:r>
          </a:p>
        </p:txBody>
      </p:sp>
      <p:pic>
        <p:nvPicPr>
          <p:cNvPr id="6" name="Picture 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E9B91F8B-5D90-6C01-4646-B5F17F531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579" y="2544209"/>
            <a:ext cx="2939584" cy="26365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4C9903-3784-6C51-8DFE-7F68C0E9B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10" y="2045614"/>
            <a:ext cx="2717660" cy="36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9621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6CCA748-38E5-4B58-2C70-1B58DC8F42CE}"/>
              </a:ext>
            </a:extLst>
          </p:cNvPr>
          <p:cNvSpPr/>
          <p:nvPr/>
        </p:nvSpPr>
        <p:spPr>
          <a:xfrm>
            <a:off x="7813040" y="1906693"/>
            <a:ext cx="4378960" cy="4951307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GB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6B03E5-AAA7-41B0-BA55-E6D57FF20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94" y="336987"/>
            <a:ext cx="7147700" cy="709495"/>
          </a:xfrm>
        </p:spPr>
        <p:txBody>
          <a:bodyPr/>
          <a:lstStyle/>
          <a:p>
            <a:r>
              <a:rPr lang="en-GB" dirty="0">
                <a:solidFill>
                  <a:srgbClr val="8917A6"/>
                </a:solidFill>
              </a:rPr>
              <a:t>Stay in touch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82A190-9A33-49A5-8807-7E14744602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9092" y="1253068"/>
            <a:ext cx="7373472" cy="5411893"/>
          </a:xfrm>
        </p:spPr>
        <p:txBody>
          <a:bodyPr lIns="121920" tIns="60960" rIns="121920" bIns="60960" anchor="t"/>
          <a:lstStyle/>
          <a:p>
            <a:pPr defTabSz="607454">
              <a:spcBef>
                <a:spcPct val="0"/>
              </a:spcBef>
              <a:defRPr/>
            </a:pPr>
            <a:r>
              <a:rPr lang="en-US" altLang="en-US" sz="2400" dirty="0">
                <a:latin typeface="Arial"/>
                <a:cs typeface="Arial"/>
              </a:rPr>
              <a:t>Have you signed up for our regular newsletter yet?</a:t>
            </a:r>
          </a:p>
          <a:p>
            <a:pPr defTabSz="607454">
              <a:spcBef>
                <a:spcPct val="0"/>
              </a:spcBef>
              <a:defRPr/>
            </a:pPr>
            <a:endParaRPr lang="en-US" sz="2400" dirty="0">
              <a:latin typeface="Arial"/>
              <a:cs typeface="+mn-cs"/>
            </a:endParaRPr>
          </a:p>
          <a:p>
            <a:pPr lvl="0">
              <a:spcBef>
                <a:spcPct val="0"/>
              </a:spcBef>
              <a:defRPr/>
            </a:pPr>
            <a:r>
              <a:rPr lang="en-US" altLang="en-US" sz="2400" b="1" dirty="0">
                <a:latin typeface="Arial"/>
                <a:cs typeface="Arial"/>
              </a:rPr>
              <a:t>You can do it now: </a:t>
            </a:r>
            <a:r>
              <a:rPr lang="en-US" altLang="en-US" sz="2400" b="1" u="sng" dirty="0">
                <a:solidFill>
                  <a:srgbClr val="327FEF">
                    <a:lumMod val="75000"/>
                  </a:srgbClr>
                </a:solidFill>
                <a:latin typeface="Arial"/>
                <a:cs typeface="Arial"/>
              </a:rPr>
              <a:t>nmc.org.uk/newsletters</a:t>
            </a:r>
          </a:p>
          <a:p>
            <a:pPr defTabSz="607454">
              <a:spcBef>
                <a:spcPct val="0"/>
              </a:spcBef>
              <a:defRPr/>
            </a:pPr>
            <a:endParaRPr lang="en-US" altLang="en-US" sz="2400" dirty="0">
              <a:latin typeface="Arial"/>
              <a:cs typeface="+mn-cs"/>
            </a:endParaRPr>
          </a:p>
          <a:p>
            <a:pPr defTabSz="607454">
              <a:spcBef>
                <a:spcPct val="0"/>
              </a:spcBef>
              <a:defRPr/>
            </a:pPr>
            <a:endParaRPr lang="en-US" altLang="en-US" sz="2400" dirty="0">
              <a:latin typeface="Arial"/>
              <a:cs typeface="+mn-cs"/>
            </a:endParaRPr>
          </a:p>
          <a:p>
            <a:pPr defTabSz="607454">
              <a:spcBef>
                <a:spcPct val="0"/>
              </a:spcBef>
              <a:defRPr/>
            </a:pPr>
            <a:r>
              <a:rPr lang="en-US" altLang="en-US" sz="2400" b="1" dirty="0">
                <a:latin typeface="Arial"/>
                <a:cs typeface="+mn-cs"/>
              </a:rPr>
              <a:t>For enquiries contact our dedicated inboxes:</a:t>
            </a:r>
          </a:p>
          <a:p>
            <a:pPr marL="380981" indent="-380981">
              <a:buFont typeface="Arial" panose="020B0604020202020204" pitchFamily="34" charset="0"/>
              <a:buChar char="•"/>
              <a:defRPr/>
            </a:pPr>
            <a:r>
              <a:rPr lang="en-US" altLang="en-US" sz="2133" dirty="0">
                <a:solidFill>
                  <a:srgbClr val="111111"/>
                </a:solidFill>
              </a:rPr>
              <a:t>Any standards related enquiries</a:t>
            </a:r>
            <a:r>
              <a:rPr lang="en-US" altLang="en-US" sz="2133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altLang="en-US" sz="2133" u="sng" dirty="0">
                <a:solidFill>
                  <a:schemeClr val="tx2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educationandstandards@nmc-uk.org</a:t>
            </a:r>
            <a:r>
              <a:rPr lang="en-US" altLang="en-US" sz="2133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380981" indent="-380981"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rgbClr val="111111"/>
                </a:solidFill>
              </a:rPr>
              <a:t>If you trained in the UK or are registered with us: </a:t>
            </a:r>
            <a:r>
              <a:rPr lang="en-US" sz="2133" u="sng" dirty="0">
                <a:solidFill>
                  <a:schemeClr val="tx2">
                    <a:lumMod val="60000"/>
                    <a:lumOff val="40000"/>
                  </a:schemeClr>
                </a:solidFill>
                <a:hlinkClick r:id="rId4" tooltip="UKenquiries@nmc-uk.or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UKenquiries@nmc-uk.org</a:t>
            </a:r>
            <a:endParaRPr lang="en-US" sz="2133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80981" indent="-380981"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rgbClr val="111111"/>
                </a:solidFill>
              </a:rPr>
              <a:t>If you trained outside the UK: </a:t>
            </a:r>
            <a:r>
              <a:rPr lang="en-US" sz="2133" u="sng" dirty="0">
                <a:solidFill>
                  <a:schemeClr val="tx2">
                    <a:lumMod val="60000"/>
                    <a:lumOff val="4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 us about overseas registration</a:t>
            </a:r>
            <a:endParaRPr lang="en-US" sz="2133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0"/>
            <a:endParaRPr lang="en-GB" dirty="0"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50434C-C616-C02C-6065-A1A71A01472D}"/>
              </a:ext>
            </a:extLst>
          </p:cNvPr>
          <p:cNvSpPr txBox="1"/>
          <p:nvPr/>
        </p:nvSpPr>
        <p:spPr>
          <a:xfrm>
            <a:off x="9118680" y="2601279"/>
            <a:ext cx="3007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>
              <a:defRPr/>
            </a:pPr>
            <a:r>
              <a:rPr lang="en-GB" sz="1600" b="1" kern="0" dirty="0">
                <a:solidFill>
                  <a:srgbClr val="FFFFFF"/>
                </a:solidFill>
                <a:latin typeface="Arial" panose="020B0604020202020204" pitchFamily="34" charset="0"/>
              </a:rPr>
              <a:t>@nmcnews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54EAA5-6B39-080C-033A-0C3EAFAD4C26}"/>
              </a:ext>
            </a:extLst>
          </p:cNvPr>
          <p:cNvSpPr txBox="1"/>
          <p:nvPr/>
        </p:nvSpPr>
        <p:spPr>
          <a:xfrm>
            <a:off x="9118682" y="3747462"/>
            <a:ext cx="2620153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>
              <a:defRPr/>
            </a:pPr>
            <a:r>
              <a:rPr lang="en-GB" sz="1600" b="1" kern="0" dirty="0">
                <a:solidFill>
                  <a:srgbClr val="FFFFFF"/>
                </a:solidFill>
                <a:latin typeface="Arial" panose="020B0604020202020204" pitchFamily="34" charset="0"/>
              </a:rPr>
              <a:t>facebook.com/</a:t>
            </a:r>
            <a:r>
              <a:rPr lang="en-GB" sz="1600" b="1" kern="0" dirty="0" err="1">
                <a:solidFill>
                  <a:srgbClr val="FFFFFF"/>
                </a:solidFill>
                <a:latin typeface="Arial" panose="020B0604020202020204" pitchFamily="34" charset="0"/>
              </a:rPr>
              <a:t>nmcuk</a:t>
            </a:r>
            <a:endParaRPr lang="en-GB" sz="1600" b="1" kern="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defTabSz="1219140">
              <a:defRPr/>
            </a:pPr>
            <a:endParaRPr lang="en-GB" sz="1867" kern="0" dirty="0">
              <a:solidFill>
                <a:srgbClr val="005A9B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E7903E-7191-895C-B36E-94C0E4E30BD7}"/>
              </a:ext>
            </a:extLst>
          </p:cNvPr>
          <p:cNvSpPr txBox="1"/>
          <p:nvPr/>
        </p:nvSpPr>
        <p:spPr>
          <a:xfrm>
            <a:off x="9121003" y="5800720"/>
            <a:ext cx="2536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>
              <a:defRPr/>
            </a:pPr>
            <a:r>
              <a:rPr lang="en-GB" sz="1600" b="1" kern="0" dirty="0">
                <a:solidFill>
                  <a:srgbClr val="FFFFFF"/>
                </a:solidFill>
                <a:latin typeface="Arial" panose="020B0604020202020204" pitchFamily="34" charset="0"/>
              </a:rPr>
              <a:t>linkedin.com/company/the-nursing-and-midwifery-council</a:t>
            </a:r>
          </a:p>
        </p:txBody>
      </p:sp>
      <p:pic>
        <p:nvPicPr>
          <p:cNvPr id="12" name="Picture 11" descr="A black letter in a white circle&#10;&#10;Description automatically generated">
            <a:extLst>
              <a:ext uri="{FF2B5EF4-FFF2-40B4-BE49-F238E27FC236}">
                <a16:creationId xmlns:a16="http://schemas.microsoft.com/office/drawing/2014/main" id="{270F7A77-8211-B252-89FB-9C1FF0BEA6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732" y="3433216"/>
            <a:ext cx="980109" cy="980109"/>
          </a:xfrm>
          <a:prstGeom prst="rect">
            <a:avLst/>
          </a:prstGeom>
        </p:spPr>
      </p:pic>
      <p:pic>
        <p:nvPicPr>
          <p:cNvPr id="16" name="Picture 15" descr="A black and white x in a circle&#10;&#10;Description automatically generated">
            <a:extLst>
              <a:ext uri="{FF2B5EF4-FFF2-40B4-BE49-F238E27FC236}">
                <a16:creationId xmlns:a16="http://schemas.microsoft.com/office/drawing/2014/main" id="{5C154CEB-E04C-50BC-58D4-B10CCF7BBD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732" y="2281204"/>
            <a:ext cx="980109" cy="980109"/>
          </a:xfrm>
          <a:prstGeom prst="rect">
            <a:avLst/>
          </a:prstGeom>
        </p:spPr>
      </p:pic>
      <p:pic>
        <p:nvPicPr>
          <p:cNvPr id="18" name="Picture 17" descr="A white circle with black letters in it&#10;&#10;Description automatically generated">
            <a:extLst>
              <a:ext uri="{FF2B5EF4-FFF2-40B4-BE49-F238E27FC236}">
                <a16:creationId xmlns:a16="http://schemas.microsoft.com/office/drawing/2014/main" id="{92D379C9-6D5B-5939-93F8-25FCEE1E16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752" y="5717736"/>
            <a:ext cx="1032411" cy="1032411"/>
          </a:xfrm>
          <a:prstGeom prst="rect">
            <a:avLst/>
          </a:prstGeom>
        </p:spPr>
      </p:pic>
      <p:pic>
        <p:nvPicPr>
          <p:cNvPr id="20" name="Picture 19" descr="A black and white logo&#10;&#10;Description automatically generated">
            <a:extLst>
              <a:ext uri="{FF2B5EF4-FFF2-40B4-BE49-F238E27FC236}">
                <a16:creationId xmlns:a16="http://schemas.microsoft.com/office/drawing/2014/main" id="{D1EFF0FA-3F3E-30C7-6C62-E2ECEF1281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616" y="4556725"/>
            <a:ext cx="1056547" cy="105654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B8D23E6-3A45-868A-DB82-F56847AF774A}"/>
              </a:ext>
            </a:extLst>
          </p:cNvPr>
          <p:cNvSpPr txBox="1"/>
          <p:nvPr/>
        </p:nvSpPr>
        <p:spPr>
          <a:xfrm>
            <a:off x="9133841" y="4866642"/>
            <a:ext cx="2347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GB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@nmcnews</a:t>
            </a:r>
          </a:p>
        </p:txBody>
      </p:sp>
    </p:spTree>
    <p:extLst>
      <p:ext uri="{BB962C8B-B14F-4D97-AF65-F5344CB8AC3E}">
        <p14:creationId xmlns:p14="http://schemas.microsoft.com/office/powerpoint/2010/main" val="15551946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F1A2E-7032-4B8E-8DCA-26C1DDF3A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346" y="3878028"/>
            <a:ext cx="4934821" cy="2662081"/>
          </a:xfrm>
        </p:spPr>
        <p:txBody>
          <a:bodyPr/>
          <a:lstStyle/>
          <a:p>
            <a:r>
              <a:rPr lang="en-GB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63163598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Purple 6">
  <a:themeElements>
    <a:clrScheme name="New NMC FINAL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74E0C1"/>
      </a:hlink>
      <a:folHlink>
        <a:srgbClr val="DB3C8E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MC PowerPoint Template - July 2022" id="{AAD70F5F-E9E3-4070-BF4B-6BE7B45DC65F}" vid="{7E208245-3131-4E14-9B65-F911591670D2}"/>
    </a:ext>
  </a:extLst>
</a:theme>
</file>

<file path=ppt/theme/theme2.xml><?xml version="1.0" encoding="utf-8"?>
<a:theme xmlns:a="http://schemas.openxmlformats.org/drawingml/2006/main" name="2_Content slide purple - no circle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E9139BC6-F9F4-4470-820E-08797AECC969}"/>
    </a:ext>
  </a:extLst>
</a:theme>
</file>

<file path=ppt/theme/theme3.xml><?xml version="1.0" encoding="utf-8"?>
<a:theme xmlns:a="http://schemas.openxmlformats.org/drawingml/2006/main" name="Content slide purple - no circle">
  <a:themeElements>
    <a:clrScheme name="New NMC FINAL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74E0C1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MC PowerPoint Template - July 2022" id="{AAD70F5F-E9E3-4070-BF4B-6BE7B45DC65F}" vid="{7F86E542-3DAF-4C18-9188-EFAC502D2537}"/>
    </a:ext>
  </a:extLst>
</a:theme>
</file>

<file path=ppt/theme/theme4.xml><?xml version="1.0" encoding="utf-8"?>
<a:theme xmlns:a="http://schemas.openxmlformats.org/drawingml/2006/main" name="Content slide - add your own image blue 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FA6E7717-E539-4000-9DD4-AAB5235939FE}"/>
    </a:ext>
  </a:extLst>
</a:theme>
</file>

<file path=ppt/theme/theme5.xml><?xml version="1.0" encoding="utf-8"?>
<a:theme xmlns:a="http://schemas.openxmlformats.org/drawingml/2006/main" name="1_Content slide purple - no circle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E9139BC6-F9F4-4470-820E-08797AECC969}"/>
    </a:ext>
  </a:extLst>
</a:theme>
</file>

<file path=ppt/theme/theme6.xml><?xml version="1.0" encoding="utf-8"?>
<a:theme xmlns:a="http://schemas.openxmlformats.org/drawingml/2006/main" name="Chapter slide purple">
  <a:themeElements>
    <a:clrScheme name="NMC new palette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74E0C1"/>
      </a:hlink>
      <a:folHlink>
        <a:srgbClr val="DB3C8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MC PowerPoint Template - July 2022" id="{AAD70F5F-E9E3-4070-BF4B-6BE7B45DC65F}" vid="{C991FBC1-77DD-4CE6-9055-3C9D439FA84B}"/>
    </a:ext>
  </a:extLst>
</a:theme>
</file>

<file path=ppt/theme/theme7.xml><?xml version="1.0" encoding="utf-8"?>
<a:theme xmlns:a="http://schemas.openxmlformats.org/drawingml/2006/main" name="Content slide green - no circle">
  <a:themeElements>
    <a:clrScheme name="New NMC FINAL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74E0C1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MC PowerPoint Template - July 2022" id="{AAD70F5F-E9E3-4070-BF4B-6BE7B45DC65F}" vid="{C6D3849D-17E0-4261-B306-AB85FE0C3319}"/>
    </a:ext>
  </a:extLst>
</a:theme>
</file>

<file path=ppt/theme/theme8.xml><?xml version="1.0" encoding="utf-8"?>
<a:theme xmlns:a="http://schemas.openxmlformats.org/drawingml/2006/main" name="Content slide image green 12">
  <a:themeElements>
    <a:clrScheme name="New NMC FINAL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74E0C1"/>
      </a:hlink>
      <a:folHlink>
        <a:srgbClr val="DB3C8E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MC PowerPoint Template - July 2022" id="{AAD70F5F-E9E3-4070-BF4B-6BE7B45DC65F}" vid="{9C5BBBA2-BC65-4724-AB70-1070A695138C}"/>
    </a:ext>
  </a:extLst>
</a:theme>
</file>

<file path=ppt/theme/theme9.xml><?xml version="1.0" encoding="utf-8"?>
<a:theme xmlns:a="http://schemas.openxmlformats.org/drawingml/2006/main" name="Content slide green">
  <a:themeElements>
    <a:clrScheme name="New NMC FINAL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74E0C1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MC PowerPoint Template - July 2022" id="{AAD70F5F-E9E3-4070-BF4B-6BE7B45DC65F}" vid="{6BBD1F71-5B2F-4594-9E2B-778F6F24DB45}"/>
    </a:ext>
  </a:extLst>
</a:theme>
</file>

<file path=ppt/theme/theme10.xml><?xml version="1.0" encoding="utf-8"?>
<a:theme xmlns:a="http://schemas.openxmlformats.org/drawingml/2006/main" name="Content slide image green 10">
  <a:themeElements>
    <a:clrScheme name="New NMC FINAL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74E0C1"/>
      </a:hlink>
      <a:folHlink>
        <a:srgbClr val="DB3C8E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MC PowerPoint Template - July 2022" id="{AAD70F5F-E9E3-4070-BF4B-6BE7B45DC65F}" vid="{C6B69DC8-49A3-44A7-9ABE-8392EAED8E13}"/>
    </a:ext>
  </a:extLst>
</a:theme>
</file>

<file path=ppt/theme/theme11.xml><?xml version="1.0" encoding="utf-8"?>
<a:theme xmlns:a="http://schemas.openxmlformats.org/drawingml/2006/main" name="Chapter slide green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07C4B51-2401-49DC-B391-7B55B18F45FB}" vid="{1F4AB42E-79B3-4533-8AE1-7F4D70D15B1D}"/>
    </a:ext>
  </a:extLst>
</a:theme>
</file>

<file path=ppt/theme/theme12.xml><?xml version="1.0" encoding="utf-8"?>
<a:theme xmlns:a="http://schemas.openxmlformats.org/drawingml/2006/main" name="Content slide image blue 3">
  <a:themeElements>
    <a:clrScheme name="New NMC FINAL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74E0C1"/>
      </a:hlink>
      <a:folHlink>
        <a:srgbClr val="DB3C8E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MC PowerPoint Template - July 2022" id="{AAD70F5F-E9E3-4070-BF4B-6BE7B45DC65F}" vid="{0B5E4C66-9BB5-4E7F-ADAB-F2A9B26C5147}"/>
    </a:ext>
  </a:extLst>
</a:theme>
</file>

<file path=ppt/theme/theme13.xml><?xml version="1.0" encoding="utf-8"?>
<a:theme xmlns:a="http://schemas.openxmlformats.org/drawingml/2006/main" name="Content slide image blue 5">
  <a:themeElements>
    <a:clrScheme name="New NMC FINAL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74E0C1"/>
      </a:hlink>
      <a:folHlink>
        <a:srgbClr val="DB3C8E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MC PowerPoint Template - July 2022" id="{AAD70F5F-E9E3-4070-BF4B-6BE7B45DC65F}" vid="{3E67B628-270A-4C4B-ADBF-7821502E3B6B}"/>
    </a:ext>
  </a:extLst>
</a:theme>
</file>

<file path=ppt/theme/theme14.xml><?xml version="1.0" encoding="utf-8"?>
<a:theme xmlns:a="http://schemas.openxmlformats.org/drawingml/2006/main" name="Content slide blue - no circle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60C5EF7D-44C8-401E-A1D7-FEB6F18CC544}"/>
    </a:ext>
  </a:extLst>
</a:theme>
</file>

<file path=ppt/theme/theme15.xml><?xml version="1.0" encoding="utf-8"?>
<a:theme xmlns:a="http://schemas.openxmlformats.org/drawingml/2006/main" name="1_Content slide blue - no circle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accent1">
              <a:lumMod val="90000"/>
              <a:lumOff val="10000"/>
            </a:schemeClr>
          </a:solidFill>
        </a:ln>
      </a:spPr>
      <a:bodyPr wrap="square" rtlCol="0">
        <a:spAutoFit/>
      </a:bodyPr>
      <a:lstStyle>
        <a:defPPr algn="l">
          <a:defRPr sz="1400" b="1" dirty="0" smtClean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60C5EF7D-44C8-401E-A1D7-FEB6F18CC544}"/>
    </a:ext>
  </a:extLst>
</a:theme>
</file>

<file path=ppt/theme/theme16.xml><?xml version="1.0" encoding="utf-8"?>
<a:theme xmlns:a="http://schemas.openxmlformats.org/drawingml/2006/main" name="1_Content slide green - no circle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C5C22E98-EBF7-458A-AF38-2F69FA2E9E9D}"/>
    </a:ext>
  </a:extLst>
</a:theme>
</file>

<file path=ppt/theme/theme17.xml><?xml version="1.0" encoding="utf-8"?>
<a:theme xmlns:a="http://schemas.openxmlformats.org/drawingml/2006/main" name="2_Content slide blue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EE0FAE33-9249-43A9-B9BD-98F80B2C60FF}"/>
    </a:ext>
  </a:extLst>
</a:theme>
</file>

<file path=ppt/theme/theme18.xml><?xml version="1.0" encoding="utf-8"?>
<a:theme xmlns:a="http://schemas.openxmlformats.org/drawingml/2006/main" name="2_Content slide blue - no circle">
  <a:themeElements>
    <a:clrScheme name="New NMC FINAL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74E0C1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MC PowerPoint Template - July 2022" id="{AAD70F5F-E9E3-4070-BF4B-6BE7B45DC65F}" vid="{4A6C1021-9C36-494A-9504-566A8B071CEF}"/>
    </a:ext>
  </a:extLst>
</a:theme>
</file>

<file path=ppt/theme/theme19.xml><?xml version="1.0" encoding="utf-8"?>
<a:theme xmlns:a="http://schemas.openxmlformats.org/drawingml/2006/main" name="Thank you slide 1">
  <a:themeElements>
    <a:clrScheme name="New NMC FINAL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74E0C1"/>
      </a:hlink>
      <a:folHlink>
        <a:srgbClr val="DB3C8E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MC PowerPoint Template - July 2022" id="{AAD70F5F-E9E3-4070-BF4B-6BE7B45DC65F}" vid="{06DF0885-3302-4C66-8247-152BDE67992F}"/>
    </a:ext>
  </a:extLst>
</a:theme>
</file>

<file path=ppt/theme/theme20.xml><?xml version="1.0" encoding="utf-8"?>
<a:theme xmlns:a="http://schemas.openxmlformats.org/drawingml/2006/main" name="5_Content slide blue - no circle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60C5EF7D-44C8-401E-A1D7-FEB6F18CC544}"/>
    </a:ext>
  </a:extLst>
</a:theme>
</file>

<file path=ppt/theme/theme21.xml><?xml version="1.0" encoding="utf-8"?>
<a:theme xmlns:a="http://schemas.openxmlformats.org/drawingml/2006/main" name="4_Content slide blue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EE0FAE33-9249-43A9-B9BD-98F80B2C60FF}"/>
    </a:ext>
  </a:extLst>
</a:theme>
</file>

<file path=ppt/theme/theme22.xml><?xml version="1.0" encoding="utf-8"?>
<a:theme xmlns:a="http://schemas.openxmlformats.org/drawingml/2006/main" name="Content slide purple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8D573835-A5F0-4C9A-A901-40384B068C0B}"/>
    </a:ext>
  </a:extLst>
</a:theme>
</file>

<file path=ppt/theme/theme23.xml><?xml version="1.0" encoding="utf-8"?>
<a:theme xmlns:a="http://schemas.openxmlformats.org/drawingml/2006/main" name="3_Content slide purple - no circle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E9139BC6-F9F4-4470-820E-08797AECC969}"/>
    </a:ext>
  </a:extLst>
</a:theme>
</file>

<file path=ppt/theme/theme24.xml><?xml version="1.0" encoding="utf-8"?>
<a:theme xmlns:a="http://schemas.openxmlformats.org/drawingml/2006/main" name="Content slide blue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EE0FAE33-9249-43A9-B9BD-98F80B2C60FF}"/>
    </a:ext>
  </a:extLst>
</a:theme>
</file>

<file path=ppt/theme/theme25.xml><?xml version="1.0" encoding="utf-8"?>
<a:theme xmlns:a="http://schemas.openxmlformats.org/drawingml/2006/main" name="1_Content slide green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3455310F-91BD-403F-94A0-D0AA3E31E543}"/>
    </a:ext>
  </a:extLst>
</a:theme>
</file>

<file path=ppt/theme/theme26.xml><?xml version="1.0" encoding="utf-8"?>
<a:theme xmlns:a="http://schemas.openxmlformats.org/drawingml/2006/main" name="Office Theme">
  <a:themeElements>
    <a:clrScheme name="Custom orn">
      <a:dk1>
        <a:sysClr val="windowText" lastClr="000000"/>
      </a:dk1>
      <a:lt1>
        <a:sysClr val="window" lastClr="FFFFFF"/>
      </a:lt1>
      <a:dk2>
        <a:srgbClr val="44546A"/>
      </a:dk2>
      <a:lt2>
        <a:srgbClr val="F2C804"/>
      </a:lt2>
      <a:accent1>
        <a:srgbClr val="FF7700"/>
      </a:accent1>
      <a:accent2>
        <a:srgbClr val="FF8300"/>
      </a:accent2>
      <a:accent3>
        <a:srgbClr val="F2770C"/>
      </a:accent3>
      <a:accent4>
        <a:srgbClr val="F26E14"/>
      </a:accent4>
      <a:accent5>
        <a:srgbClr val="F2600C"/>
      </a:accent5>
      <a:accent6>
        <a:srgbClr val="FF7034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3_Content slide blue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EE0FAE33-9249-43A9-B9BD-98F80B2C60FF}"/>
    </a:ext>
  </a:extLst>
</a:theme>
</file>

<file path=ppt/theme/theme28.xml><?xml version="1.0" encoding="utf-8"?>
<a:theme xmlns:a="http://schemas.openxmlformats.org/drawingml/2006/main" name="Cover Green 7">
  <a:themeElements>
    <a:clrScheme name="NMC NEW 2022">
      <a:dk1>
        <a:srgbClr val="005A9B"/>
      </a:dk1>
      <a:lt1>
        <a:srgbClr val="FFFFFF"/>
      </a:lt1>
      <a:dk2>
        <a:srgbClr val="31006F"/>
      </a:dk2>
      <a:lt2>
        <a:srgbClr val="DB3C8E"/>
      </a:lt2>
      <a:accent1>
        <a:srgbClr val="005961"/>
      </a:accent1>
      <a:accent2>
        <a:srgbClr val="495AD4"/>
      </a:accent2>
      <a:accent3>
        <a:srgbClr val="8917A6"/>
      </a:accent3>
      <a:accent4>
        <a:srgbClr val="00749B"/>
      </a:accent4>
      <a:accent5>
        <a:srgbClr val="327FEF"/>
      </a:accent5>
      <a:accent6>
        <a:srgbClr val="74E0C1"/>
      </a:accent6>
      <a:hlink>
        <a:srgbClr val="8917A6"/>
      </a:hlink>
      <a:folHlink>
        <a:srgbClr val="DB3C8E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407C4B51-2401-49DC-B391-7B55B18F45FB}" vid="{66617BF9-BDD3-4F8E-BED5-ECD1FA4DEBAA}"/>
    </a:ext>
  </a:extLst>
</a:theme>
</file>

<file path=ppt/theme/theme2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5aff25-9f94-425e-aebf-ff7c243f34a3">
      <Terms xmlns="http://schemas.microsoft.com/office/infopath/2007/PartnerControls"/>
    </lcf76f155ced4ddcb4097134ff3c332f>
    <TaxCatchAll xmlns="886b6058-d291-4a04-b4e0-06cc657774c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E75393F74ECB499997B87E10F53E58" ma:contentTypeVersion="15" ma:contentTypeDescription="Create a new document." ma:contentTypeScope="" ma:versionID="c050ad3348ea65bb12773ee5de873b2f">
  <xsd:schema xmlns:xsd="http://www.w3.org/2001/XMLSchema" xmlns:xs="http://www.w3.org/2001/XMLSchema" xmlns:p="http://schemas.microsoft.com/office/2006/metadata/properties" xmlns:ns2="2c5aff25-9f94-425e-aebf-ff7c243f34a3" xmlns:ns3="886b6058-d291-4a04-b4e0-06cc657774c3" targetNamespace="http://schemas.microsoft.com/office/2006/metadata/properties" ma:root="true" ma:fieldsID="d892fabca61759f50da431a91416f77c" ns2:_="" ns3:_="">
    <xsd:import namespace="2c5aff25-9f94-425e-aebf-ff7c243f34a3"/>
    <xsd:import namespace="886b6058-d291-4a04-b4e0-06cc657774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5aff25-9f94-425e-aebf-ff7c243f34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a7598c3-9b13-4538-9b37-69dea6b727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6b6058-d291-4a04-b4e0-06cc657774c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91717230-18bb-416b-9b10-16af79766e9b}" ma:internalName="TaxCatchAll" ma:showField="CatchAllData" ma:web="886b6058-d291-4a04-b4e0-06cc657774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961C3DC-3536-4CA4-B788-526BC1FFD163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886b6058-d291-4a04-b4e0-06cc657774c3"/>
    <ds:schemaRef ds:uri="2c5aff25-9f94-425e-aebf-ff7c243f34a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812B131-E4C8-4042-BC7B-AD2D91E2D5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99567B-A913-4A14-8F94-7A09A84CED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5aff25-9f94-425e-aebf-ff7c243f34a3"/>
    <ds:schemaRef ds:uri="886b6058-d291-4a04-b4e0-06cc657774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2400</Words>
  <Application>Microsoft Office PowerPoint</Application>
  <PresentationFormat>Widescreen</PresentationFormat>
  <Paragraphs>332</Paragraphs>
  <Slides>36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28</vt:i4>
      </vt:variant>
      <vt:variant>
        <vt:lpstr>Slide Titles</vt:lpstr>
      </vt:variant>
      <vt:variant>
        <vt:i4>36</vt:i4>
      </vt:variant>
    </vt:vector>
  </HeadingPairs>
  <TitlesOfParts>
    <vt:vector size="73" baseType="lpstr">
      <vt:lpstr>Aptos</vt:lpstr>
      <vt:lpstr>Arial</vt:lpstr>
      <vt:lpstr>Calibri</vt:lpstr>
      <vt:lpstr>Calibri Light</vt:lpstr>
      <vt:lpstr>Cambria</vt:lpstr>
      <vt:lpstr>Gill Sans</vt:lpstr>
      <vt:lpstr>Symbol</vt:lpstr>
      <vt:lpstr>Times New Roman</vt:lpstr>
      <vt:lpstr>Wingdings</vt:lpstr>
      <vt:lpstr>Cover Purple 6</vt:lpstr>
      <vt:lpstr>2_Content slide purple - no circle</vt:lpstr>
      <vt:lpstr>Content slide purple - no circle</vt:lpstr>
      <vt:lpstr>Content slide - add your own image blue </vt:lpstr>
      <vt:lpstr>1_Content slide purple - no circle</vt:lpstr>
      <vt:lpstr>Chapter slide purple</vt:lpstr>
      <vt:lpstr>Content slide green - no circle</vt:lpstr>
      <vt:lpstr>Content slide image green 12</vt:lpstr>
      <vt:lpstr>Content slide green</vt:lpstr>
      <vt:lpstr>Content slide image green 10</vt:lpstr>
      <vt:lpstr>Chapter slide green</vt:lpstr>
      <vt:lpstr>Content slide image blue 3</vt:lpstr>
      <vt:lpstr>Content slide image blue 5</vt:lpstr>
      <vt:lpstr>Content slide blue - no circle</vt:lpstr>
      <vt:lpstr>1_Content slide blue - no circle</vt:lpstr>
      <vt:lpstr>1_Content slide green - no circle</vt:lpstr>
      <vt:lpstr>2_Content slide blue</vt:lpstr>
      <vt:lpstr>2_Content slide blue - no circle</vt:lpstr>
      <vt:lpstr>Thank you slide 1</vt:lpstr>
      <vt:lpstr>5_Content slide blue - no circle</vt:lpstr>
      <vt:lpstr>4_Content slide blue</vt:lpstr>
      <vt:lpstr>Content slide purple</vt:lpstr>
      <vt:lpstr>3_Content slide purple - no circle</vt:lpstr>
      <vt:lpstr>Content slide blue</vt:lpstr>
      <vt:lpstr>1_Content slide green</vt:lpstr>
      <vt:lpstr>Office Theme</vt:lpstr>
      <vt:lpstr>3_Content slide blue</vt:lpstr>
      <vt:lpstr>Cover Green 7</vt:lpstr>
      <vt:lpstr>Professional Update</vt:lpstr>
      <vt:lpstr>Updates on programme of work:</vt:lpstr>
      <vt:lpstr>Practice Learning review</vt:lpstr>
      <vt:lpstr>Person-centred, holistic care in practice?</vt:lpstr>
      <vt:lpstr>Variance in student practice learning experience influenced by </vt:lpstr>
      <vt:lpstr>EDI is a consistent challenge across practice learning experience - for example </vt:lpstr>
      <vt:lpstr>So where are we now?</vt:lpstr>
      <vt:lpstr>Review of AP</vt:lpstr>
      <vt:lpstr>Phase 1: In March 2024, Council agreed that…..</vt:lpstr>
      <vt:lpstr>Phase 2 – purpose</vt:lpstr>
      <vt:lpstr>The Principles for Advanced Practice</vt:lpstr>
      <vt:lpstr>The Principles will support:</vt:lpstr>
      <vt:lpstr>Structure of the Principles</vt:lpstr>
      <vt:lpstr>Implementation of the Principles</vt:lpstr>
      <vt:lpstr>Early adopters</vt:lpstr>
      <vt:lpstr>PowerPoint Presentation</vt:lpstr>
      <vt:lpstr>Review of the Code and Revalidation </vt:lpstr>
      <vt:lpstr>The Code – what it means for different stakeholders </vt:lpstr>
      <vt:lpstr>Context</vt:lpstr>
      <vt:lpstr>PowerPoint Presentation</vt:lpstr>
      <vt:lpstr>Four country plans</vt:lpstr>
      <vt:lpstr>Key points for the review  </vt:lpstr>
      <vt:lpstr>Our approach</vt:lpstr>
      <vt:lpstr>The Code also includes underpinning guidance </vt:lpstr>
      <vt:lpstr>Areas of Focus</vt:lpstr>
      <vt:lpstr>Your views</vt:lpstr>
      <vt:lpstr>Revalidation Review</vt:lpstr>
      <vt:lpstr>What is revalidation?</vt:lpstr>
      <vt:lpstr>Overview of revalidation requirements</vt:lpstr>
      <vt:lpstr>Revalidation aims to:</vt:lpstr>
      <vt:lpstr>Why are we reviewing revalidation?</vt:lpstr>
      <vt:lpstr>Revalidation aims to:</vt:lpstr>
      <vt:lpstr>Timelines for Code and Revalidation reviews</vt:lpstr>
      <vt:lpstr>Review of the Code and Revalidation</vt:lpstr>
      <vt:lpstr>Stay in touch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Update</dc:title>
  <dc:creator>Paula Holt</dc:creator>
  <cp:lastModifiedBy>Muriel Lockhart</cp:lastModifiedBy>
  <cp:revision>3</cp:revision>
  <dcterms:created xsi:type="dcterms:W3CDTF">2025-10-09T15:29:40Z</dcterms:created>
  <dcterms:modified xsi:type="dcterms:W3CDTF">2025-11-19T08:59:37Z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0x010100BCE75393F74ECB499997B87E10F53E58</vt:lpwstr>
  </property>
</Properties>
</file>