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654" r:id="rId2"/>
    <p:sldId id="2147473061" r:id="rId3"/>
    <p:sldId id="2147048318" r:id="rId4"/>
    <p:sldId id="288" r:id="rId5"/>
    <p:sldId id="2147048319" r:id="rId6"/>
    <p:sldId id="2147048321" r:id="rId7"/>
    <p:sldId id="2147048330" r:id="rId8"/>
    <p:sldId id="2147048331" r:id="rId9"/>
    <p:sldId id="2147048332" r:id="rId10"/>
    <p:sldId id="2147048333" r:id="rId11"/>
    <p:sldId id="338" r:id="rId12"/>
    <p:sldId id="469" r:id="rId13"/>
    <p:sldId id="2147473057" r:id="rId14"/>
    <p:sldId id="2147473058" r:id="rId15"/>
    <p:sldId id="2147473059" r:id="rId16"/>
    <p:sldId id="453" r:id="rId17"/>
    <p:sldId id="290" r:id="rId18"/>
    <p:sldId id="2147048317" r:id="rId19"/>
    <p:sldId id="2147048334" r:id="rId20"/>
    <p:sldId id="2147473054" r:id="rId21"/>
    <p:sldId id="2147473053" r:id="rId22"/>
    <p:sldId id="2147473052" r:id="rId23"/>
    <p:sldId id="2147048302" r:id="rId24"/>
    <p:sldId id="2147473055" r:id="rId25"/>
    <p:sldId id="2147048329" r:id="rId26"/>
    <p:sldId id="2147048325" r:id="rId27"/>
    <p:sldId id="2147048327" r:id="rId28"/>
    <p:sldId id="2147048326" r:id="rId29"/>
    <p:sldId id="214747306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6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533723-0DFA-4DA2-8CF3-DBB4702DEE5C}" type="datetimeFigureOut">
              <a:rPr lang="en-GB" smtClean="0"/>
              <a:t>03/12/2025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F9265B-5272-40A5-96C3-86515EB22F3A}" type="slidenum">
              <a:rPr lang="en-GB" smtClean="0"/>
              <a:t>‹#›</a:t>
            </a:fld>
            <a:endParaRPr lang="en-GB"/>
          </a:p>
        </p:txBody>
      </p:sp>
    </p:spTree>
    <p:extLst>
      <p:ext uri="{BB962C8B-B14F-4D97-AF65-F5344CB8AC3E}">
        <p14:creationId xmlns:p14="http://schemas.microsoft.com/office/powerpoint/2010/main" val="79091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3F753913-CF22-4088-9744-79B9D8801C33}" type="slidenum">
              <a:rPr lang="en-US" smtClean="0"/>
              <a:pPr>
                <a:defRPr/>
              </a:pPr>
              <a:t>1</a:t>
            </a:fld>
            <a:endParaRPr lang="en-US"/>
          </a:p>
        </p:txBody>
      </p:sp>
    </p:spTree>
    <p:extLst>
      <p:ext uri="{BB962C8B-B14F-4D97-AF65-F5344CB8AC3E}">
        <p14:creationId xmlns:p14="http://schemas.microsoft.com/office/powerpoint/2010/main" val="2037793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4AC002-8FBF-4399-854E-E98D9DD36EF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66972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56922CC-F934-4717-B8F7-E119F9728410}"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1874414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Healthcare organisation and administration </a:t>
            </a:r>
          </a:p>
          <a:p>
            <a:r>
              <a:rPr lang="en-GB" dirty="0"/>
              <a:t>– Diagnosis and treatment (clinical decision making and service delivery) </a:t>
            </a:r>
          </a:p>
          <a:p>
            <a:r>
              <a:rPr lang="en-GB" dirty="0"/>
              <a:t>– Population health and prevention </a:t>
            </a:r>
          </a:p>
          <a:p>
            <a:r>
              <a:rPr lang="en-GB" dirty="0"/>
              <a:t>– Biomedical research</a:t>
            </a:r>
          </a:p>
        </p:txBody>
      </p:sp>
      <p:sp>
        <p:nvSpPr>
          <p:cNvPr id="4" name="Slide Number Placeholder 3"/>
          <p:cNvSpPr>
            <a:spLocks noGrp="1"/>
          </p:cNvSpPr>
          <p:nvPr>
            <p:ph type="sldNum" sz="quarter" idx="5"/>
          </p:nvPr>
        </p:nvSpPr>
        <p:spPr/>
        <p:txBody>
          <a:bodyPr/>
          <a:lstStyle/>
          <a:p>
            <a:fld id="{C54C562F-9890-4E2A-9CED-B9F46D8D42A0}" type="slidenum">
              <a:rPr lang="en-GB" smtClean="0"/>
              <a:t>5</a:t>
            </a:fld>
            <a:endParaRPr lang="en-GB"/>
          </a:p>
        </p:txBody>
      </p:sp>
    </p:spTree>
    <p:extLst>
      <p:ext uri="{BB962C8B-B14F-4D97-AF65-F5344CB8AC3E}">
        <p14:creationId xmlns:p14="http://schemas.microsoft.com/office/powerpoint/2010/main" val="3343244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4C562F-9890-4E2A-9CED-B9F46D8D42A0}" type="slidenum">
              <a:rPr lang="en-GB" smtClean="0"/>
              <a:t>6</a:t>
            </a:fld>
            <a:endParaRPr lang="en-GB"/>
          </a:p>
        </p:txBody>
      </p:sp>
    </p:spTree>
    <p:extLst>
      <p:ext uri="{BB962C8B-B14F-4D97-AF65-F5344CB8AC3E}">
        <p14:creationId xmlns:p14="http://schemas.microsoft.com/office/powerpoint/2010/main" val="1064766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a:solidFill>
                  <a:schemeClr val="tx1"/>
                </a:solidFill>
                <a:effectLst/>
                <a:latin typeface="+mn-lt"/>
                <a:ea typeface="+mn-ea"/>
                <a:cs typeface="+mn-cs"/>
              </a:rPr>
              <a:t>AI Subgroup proposal Form</a:t>
            </a:r>
          </a:p>
          <a:p>
            <a:pPr lvl="0"/>
            <a:r>
              <a:rPr lang="en-GB" sz="1200" kern="1200">
                <a:solidFill>
                  <a:schemeClr val="tx1"/>
                </a:solidFill>
                <a:effectLst/>
                <a:latin typeface="+mn-lt"/>
                <a:ea typeface="+mn-ea"/>
                <a:cs typeface="+mn-cs"/>
              </a:rPr>
              <a:t>Contract Change Notification and Impact Assessment (DLS &amp; </a:t>
            </a:r>
            <a:r>
              <a:rPr lang="en-GB" sz="1200" kern="1200" err="1">
                <a:solidFill>
                  <a:schemeClr val="tx1"/>
                </a:solidFill>
                <a:effectLst/>
                <a:latin typeface="+mn-lt"/>
                <a:ea typeface="+mn-ea"/>
                <a:cs typeface="+mn-cs"/>
              </a:rPr>
              <a:t>PaLS</a:t>
            </a:r>
            <a:r>
              <a:rPr lang="en-GB" sz="1200" kern="1200">
                <a:solidFill>
                  <a:schemeClr val="tx1"/>
                </a:solidFill>
                <a:effectLst/>
                <a:latin typeface="+mn-lt"/>
                <a:ea typeface="+mn-ea"/>
                <a:cs typeface="+mn-cs"/>
              </a:rPr>
              <a:t>)</a:t>
            </a:r>
          </a:p>
          <a:p>
            <a:pPr lvl="0"/>
            <a:r>
              <a:rPr lang="en-GB" sz="1200" kern="1200">
                <a:solidFill>
                  <a:schemeClr val="tx1"/>
                </a:solidFill>
                <a:effectLst/>
                <a:latin typeface="+mn-lt"/>
                <a:ea typeface="+mn-ea"/>
                <a:cs typeface="+mn-cs"/>
              </a:rPr>
              <a:t>BSO CR RFC </a:t>
            </a:r>
          </a:p>
          <a:p>
            <a:pPr lvl="0"/>
            <a:r>
              <a:rPr lang="en-GB" sz="1200" kern="1200">
                <a:solidFill>
                  <a:schemeClr val="tx1"/>
                </a:solidFill>
                <a:effectLst/>
                <a:latin typeface="+mn-lt"/>
                <a:ea typeface="+mn-ea"/>
                <a:cs typeface="+mn-cs"/>
              </a:rPr>
              <a:t>Cyber Security Summary for Sectra Amplifier Store - Sectra’s summary of the Amplifier Solution that the </a:t>
            </a:r>
            <a:r>
              <a:rPr lang="en-GB" sz="1200" kern="1200" err="1">
                <a:solidFill>
                  <a:schemeClr val="tx1"/>
                </a:solidFill>
                <a:effectLst/>
                <a:latin typeface="+mn-lt"/>
                <a:ea typeface="+mn-ea"/>
                <a:cs typeface="+mn-cs"/>
              </a:rPr>
              <a:t>Boneview</a:t>
            </a:r>
            <a:r>
              <a:rPr lang="en-GB" sz="1200" kern="1200">
                <a:solidFill>
                  <a:schemeClr val="tx1"/>
                </a:solidFill>
                <a:effectLst/>
                <a:latin typeface="+mn-lt"/>
                <a:ea typeface="+mn-ea"/>
                <a:cs typeface="+mn-cs"/>
              </a:rPr>
              <a:t> Algorithm is hosted on</a:t>
            </a:r>
          </a:p>
          <a:p>
            <a:pPr lvl="0"/>
            <a:r>
              <a:rPr lang="en-GB" sz="1200" kern="1200">
                <a:solidFill>
                  <a:schemeClr val="tx1"/>
                </a:solidFill>
                <a:effectLst/>
                <a:latin typeface="+mn-lt"/>
                <a:ea typeface="+mn-ea"/>
                <a:cs typeface="+mn-cs"/>
              </a:rPr>
              <a:t>Sectra white paper detailing ‘Security and privacy for patient data in the Amplifier Services’</a:t>
            </a:r>
          </a:p>
          <a:p>
            <a:pPr lvl="0"/>
            <a:r>
              <a:rPr lang="en-GB" sz="1200" kern="1200">
                <a:solidFill>
                  <a:schemeClr val="tx1"/>
                </a:solidFill>
                <a:effectLst/>
                <a:latin typeface="+mn-lt"/>
                <a:ea typeface="+mn-ea"/>
                <a:cs typeface="+mn-cs"/>
              </a:rPr>
              <a:t>NIPACS+ Connectivity Visio for Amplifier Store</a:t>
            </a:r>
          </a:p>
          <a:p>
            <a:pPr lvl="0"/>
            <a:r>
              <a:rPr lang="en-GB" sz="1200" kern="1200">
                <a:solidFill>
                  <a:schemeClr val="tx1"/>
                </a:solidFill>
                <a:effectLst/>
                <a:latin typeface="+mn-lt"/>
                <a:ea typeface="+mn-ea"/>
                <a:cs typeface="+mn-cs"/>
              </a:rPr>
              <a:t>Microsoft’s ‘Azure, Dynamics and Online Services’ ISO certificates.</a:t>
            </a:r>
          </a:p>
          <a:p>
            <a:pPr lvl="0"/>
            <a:r>
              <a:rPr lang="en-GB" sz="1200" kern="1200">
                <a:solidFill>
                  <a:schemeClr val="tx1"/>
                </a:solidFill>
                <a:effectLst/>
                <a:latin typeface="+mn-lt"/>
                <a:ea typeface="+mn-ea"/>
                <a:cs typeface="+mn-cs"/>
              </a:rPr>
              <a:t>Pen Test ‘Executive Summary Sectra – Amplifier Solution’</a:t>
            </a:r>
          </a:p>
          <a:p>
            <a:pPr lvl="0"/>
            <a:r>
              <a:rPr lang="en-GB" sz="1200" kern="1200">
                <a:solidFill>
                  <a:schemeClr val="tx1"/>
                </a:solidFill>
                <a:effectLst/>
                <a:latin typeface="+mn-lt"/>
                <a:ea typeface="+mn-ea"/>
                <a:cs typeface="+mn-cs"/>
              </a:rPr>
              <a:t>Updated NIPACS+ DPIA</a:t>
            </a:r>
          </a:p>
          <a:p>
            <a:pPr lvl="0"/>
            <a:r>
              <a:rPr lang="en-GB" sz="1200" kern="1200">
                <a:solidFill>
                  <a:schemeClr val="tx1"/>
                </a:solidFill>
                <a:effectLst/>
                <a:latin typeface="+mn-lt"/>
                <a:ea typeface="+mn-ea"/>
                <a:cs typeface="+mn-cs"/>
              </a:rPr>
              <a:t>Individual Trust DPIAs specific to </a:t>
            </a:r>
            <a:r>
              <a:rPr lang="en-GB" sz="1200" kern="1200" err="1">
                <a:solidFill>
                  <a:schemeClr val="tx1"/>
                </a:solidFill>
                <a:effectLst/>
                <a:latin typeface="+mn-lt"/>
                <a:ea typeface="+mn-ea"/>
                <a:cs typeface="+mn-cs"/>
              </a:rPr>
              <a:t>Boneview</a:t>
            </a:r>
            <a:r>
              <a:rPr lang="en-GB" sz="1200" kern="1200">
                <a:solidFill>
                  <a:schemeClr val="tx1"/>
                </a:solidFill>
                <a:effectLst/>
                <a:latin typeface="+mn-lt"/>
                <a:ea typeface="+mn-ea"/>
                <a:cs typeface="+mn-cs"/>
              </a:rPr>
              <a:t> (not amplifier, this means a DPIA will be required for each algorithm)</a:t>
            </a:r>
          </a:p>
          <a:p>
            <a:pPr lvl="0"/>
            <a:r>
              <a:rPr lang="en-GB" sz="1200" kern="1200">
                <a:solidFill>
                  <a:schemeClr val="tx1"/>
                </a:solidFill>
                <a:effectLst/>
                <a:latin typeface="+mn-lt"/>
                <a:ea typeface="+mn-ea"/>
                <a:cs typeface="+mn-cs"/>
              </a:rPr>
              <a:t>Trust Cyber Questionnaire</a:t>
            </a:r>
          </a:p>
          <a:p>
            <a:endParaRPr lang="en-GB"/>
          </a:p>
        </p:txBody>
      </p:sp>
      <p:sp>
        <p:nvSpPr>
          <p:cNvPr id="4" name="Slide Number Placeholder 3"/>
          <p:cNvSpPr>
            <a:spLocks noGrp="1"/>
          </p:cNvSpPr>
          <p:nvPr>
            <p:ph type="sldNum" sz="quarter" idx="5"/>
          </p:nvPr>
        </p:nvSpPr>
        <p:spPr/>
        <p:txBody>
          <a:bodyPr/>
          <a:lstStyle/>
          <a:p>
            <a:fld id="{C54C562F-9890-4E2A-9CED-B9F46D8D42A0}" type="slidenum">
              <a:rPr lang="en-GB" smtClean="0"/>
              <a:t>17</a:t>
            </a:fld>
            <a:endParaRPr lang="en-GB"/>
          </a:p>
        </p:txBody>
      </p:sp>
    </p:spTree>
    <p:extLst>
      <p:ext uri="{BB962C8B-B14F-4D97-AF65-F5344CB8AC3E}">
        <p14:creationId xmlns:p14="http://schemas.microsoft.com/office/powerpoint/2010/main" val="986409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Selected tool can detect up to 124 findings</a:t>
            </a:r>
            <a:endParaRPr lang="en-GB"/>
          </a:p>
        </p:txBody>
      </p:sp>
      <p:sp>
        <p:nvSpPr>
          <p:cNvPr id="4" name="Slide Number Placeholder 3"/>
          <p:cNvSpPr>
            <a:spLocks noGrp="1"/>
          </p:cNvSpPr>
          <p:nvPr>
            <p:ph type="sldNum" sz="quarter" idx="5"/>
          </p:nvPr>
        </p:nvSpPr>
        <p:spPr/>
        <p:txBody>
          <a:bodyPr/>
          <a:lstStyle/>
          <a:p>
            <a:fld id="{C54C562F-9890-4E2A-9CED-B9F46D8D42A0}" type="slidenum">
              <a:rPr lang="en-GB" smtClean="0"/>
              <a:t>18</a:t>
            </a:fld>
            <a:endParaRPr lang="en-GB"/>
          </a:p>
        </p:txBody>
      </p:sp>
    </p:spTree>
    <p:extLst>
      <p:ext uri="{BB962C8B-B14F-4D97-AF65-F5344CB8AC3E}">
        <p14:creationId xmlns:p14="http://schemas.microsoft.com/office/powerpoint/2010/main" val="3830529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NPV indicates the probability that a negative AI prediction </a:t>
            </a:r>
            <a:r>
              <a:rPr lang="en-GB" err="1"/>
              <a:t>ie</a:t>
            </a:r>
            <a:r>
              <a:rPr lang="en-GB"/>
              <a:t> no disease, is also accurate</a:t>
            </a:r>
          </a:p>
          <a:p>
            <a:endParaRPr lang="en-GB" sz="1200" b="0" i="0" kern="1200">
              <a:solidFill>
                <a:schemeClr val="tx1"/>
              </a:solidFill>
              <a:effectLst/>
              <a:latin typeface="+mn-lt"/>
              <a:ea typeface="+mn-ea"/>
              <a:cs typeface="+mn-cs"/>
            </a:endParaRPr>
          </a:p>
          <a:p>
            <a:endParaRPr lang="en-GB"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01990D39-DCB0-4D13-A849-D9D985A1C30D}" type="slidenum">
              <a:rPr lang="en-GB" smtClean="0"/>
              <a:t>19</a:t>
            </a:fld>
            <a:endParaRPr lang="en-GB"/>
          </a:p>
        </p:txBody>
      </p:sp>
    </p:spTree>
    <p:extLst>
      <p:ext uri="{BB962C8B-B14F-4D97-AF65-F5344CB8AC3E}">
        <p14:creationId xmlns:p14="http://schemas.microsoft.com/office/powerpoint/2010/main" val="2316195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DBA156-B39F-4C06-B357-485867558FAC}" type="slidenum">
              <a:rPr lang="en-GB" smtClean="0"/>
              <a:t>21</a:t>
            </a:fld>
            <a:endParaRPr lang="en-GB"/>
          </a:p>
        </p:txBody>
      </p:sp>
    </p:spTree>
    <p:extLst>
      <p:ext uri="{BB962C8B-B14F-4D97-AF65-F5344CB8AC3E}">
        <p14:creationId xmlns:p14="http://schemas.microsoft.com/office/powerpoint/2010/main" val="2284339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DBA156-B39F-4C06-B357-485867558FAC}" type="slidenum">
              <a:rPr lang="en-GB" smtClean="0"/>
              <a:t>22</a:t>
            </a:fld>
            <a:endParaRPr lang="en-GB"/>
          </a:p>
        </p:txBody>
      </p:sp>
    </p:spTree>
    <p:extLst>
      <p:ext uri="{BB962C8B-B14F-4D97-AF65-F5344CB8AC3E}">
        <p14:creationId xmlns:p14="http://schemas.microsoft.com/office/powerpoint/2010/main" val="816161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Multifaceted approach</a:t>
            </a:r>
          </a:p>
          <a:p>
            <a:r>
              <a:rPr lang="en-GB" b="1"/>
              <a:t>Diagnostic Accuracy:</a:t>
            </a:r>
          </a:p>
          <a:p>
            <a:r>
              <a:rPr lang="en-GB" b="0"/>
              <a:t>Sensitivity – the ability to correctly identify patients with a disease</a:t>
            </a:r>
          </a:p>
          <a:p>
            <a:r>
              <a:rPr lang="en-GB" b="0"/>
              <a:t>Specificity – The ability to correctly identify patients without a disease</a:t>
            </a:r>
          </a:p>
          <a:p>
            <a:r>
              <a:rPr lang="en-GB" b="0"/>
              <a:t>Accuracy </a:t>
            </a:r>
            <a:r>
              <a:rPr lang="en-GB"/>
              <a:t>– Overall % of correct diagnoses, calculated by considering both true positives and true negatives </a:t>
            </a:r>
          </a:p>
          <a:p>
            <a:endParaRPr lang="en-GB"/>
          </a:p>
        </p:txBody>
      </p:sp>
      <p:sp>
        <p:nvSpPr>
          <p:cNvPr id="4" name="Slide Number Placeholder 3"/>
          <p:cNvSpPr>
            <a:spLocks noGrp="1"/>
          </p:cNvSpPr>
          <p:nvPr>
            <p:ph type="sldNum" sz="quarter" idx="5"/>
          </p:nvPr>
        </p:nvSpPr>
        <p:spPr/>
        <p:txBody>
          <a:bodyPr/>
          <a:lstStyle/>
          <a:p>
            <a:fld id="{C54C562F-9890-4E2A-9CED-B9F46D8D42A0}" type="slidenum">
              <a:rPr lang="en-GB" smtClean="0"/>
              <a:t>23</a:t>
            </a:fld>
            <a:endParaRPr lang="en-GB"/>
          </a:p>
        </p:txBody>
      </p:sp>
    </p:spTree>
    <p:extLst>
      <p:ext uri="{BB962C8B-B14F-4D97-AF65-F5344CB8AC3E}">
        <p14:creationId xmlns:p14="http://schemas.microsoft.com/office/powerpoint/2010/main" val="2696072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Medicines and Healthcare products Regulatory Agency - UK Medical Devices Regulations 2002. AI as a Medical Device</a:t>
            </a: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NICE CHEERS-AI Consolidated Health Economic Evaluation Reporting Standards for Interventions That Use Artificial Intelligence (CHEERS-AI). Examine the cost-effectiveness of health interventions, alongside clinical effectiveness and other relevant considerations</a:t>
            </a:r>
          </a:p>
          <a:p>
            <a:endParaRPr lang="en-GB" dirty="0"/>
          </a:p>
          <a:p>
            <a:r>
              <a:rPr lang="en-GB" dirty="0"/>
              <a:t>BMA 7 Principles</a:t>
            </a:r>
          </a:p>
          <a:p>
            <a:r>
              <a:rPr lang="en-GB" dirty="0"/>
              <a:t>AI must be robustly assessed for safety &amp; efficacy in clinical settings</a:t>
            </a:r>
          </a:p>
          <a:p>
            <a:r>
              <a:rPr lang="en-GB" dirty="0"/>
              <a:t>Governance and regulation to</a:t>
            </a:r>
          </a:p>
          <a:p>
            <a:r>
              <a:rPr lang="en-GB" dirty="0"/>
              <a:t>Staff and patient involvement throughout the development and implementation process is necessary protect patient safety is vital</a:t>
            </a:r>
          </a:p>
          <a:p>
            <a:r>
              <a:rPr lang="en-GB" dirty="0"/>
              <a:t>Staff must be trained on new technologies (initially and continuously) and they must be integrated into workflows</a:t>
            </a:r>
          </a:p>
          <a:p>
            <a:r>
              <a:rPr lang="en-GB" dirty="0"/>
              <a:t>Successful AI requires a robust and functioning NHS to be effective</a:t>
            </a:r>
          </a:p>
          <a:p>
            <a:r>
              <a:rPr lang="en-GB" dirty="0"/>
              <a:t>Existing IT infrastructure and data must be improved</a:t>
            </a:r>
          </a:p>
          <a:p>
            <a:r>
              <a:rPr lang="en-GB" dirty="0"/>
              <a:t>Legal liability must be clarified </a:t>
            </a:r>
          </a:p>
          <a:p>
            <a:endParaRPr lang="en-GB" dirty="0"/>
          </a:p>
        </p:txBody>
      </p:sp>
      <p:sp>
        <p:nvSpPr>
          <p:cNvPr id="4" name="Slide Number Placeholder 3"/>
          <p:cNvSpPr>
            <a:spLocks noGrp="1"/>
          </p:cNvSpPr>
          <p:nvPr>
            <p:ph type="sldNum" sz="quarter" idx="5"/>
          </p:nvPr>
        </p:nvSpPr>
        <p:spPr/>
        <p:txBody>
          <a:bodyPr/>
          <a:lstStyle/>
          <a:p>
            <a:fld id="{C54C562F-9890-4E2A-9CED-B9F46D8D42A0}" type="slidenum">
              <a:rPr lang="en-GB" smtClean="0"/>
              <a:t>24</a:t>
            </a:fld>
            <a:endParaRPr lang="en-GB"/>
          </a:p>
        </p:txBody>
      </p:sp>
    </p:spTree>
    <p:extLst>
      <p:ext uri="{BB962C8B-B14F-4D97-AF65-F5344CB8AC3E}">
        <p14:creationId xmlns:p14="http://schemas.microsoft.com/office/powerpoint/2010/main" val="2859143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54C562F-9890-4E2A-9CED-B9F46D8D42A0}" type="slidenum">
              <a:rPr lang="en-GB" smtClean="0"/>
              <a:t>25</a:t>
            </a:fld>
            <a:endParaRPr lang="en-GB"/>
          </a:p>
        </p:txBody>
      </p:sp>
    </p:spTree>
    <p:extLst>
      <p:ext uri="{BB962C8B-B14F-4D97-AF65-F5344CB8AC3E}">
        <p14:creationId xmlns:p14="http://schemas.microsoft.com/office/powerpoint/2010/main" val="3140280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1A73D-BF1B-3DBC-DEDF-E25CFA171D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772EC5-5F5E-F7D4-A8F3-ABAB70BFA7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072958-E392-116F-7EAF-00536DC2E9A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9212DAD-9E57-4AA4-5E7C-4C7C87A509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4AC002-8FBF-4399-854E-E98D9DD36EF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475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D9B15-8893-7EC9-EBDD-09A5F36CC7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035922-961E-95A2-5DFA-0790385F99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94A175-F151-653D-B72F-5F61641776DF}"/>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So as we cut through the hype and move into a new era of healthcare delivery — one powered by data, robotics, and artificial intelligence and IT — it’s easy to wonder what the future holds for nursing &amp; midwifery practice</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AI can scan, sort, predict, and process faster than any human. </a:t>
            </a:r>
          </a:p>
          <a:p>
            <a:r>
              <a:rPr lang="en-GB" sz="1200" kern="1200" dirty="0">
                <a:solidFill>
                  <a:schemeClr val="tx1"/>
                </a:solidFill>
                <a:effectLst/>
                <a:latin typeface="+mn-lt"/>
                <a:ea typeface="+mn-ea"/>
                <a:cs typeface="+mn-cs"/>
              </a:rPr>
              <a:t>It can analyse patterns and optimise care in ways that were once unimaginable. </a:t>
            </a:r>
          </a:p>
          <a:p>
            <a:r>
              <a:rPr lang="en-GB" sz="1200" b="1" kern="1200" dirty="0">
                <a:solidFill>
                  <a:schemeClr val="tx1"/>
                </a:solidFill>
                <a:effectLst/>
                <a:latin typeface="+mn-lt"/>
                <a:ea typeface="+mn-ea"/>
                <a:cs typeface="+mn-cs"/>
              </a:rPr>
              <a:t>But</a:t>
            </a:r>
            <a:r>
              <a:rPr lang="en-GB" sz="1200" kern="1200" dirty="0">
                <a:solidFill>
                  <a:schemeClr val="tx1"/>
                </a:solidFill>
                <a:effectLst/>
                <a:latin typeface="+mn-lt"/>
                <a:ea typeface="+mn-ea"/>
                <a:cs typeface="+mn-cs"/>
              </a:rPr>
              <a:t> the Moravec Paradox reminds us of something vital:</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What machines find easy — computation, repetition, calculation — are the very things humans find hard.</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And what we find easy — empathy, intuition, compassion — are the hardest things for machines to do.</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 system can detect pain, but it can’t understand it.</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 sensor can monitor a heartbeat, but it can’t feel the courage behind it.</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 robot can follow a protocol, but it can’t inspire trust, hope, or healing.</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That’s why nursing will never be </a:t>
            </a:r>
            <a:r>
              <a:rPr lang="en-GB" sz="1200" i="1" kern="1200" dirty="0">
                <a:solidFill>
                  <a:schemeClr val="tx1"/>
                </a:solidFill>
                <a:effectLst/>
                <a:latin typeface="+mn-lt"/>
                <a:ea typeface="+mn-ea"/>
                <a:cs typeface="+mn-cs"/>
              </a:rPr>
              <a:t>replaced</a:t>
            </a:r>
            <a:r>
              <a:rPr lang="en-GB" sz="1200" kern="1200" dirty="0">
                <a:solidFill>
                  <a:schemeClr val="tx1"/>
                </a:solidFill>
                <a:effectLst/>
                <a:latin typeface="+mn-lt"/>
                <a:ea typeface="+mn-ea"/>
                <a:cs typeface="+mn-cs"/>
              </a:rPr>
              <a:t> by AI — it will be </a:t>
            </a:r>
            <a:r>
              <a:rPr lang="en-GB" sz="1200" b="1" i="1" kern="1200" dirty="0">
                <a:solidFill>
                  <a:schemeClr val="tx1"/>
                </a:solidFill>
                <a:effectLst/>
                <a:latin typeface="+mn-lt"/>
                <a:ea typeface="+mn-ea"/>
                <a:cs typeface="+mn-cs"/>
              </a:rPr>
              <a:t>elevated</a:t>
            </a:r>
            <a:r>
              <a:rPr lang="en-GB" sz="1200" kern="1200" dirty="0">
                <a:solidFill>
                  <a:schemeClr val="tx1"/>
                </a:solidFill>
                <a:effectLst/>
                <a:latin typeface="+mn-lt"/>
                <a:ea typeface="+mn-ea"/>
                <a:cs typeface="+mn-cs"/>
              </a:rPr>
              <a:t> by it.</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Technology can handle the tasks, but it’s each of you who hold the meaning. </a:t>
            </a:r>
          </a:p>
          <a:p>
            <a:r>
              <a:rPr lang="en-GB" sz="1200" kern="1200" dirty="0">
                <a:solidFill>
                  <a:schemeClr val="tx1"/>
                </a:solidFill>
                <a:effectLst/>
                <a:latin typeface="+mn-lt"/>
                <a:ea typeface="+mn-ea"/>
                <a:cs typeface="+mn-cs"/>
              </a:rPr>
              <a:t>It can manage information, but you bring the </a:t>
            </a:r>
            <a:r>
              <a:rPr lang="en-GB" sz="1200" b="1" i="1" kern="1200" dirty="0">
                <a:solidFill>
                  <a:schemeClr val="tx1"/>
                </a:solidFill>
                <a:effectLst/>
                <a:latin typeface="+mn-lt"/>
                <a:ea typeface="+mn-ea"/>
                <a:cs typeface="+mn-cs"/>
              </a:rPr>
              <a:t>humanity</a:t>
            </a:r>
            <a:r>
              <a:rPr lang="en-GB" sz="1200" kern="1200" dirty="0">
                <a:solidFill>
                  <a:schemeClr val="tx1"/>
                </a:solidFill>
                <a:effectLst/>
                <a:latin typeface="+mn-lt"/>
                <a:ea typeface="+mn-ea"/>
                <a:cs typeface="+mn-cs"/>
              </a:rPr>
              <a:t>.</a:t>
            </a:r>
            <a:endParaRPr lang="en-GB" dirty="0"/>
          </a:p>
        </p:txBody>
      </p:sp>
      <p:sp>
        <p:nvSpPr>
          <p:cNvPr id="4" name="Slide Number Placeholder 3">
            <a:extLst>
              <a:ext uri="{FF2B5EF4-FFF2-40B4-BE49-F238E27FC236}">
                <a16:creationId xmlns:a16="http://schemas.microsoft.com/office/drawing/2014/main" id="{E0F81B4E-1599-9EDC-8EE9-8C32100E3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4AC002-8FBF-4399-854E-E98D9DD36EF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853342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8060B-22C3-8E99-5193-6B3622A78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EA88FF-BAD9-077F-54D0-6A82EFB8AC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27F612-0127-81E1-E672-13B80D2F6AD3}"/>
              </a:ext>
            </a:extLst>
          </p:cNvPr>
          <p:cNvSpPr>
            <a:spLocks noGrp="1"/>
          </p:cNvSpPr>
          <p:nvPr>
            <p:ph type="body" idx="1"/>
          </p:nvPr>
        </p:nvSpPr>
        <p:spPr/>
        <p:txBody>
          <a:bodyPr/>
          <a:lstStyle/>
          <a:p>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So as we move forward, don’t see AI as competition — see it as a partner that frees you to do what machines never can:</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To connect.</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To care.</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To heal.</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Because no matter how advanced technology becomes, it will always need the heart of a nurse or midwife — the irreplaceable, intuitive, deeply human force that gives healthcare its soul.</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So keep leading with your heart, guided by your knowledge, and fearless in the face of change.</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Because the future of nursing &amp; midwifery isn’t about choosing between humanity and technology — it’s about showing the world that humanity is our greatest technology.</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endParaRPr lang="en-GB" dirty="0"/>
          </a:p>
        </p:txBody>
      </p:sp>
      <p:sp>
        <p:nvSpPr>
          <p:cNvPr id="4" name="Slide Number Placeholder 3">
            <a:extLst>
              <a:ext uri="{FF2B5EF4-FFF2-40B4-BE49-F238E27FC236}">
                <a16:creationId xmlns:a16="http://schemas.microsoft.com/office/drawing/2014/main" id="{5D5225B9-D1CE-AA4D-22CF-7F38A8A2BA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4AC002-8FBF-4399-854E-E98D9DD36EF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0944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A1341-5AA7-4D45-B5DE-444E5EAD4F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9231A81-90F4-4D19-B358-260A3ADBE8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D98A9D8-1005-497B-8C1B-FDFB884FCA47}"/>
              </a:ext>
            </a:extLst>
          </p:cNvPr>
          <p:cNvSpPr>
            <a:spLocks noGrp="1"/>
          </p:cNvSpPr>
          <p:nvPr>
            <p:ph type="dt" sz="half" idx="10"/>
          </p:nvPr>
        </p:nvSpPr>
        <p:spPr/>
        <p:txBody>
          <a:bodyPr/>
          <a:lstStyle/>
          <a:p>
            <a:fld id="{E9E4DA0E-7DF3-4EC9-8216-0D9FC7A171C2}" type="datetimeFigureOut">
              <a:rPr lang="en-GB" smtClean="0"/>
              <a:t>03/12/2025</a:t>
            </a:fld>
            <a:endParaRPr lang="en-GB"/>
          </a:p>
        </p:txBody>
      </p:sp>
      <p:sp>
        <p:nvSpPr>
          <p:cNvPr id="5" name="Footer Placeholder 4">
            <a:extLst>
              <a:ext uri="{FF2B5EF4-FFF2-40B4-BE49-F238E27FC236}">
                <a16:creationId xmlns:a16="http://schemas.microsoft.com/office/drawing/2014/main" id="{688446D7-901E-4326-84F0-AE5B99B21E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B94022-40AA-4775-81A3-42383ED67E6D}"/>
              </a:ext>
            </a:extLst>
          </p:cNvPr>
          <p:cNvSpPr>
            <a:spLocks noGrp="1"/>
          </p:cNvSpPr>
          <p:nvPr>
            <p:ph type="sldNum" sz="quarter" idx="12"/>
          </p:nvPr>
        </p:nvSpPr>
        <p:spPr/>
        <p:txBody>
          <a:bodyPr/>
          <a:lstStyle/>
          <a:p>
            <a:fld id="{86213ED0-99D0-4EE6-9EA1-3BAA185F47B2}" type="slidenum">
              <a:rPr lang="en-GB" smtClean="0"/>
              <a:t>‹#›</a:t>
            </a:fld>
            <a:endParaRPr lang="en-GB"/>
          </a:p>
        </p:txBody>
      </p:sp>
    </p:spTree>
    <p:extLst>
      <p:ext uri="{BB962C8B-B14F-4D97-AF65-F5344CB8AC3E}">
        <p14:creationId xmlns:p14="http://schemas.microsoft.com/office/powerpoint/2010/main" val="778572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CFC07-BCF6-4F55-82F3-7C03D2E0BEE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C25C40-7958-4C5D-B390-7DD8BA8ED2B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DA5D02-EA8C-45F6-B6AE-79A0D7B5477C}"/>
              </a:ext>
            </a:extLst>
          </p:cNvPr>
          <p:cNvSpPr>
            <a:spLocks noGrp="1"/>
          </p:cNvSpPr>
          <p:nvPr>
            <p:ph type="dt" sz="half" idx="10"/>
          </p:nvPr>
        </p:nvSpPr>
        <p:spPr/>
        <p:txBody>
          <a:bodyPr/>
          <a:lstStyle/>
          <a:p>
            <a:fld id="{E9E4DA0E-7DF3-4EC9-8216-0D9FC7A171C2}" type="datetimeFigureOut">
              <a:rPr lang="en-GB" smtClean="0"/>
              <a:t>03/12/2025</a:t>
            </a:fld>
            <a:endParaRPr lang="en-GB"/>
          </a:p>
        </p:txBody>
      </p:sp>
      <p:sp>
        <p:nvSpPr>
          <p:cNvPr id="5" name="Footer Placeholder 4">
            <a:extLst>
              <a:ext uri="{FF2B5EF4-FFF2-40B4-BE49-F238E27FC236}">
                <a16:creationId xmlns:a16="http://schemas.microsoft.com/office/drawing/2014/main" id="{E6F3F024-A582-4406-A3C7-4A0390439A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E1FFFF-EE3D-46C8-88BC-60BB4B99B032}"/>
              </a:ext>
            </a:extLst>
          </p:cNvPr>
          <p:cNvSpPr>
            <a:spLocks noGrp="1"/>
          </p:cNvSpPr>
          <p:nvPr>
            <p:ph type="sldNum" sz="quarter" idx="12"/>
          </p:nvPr>
        </p:nvSpPr>
        <p:spPr/>
        <p:txBody>
          <a:bodyPr/>
          <a:lstStyle/>
          <a:p>
            <a:fld id="{86213ED0-99D0-4EE6-9EA1-3BAA185F47B2}" type="slidenum">
              <a:rPr lang="en-GB" smtClean="0"/>
              <a:t>‹#›</a:t>
            </a:fld>
            <a:endParaRPr lang="en-GB"/>
          </a:p>
        </p:txBody>
      </p:sp>
    </p:spTree>
    <p:extLst>
      <p:ext uri="{BB962C8B-B14F-4D97-AF65-F5344CB8AC3E}">
        <p14:creationId xmlns:p14="http://schemas.microsoft.com/office/powerpoint/2010/main" val="255508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BAEA-70F5-4DD3-90B8-6591ED850D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E66A9BE-D1A8-45D6-8426-26DB1920EB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37ED053-54D9-4EA6-825F-D279DD934E82}"/>
              </a:ext>
            </a:extLst>
          </p:cNvPr>
          <p:cNvSpPr>
            <a:spLocks noGrp="1"/>
          </p:cNvSpPr>
          <p:nvPr>
            <p:ph type="dt" sz="half" idx="10"/>
          </p:nvPr>
        </p:nvSpPr>
        <p:spPr/>
        <p:txBody>
          <a:bodyPr/>
          <a:lstStyle/>
          <a:p>
            <a:fld id="{E9E4DA0E-7DF3-4EC9-8216-0D9FC7A171C2}" type="datetimeFigureOut">
              <a:rPr lang="en-GB" smtClean="0"/>
              <a:t>03/12/2025</a:t>
            </a:fld>
            <a:endParaRPr lang="en-GB"/>
          </a:p>
        </p:txBody>
      </p:sp>
      <p:sp>
        <p:nvSpPr>
          <p:cNvPr id="5" name="Footer Placeholder 4">
            <a:extLst>
              <a:ext uri="{FF2B5EF4-FFF2-40B4-BE49-F238E27FC236}">
                <a16:creationId xmlns:a16="http://schemas.microsoft.com/office/drawing/2014/main" id="{C6FA0478-A2DA-43D9-9C89-F10E4C8C02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162BC-D072-4D28-83DE-F99AFF34DB44}"/>
              </a:ext>
            </a:extLst>
          </p:cNvPr>
          <p:cNvSpPr>
            <a:spLocks noGrp="1"/>
          </p:cNvSpPr>
          <p:nvPr>
            <p:ph type="sldNum" sz="quarter" idx="12"/>
          </p:nvPr>
        </p:nvSpPr>
        <p:spPr/>
        <p:txBody>
          <a:bodyPr/>
          <a:lstStyle/>
          <a:p>
            <a:fld id="{86213ED0-99D0-4EE6-9EA1-3BAA185F47B2}" type="slidenum">
              <a:rPr lang="en-GB" smtClean="0"/>
              <a:t>‹#›</a:t>
            </a:fld>
            <a:endParaRPr lang="en-GB"/>
          </a:p>
        </p:txBody>
      </p:sp>
    </p:spTree>
    <p:extLst>
      <p:ext uri="{BB962C8B-B14F-4D97-AF65-F5344CB8AC3E}">
        <p14:creationId xmlns:p14="http://schemas.microsoft.com/office/powerpoint/2010/main" val="3922732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BFD52-0B00-4F8D-8A29-3BBEFC3FC9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478C0A-9F0A-4F5D-AD61-0D59B2BA367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CCA0F77-CC14-440F-AF28-0DBC61DCF15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62FDA0F-4685-4AD9-976E-1A13998F0237}"/>
              </a:ext>
            </a:extLst>
          </p:cNvPr>
          <p:cNvSpPr>
            <a:spLocks noGrp="1"/>
          </p:cNvSpPr>
          <p:nvPr>
            <p:ph type="dt" sz="half" idx="10"/>
          </p:nvPr>
        </p:nvSpPr>
        <p:spPr/>
        <p:txBody>
          <a:bodyPr/>
          <a:lstStyle/>
          <a:p>
            <a:fld id="{E9E4DA0E-7DF3-4EC9-8216-0D9FC7A171C2}" type="datetimeFigureOut">
              <a:rPr lang="en-GB" smtClean="0"/>
              <a:t>03/12/2025</a:t>
            </a:fld>
            <a:endParaRPr lang="en-GB"/>
          </a:p>
        </p:txBody>
      </p:sp>
      <p:sp>
        <p:nvSpPr>
          <p:cNvPr id="6" name="Footer Placeholder 5">
            <a:extLst>
              <a:ext uri="{FF2B5EF4-FFF2-40B4-BE49-F238E27FC236}">
                <a16:creationId xmlns:a16="http://schemas.microsoft.com/office/drawing/2014/main" id="{F5A43D27-F8E7-4F49-884A-E60CFA8927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9EF797-3E79-4FB5-9137-264E3C307C80}"/>
              </a:ext>
            </a:extLst>
          </p:cNvPr>
          <p:cNvSpPr>
            <a:spLocks noGrp="1"/>
          </p:cNvSpPr>
          <p:nvPr>
            <p:ph type="sldNum" sz="quarter" idx="12"/>
          </p:nvPr>
        </p:nvSpPr>
        <p:spPr/>
        <p:txBody>
          <a:bodyPr/>
          <a:lstStyle/>
          <a:p>
            <a:fld id="{86213ED0-99D0-4EE6-9EA1-3BAA185F47B2}" type="slidenum">
              <a:rPr lang="en-GB" smtClean="0"/>
              <a:t>‹#›</a:t>
            </a:fld>
            <a:endParaRPr lang="en-GB"/>
          </a:p>
        </p:txBody>
      </p:sp>
    </p:spTree>
    <p:extLst>
      <p:ext uri="{BB962C8B-B14F-4D97-AF65-F5344CB8AC3E}">
        <p14:creationId xmlns:p14="http://schemas.microsoft.com/office/powerpoint/2010/main" val="3912527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94676-6CF8-4C46-B7F4-997935C83FD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E8B7BEE-F37F-4741-AA7E-EA851F6B01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E229A23-4A2F-469D-B35B-2D624AD744F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5131E7D-DDF9-4D6A-8E21-E7E50A9E98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3DE3DD4-28C3-4E00-974E-CCCC85B8108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518E45E-69CB-45E3-A00F-94A836D2FA13}"/>
              </a:ext>
            </a:extLst>
          </p:cNvPr>
          <p:cNvSpPr>
            <a:spLocks noGrp="1"/>
          </p:cNvSpPr>
          <p:nvPr>
            <p:ph type="dt" sz="half" idx="10"/>
          </p:nvPr>
        </p:nvSpPr>
        <p:spPr/>
        <p:txBody>
          <a:bodyPr/>
          <a:lstStyle/>
          <a:p>
            <a:fld id="{E9E4DA0E-7DF3-4EC9-8216-0D9FC7A171C2}" type="datetimeFigureOut">
              <a:rPr lang="en-GB" smtClean="0"/>
              <a:t>03/12/2025</a:t>
            </a:fld>
            <a:endParaRPr lang="en-GB"/>
          </a:p>
        </p:txBody>
      </p:sp>
      <p:sp>
        <p:nvSpPr>
          <p:cNvPr id="8" name="Footer Placeholder 7">
            <a:extLst>
              <a:ext uri="{FF2B5EF4-FFF2-40B4-BE49-F238E27FC236}">
                <a16:creationId xmlns:a16="http://schemas.microsoft.com/office/drawing/2014/main" id="{E31C80C8-6EF7-482E-A9B1-BF36D51DCBC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988FA0-2192-4D87-ADDA-9192C4A025FD}"/>
              </a:ext>
            </a:extLst>
          </p:cNvPr>
          <p:cNvSpPr>
            <a:spLocks noGrp="1"/>
          </p:cNvSpPr>
          <p:nvPr>
            <p:ph type="sldNum" sz="quarter" idx="12"/>
          </p:nvPr>
        </p:nvSpPr>
        <p:spPr/>
        <p:txBody>
          <a:bodyPr/>
          <a:lstStyle/>
          <a:p>
            <a:fld id="{86213ED0-99D0-4EE6-9EA1-3BAA185F47B2}" type="slidenum">
              <a:rPr lang="en-GB" smtClean="0"/>
              <a:t>‹#›</a:t>
            </a:fld>
            <a:endParaRPr lang="en-GB"/>
          </a:p>
        </p:txBody>
      </p:sp>
    </p:spTree>
    <p:extLst>
      <p:ext uri="{BB962C8B-B14F-4D97-AF65-F5344CB8AC3E}">
        <p14:creationId xmlns:p14="http://schemas.microsoft.com/office/powerpoint/2010/main" val="2526106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67C4C-BDDE-4219-89FD-7BF31033557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DA407B4-7091-41DF-A5CC-656E09D3A5AC}"/>
              </a:ext>
            </a:extLst>
          </p:cNvPr>
          <p:cNvSpPr>
            <a:spLocks noGrp="1"/>
          </p:cNvSpPr>
          <p:nvPr>
            <p:ph type="dt" sz="half" idx="10"/>
          </p:nvPr>
        </p:nvSpPr>
        <p:spPr/>
        <p:txBody>
          <a:bodyPr/>
          <a:lstStyle/>
          <a:p>
            <a:fld id="{E9E4DA0E-7DF3-4EC9-8216-0D9FC7A171C2}" type="datetimeFigureOut">
              <a:rPr lang="en-GB" smtClean="0"/>
              <a:t>03/12/2025</a:t>
            </a:fld>
            <a:endParaRPr lang="en-GB"/>
          </a:p>
        </p:txBody>
      </p:sp>
      <p:sp>
        <p:nvSpPr>
          <p:cNvPr id="4" name="Footer Placeholder 3">
            <a:extLst>
              <a:ext uri="{FF2B5EF4-FFF2-40B4-BE49-F238E27FC236}">
                <a16:creationId xmlns:a16="http://schemas.microsoft.com/office/drawing/2014/main" id="{DAA29E30-B804-4A25-8924-5309E929FA0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BF3B46-246A-446E-B3EA-DBF94F3F29DF}"/>
              </a:ext>
            </a:extLst>
          </p:cNvPr>
          <p:cNvSpPr>
            <a:spLocks noGrp="1"/>
          </p:cNvSpPr>
          <p:nvPr>
            <p:ph type="sldNum" sz="quarter" idx="12"/>
          </p:nvPr>
        </p:nvSpPr>
        <p:spPr/>
        <p:txBody>
          <a:bodyPr/>
          <a:lstStyle/>
          <a:p>
            <a:fld id="{86213ED0-99D0-4EE6-9EA1-3BAA185F47B2}" type="slidenum">
              <a:rPr lang="en-GB" smtClean="0"/>
              <a:t>‹#›</a:t>
            </a:fld>
            <a:endParaRPr lang="en-GB"/>
          </a:p>
        </p:txBody>
      </p:sp>
    </p:spTree>
    <p:extLst>
      <p:ext uri="{BB962C8B-B14F-4D97-AF65-F5344CB8AC3E}">
        <p14:creationId xmlns:p14="http://schemas.microsoft.com/office/powerpoint/2010/main" val="939258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D5FE45-FA8C-4EC5-B39D-99E84D7C4640}"/>
              </a:ext>
            </a:extLst>
          </p:cNvPr>
          <p:cNvSpPr>
            <a:spLocks noGrp="1"/>
          </p:cNvSpPr>
          <p:nvPr>
            <p:ph type="dt" sz="half" idx="10"/>
          </p:nvPr>
        </p:nvSpPr>
        <p:spPr/>
        <p:txBody>
          <a:bodyPr/>
          <a:lstStyle/>
          <a:p>
            <a:fld id="{E9E4DA0E-7DF3-4EC9-8216-0D9FC7A171C2}" type="datetimeFigureOut">
              <a:rPr lang="en-GB" smtClean="0"/>
              <a:t>03/12/2025</a:t>
            </a:fld>
            <a:endParaRPr lang="en-GB"/>
          </a:p>
        </p:txBody>
      </p:sp>
      <p:sp>
        <p:nvSpPr>
          <p:cNvPr id="3" name="Footer Placeholder 2">
            <a:extLst>
              <a:ext uri="{FF2B5EF4-FFF2-40B4-BE49-F238E27FC236}">
                <a16:creationId xmlns:a16="http://schemas.microsoft.com/office/drawing/2014/main" id="{2AC84A8D-5730-4CAA-8E50-C79F660E8D8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568CE9-65F6-46C2-A89D-533E73A65628}"/>
              </a:ext>
            </a:extLst>
          </p:cNvPr>
          <p:cNvSpPr>
            <a:spLocks noGrp="1"/>
          </p:cNvSpPr>
          <p:nvPr>
            <p:ph type="sldNum" sz="quarter" idx="12"/>
          </p:nvPr>
        </p:nvSpPr>
        <p:spPr/>
        <p:txBody>
          <a:bodyPr/>
          <a:lstStyle/>
          <a:p>
            <a:fld id="{86213ED0-99D0-4EE6-9EA1-3BAA185F47B2}" type="slidenum">
              <a:rPr lang="en-GB" smtClean="0"/>
              <a:t>‹#›</a:t>
            </a:fld>
            <a:endParaRPr lang="en-GB"/>
          </a:p>
        </p:txBody>
      </p:sp>
    </p:spTree>
    <p:extLst>
      <p:ext uri="{BB962C8B-B14F-4D97-AF65-F5344CB8AC3E}">
        <p14:creationId xmlns:p14="http://schemas.microsoft.com/office/powerpoint/2010/main" val="2349092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F4AF-B181-44C9-B0DD-58AA2289B8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6F4BC4-0B67-411C-A9E6-2A4DD25117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F41C426-17EC-419F-B461-BC0100DEB7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CDE32BB-03B0-4B63-8D9E-0FB9F554E01F}"/>
              </a:ext>
            </a:extLst>
          </p:cNvPr>
          <p:cNvSpPr>
            <a:spLocks noGrp="1"/>
          </p:cNvSpPr>
          <p:nvPr>
            <p:ph type="dt" sz="half" idx="10"/>
          </p:nvPr>
        </p:nvSpPr>
        <p:spPr/>
        <p:txBody>
          <a:bodyPr/>
          <a:lstStyle/>
          <a:p>
            <a:fld id="{E9E4DA0E-7DF3-4EC9-8216-0D9FC7A171C2}" type="datetimeFigureOut">
              <a:rPr lang="en-GB" smtClean="0"/>
              <a:t>03/12/2025</a:t>
            </a:fld>
            <a:endParaRPr lang="en-GB"/>
          </a:p>
        </p:txBody>
      </p:sp>
      <p:sp>
        <p:nvSpPr>
          <p:cNvPr id="6" name="Footer Placeholder 5">
            <a:extLst>
              <a:ext uri="{FF2B5EF4-FFF2-40B4-BE49-F238E27FC236}">
                <a16:creationId xmlns:a16="http://schemas.microsoft.com/office/drawing/2014/main" id="{0F15E2B4-3501-4727-A552-FFD4D8703AF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A31143-80FA-4646-A969-7331F775978B}"/>
              </a:ext>
            </a:extLst>
          </p:cNvPr>
          <p:cNvSpPr>
            <a:spLocks noGrp="1"/>
          </p:cNvSpPr>
          <p:nvPr>
            <p:ph type="sldNum" sz="quarter" idx="12"/>
          </p:nvPr>
        </p:nvSpPr>
        <p:spPr/>
        <p:txBody>
          <a:bodyPr/>
          <a:lstStyle/>
          <a:p>
            <a:fld id="{86213ED0-99D0-4EE6-9EA1-3BAA185F47B2}" type="slidenum">
              <a:rPr lang="en-GB" smtClean="0"/>
              <a:t>‹#›</a:t>
            </a:fld>
            <a:endParaRPr lang="en-GB"/>
          </a:p>
        </p:txBody>
      </p:sp>
    </p:spTree>
    <p:extLst>
      <p:ext uri="{BB962C8B-B14F-4D97-AF65-F5344CB8AC3E}">
        <p14:creationId xmlns:p14="http://schemas.microsoft.com/office/powerpoint/2010/main" val="170167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9F49E-FC98-4E10-A8AB-D5F1ED5B7E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42E85E7-9F65-48B2-97A0-200410A9CC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DA15BE4-6957-4592-A671-68EB82408E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73DE2B8-7ED1-4E84-8ABD-D4EC9DDE1D50}"/>
              </a:ext>
            </a:extLst>
          </p:cNvPr>
          <p:cNvSpPr>
            <a:spLocks noGrp="1"/>
          </p:cNvSpPr>
          <p:nvPr>
            <p:ph type="dt" sz="half" idx="10"/>
          </p:nvPr>
        </p:nvSpPr>
        <p:spPr/>
        <p:txBody>
          <a:bodyPr/>
          <a:lstStyle/>
          <a:p>
            <a:fld id="{E9E4DA0E-7DF3-4EC9-8216-0D9FC7A171C2}" type="datetimeFigureOut">
              <a:rPr lang="en-GB" smtClean="0"/>
              <a:t>03/12/2025</a:t>
            </a:fld>
            <a:endParaRPr lang="en-GB"/>
          </a:p>
        </p:txBody>
      </p:sp>
      <p:sp>
        <p:nvSpPr>
          <p:cNvPr id="6" name="Footer Placeholder 5">
            <a:extLst>
              <a:ext uri="{FF2B5EF4-FFF2-40B4-BE49-F238E27FC236}">
                <a16:creationId xmlns:a16="http://schemas.microsoft.com/office/drawing/2014/main" id="{51AFCF3C-D0E3-489D-8427-76A037E5B9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6F25B7-B25B-45DC-949E-E803B34979B2}"/>
              </a:ext>
            </a:extLst>
          </p:cNvPr>
          <p:cNvSpPr>
            <a:spLocks noGrp="1"/>
          </p:cNvSpPr>
          <p:nvPr>
            <p:ph type="sldNum" sz="quarter" idx="12"/>
          </p:nvPr>
        </p:nvSpPr>
        <p:spPr/>
        <p:txBody>
          <a:bodyPr/>
          <a:lstStyle/>
          <a:p>
            <a:fld id="{86213ED0-99D0-4EE6-9EA1-3BAA185F47B2}" type="slidenum">
              <a:rPr lang="en-GB" smtClean="0"/>
              <a:t>‹#›</a:t>
            </a:fld>
            <a:endParaRPr lang="en-GB"/>
          </a:p>
        </p:txBody>
      </p:sp>
    </p:spTree>
    <p:extLst>
      <p:ext uri="{BB962C8B-B14F-4D97-AF65-F5344CB8AC3E}">
        <p14:creationId xmlns:p14="http://schemas.microsoft.com/office/powerpoint/2010/main" val="216825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6DFBC-821D-42A1-BDB9-0E29BED6CCB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3D73075-1EBA-4D5B-94C5-9EC37490520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23AFF0-E03F-499B-B768-9B8D69CF07BC}"/>
              </a:ext>
            </a:extLst>
          </p:cNvPr>
          <p:cNvSpPr>
            <a:spLocks noGrp="1"/>
          </p:cNvSpPr>
          <p:nvPr>
            <p:ph type="dt" sz="half" idx="10"/>
          </p:nvPr>
        </p:nvSpPr>
        <p:spPr/>
        <p:txBody>
          <a:bodyPr/>
          <a:lstStyle/>
          <a:p>
            <a:fld id="{E9E4DA0E-7DF3-4EC9-8216-0D9FC7A171C2}" type="datetimeFigureOut">
              <a:rPr lang="en-GB" smtClean="0"/>
              <a:t>03/12/2025</a:t>
            </a:fld>
            <a:endParaRPr lang="en-GB"/>
          </a:p>
        </p:txBody>
      </p:sp>
      <p:sp>
        <p:nvSpPr>
          <p:cNvPr id="5" name="Footer Placeholder 4">
            <a:extLst>
              <a:ext uri="{FF2B5EF4-FFF2-40B4-BE49-F238E27FC236}">
                <a16:creationId xmlns:a16="http://schemas.microsoft.com/office/drawing/2014/main" id="{35CD0B85-4B79-4B1E-8332-0847FF68AB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797FA0-70FD-4752-989E-55949D5E8126}"/>
              </a:ext>
            </a:extLst>
          </p:cNvPr>
          <p:cNvSpPr>
            <a:spLocks noGrp="1"/>
          </p:cNvSpPr>
          <p:nvPr>
            <p:ph type="sldNum" sz="quarter" idx="12"/>
          </p:nvPr>
        </p:nvSpPr>
        <p:spPr/>
        <p:txBody>
          <a:bodyPr/>
          <a:lstStyle/>
          <a:p>
            <a:fld id="{86213ED0-99D0-4EE6-9EA1-3BAA185F47B2}" type="slidenum">
              <a:rPr lang="en-GB" smtClean="0"/>
              <a:t>‹#›</a:t>
            </a:fld>
            <a:endParaRPr lang="en-GB"/>
          </a:p>
        </p:txBody>
      </p:sp>
    </p:spTree>
    <p:extLst>
      <p:ext uri="{BB962C8B-B14F-4D97-AF65-F5344CB8AC3E}">
        <p14:creationId xmlns:p14="http://schemas.microsoft.com/office/powerpoint/2010/main" val="2114579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87F777-BE69-4681-8890-B15B4C708CF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3EA6D2-FC74-430B-839C-9E31A748866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DA61D8-BDC6-4505-A3FD-42CEBFBBD363}"/>
              </a:ext>
            </a:extLst>
          </p:cNvPr>
          <p:cNvSpPr>
            <a:spLocks noGrp="1"/>
          </p:cNvSpPr>
          <p:nvPr>
            <p:ph type="dt" sz="half" idx="10"/>
          </p:nvPr>
        </p:nvSpPr>
        <p:spPr/>
        <p:txBody>
          <a:bodyPr/>
          <a:lstStyle/>
          <a:p>
            <a:fld id="{E9E4DA0E-7DF3-4EC9-8216-0D9FC7A171C2}" type="datetimeFigureOut">
              <a:rPr lang="en-GB" smtClean="0"/>
              <a:t>03/12/2025</a:t>
            </a:fld>
            <a:endParaRPr lang="en-GB"/>
          </a:p>
        </p:txBody>
      </p:sp>
      <p:sp>
        <p:nvSpPr>
          <p:cNvPr id="5" name="Footer Placeholder 4">
            <a:extLst>
              <a:ext uri="{FF2B5EF4-FFF2-40B4-BE49-F238E27FC236}">
                <a16:creationId xmlns:a16="http://schemas.microsoft.com/office/drawing/2014/main" id="{9312D109-525C-446E-AEE4-887A445180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05B140-CFFF-4356-9E0C-1BD122069427}"/>
              </a:ext>
            </a:extLst>
          </p:cNvPr>
          <p:cNvSpPr>
            <a:spLocks noGrp="1"/>
          </p:cNvSpPr>
          <p:nvPr>
            <p:ph type="sldNum" sz="quarter" idx="12"/>
          </p:nvPr>
        </p:nvSpPr>
        <p:spPr/>
        <p:txBody>
          <a:bodyPr/>
          <a:lstStyle/>
          <a:p>
            <a:fld id="{86213ED0-99D0-4EE6-9EA1-3BAA185F47B2}" type="slidenum">
              <a:rPr lang="en-GB" smtClean="0"/>
              <a:t>‹#›</a:t>
            </a:fld>
            <a:endParaRPr lang="en-GB"/>
          </a:p>
        </p:txBody>
      </p:sp>
    </p:spTree>
    <p:extLst>
      <p:ext uri="{BB962C8B-B14F-4D97-AF65-F5344CB8AC3E}">
        <p14:creationId xmlns:p14="http://schemas.microsoft.com/office/powerpoint/2010/main" val="401162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78487" y="4725147"/>
            <a:ext cx="10972800" cy="1143000"/>
          </a:xfrm>
        </p:spPr>
        <p:txBody>
          <a:bodyPr/>
          <a:lstStyle/>
          <a:p>
            <a:r>
              <a:rPr lang="en-US"/>
              <a:t>Click to edit Master title style</a:t>
            </a:r>
            <a:endParaRPr lang="en-GB"/>
          </a:p>
        </p:txBody>
      </p:sp>
      <p:pic>
        <p:nvPicPr>
          <p:cNvPr id="3075"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 y="2446"/>
            <a:ext cx="12122514" cy="447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userDrawn="1"/>
        </p:nvSpPr>
        <p:spPr>
          <a:xfrm>
            <a:off x="8754761" y="6275936"/>
            <a:ext cx="3367760" cy="498318"/>
          </a:xfrm>
          <a:prstGeom prst="rect">
            <a:avLst/>
          </a:prstGeom>
          <a:noFill/>
        </p:spPr>
        <p:txBody>
          <a:bodyPr wrap="square" lIns="84429" tIns="42216" rIns="84429" bIns="42216" rtlCol="0">
            <a:spAutoFit/>
          </a:bodyPr>
          <a:lstStyle/>
          <a:p>
            <a:pPr marL="0" marR="0" indent="0" algn="r" defTabSz="844257" rtl="0" eaLnBrk="1" fontAlgn="base" latinLnBrk="0" hangingPunct="1">
              <a:lnSpc>
                <a:spcPct val="100000"/>
              </a:lnSpc>
              <a:spcBef>
                <a:spcPct val="0"/>
              </a:spcBef>
              <a:spcAft>
                <a:spcPct val="0"/>
              </a:spcAft>
              <a:buClrTx/>
              <a:buSzTx/>
              <a:buFontTx/>
              <a:buNone/>
              <a:tabLst/>
              <a:defRPr/>
            </a:pPr>
            <a:r>
              <a:rPr lang="en-GB" sz="1212" b="1" i="1" dirty="0">
                <a:solidFill>
                  <a:srgbClr val="0070C0"/>
                </a:solidFill>
                <a:latin typeface="+mn-lt"/>
              </a:rPr>
              <a:t>NIPEC Annual Conference</a:t>
            </a:r>
          </a:p>
          <a:p>
            <a:pPr algn="r"/>
            <a:r>
              <a:rPr lang="en-GB" sz="1472" b="1" dirty="0">
                <a:solidFill>
                  <a:srgbClr val="7030A0"/>
                </a:solidFill>
                <a:latin typeface="Arial" panose="020B0604020202020204" pitchFamily="34" charset="0"/>
                <a:cs typeface="Arial" panose="020B0604020202020204" pitchFamily="34" charset="0"/>
              </a:rPr>
              <a:t>2 December 2025</a:t>
            </a:r>
          </a:p>
        </p:txBody>
      </p:sp>
      <p:sp>
        <p:nvSpPr>
          <p:cNvPr id="6" name="TextBox 5"/>
          <p:cNvSpPr txBox="1"/>
          <p:nvPr userDrawn="1"/>
        </p:nvSpPr>
        <p:spPr>
          <a:xfrm>
            <a:off x="-34750" y="6461134"/>
            <a:ext cx="7524101" cy="311793"/>
          </a:xfrm>
          <a:prstGeom prst="rect">
            <a:avLst/>
          </a:prstGeom>
          <a:noFill/>
        </p:spPr>
        <p:txBody>
          <a:bodyPr wrap="square" lIns="84429" tIns="42216" rIns="84429" bIns="42216" rtlCol="0">
            <a:spAutoFit/>
          </a:bodyPr>
          <a:lstStyle/>
          <a:p>
            <a:pPr algn="l"/>
            <a:r>
              <a:rPr lang="en-GB" sz="1472" b="1" i="1" dirty="0">
                <a:solidFill>
                  <a:srgbClr val="7030A0"/>
                </a:solidFill>
              </a:rPr>
              <a:t>Stabilise, Reform, Deliver</a:t>
            </a:r>
            <a:endParaRPr lang="en-GB" sz="1472" b="1" i="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2166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A2B81-F397-0F49-A0EF-41A32596960B}"/>
              </a:ext>
            </a:extLst>
          </p:cNvPr>
          <p:cNvSpPr>
            <a:spLocks noGrp="1"/>
          </p:cNvSpPr>
          <p:nvPr>
            <p:ph type="title"/>
          </p:nvPr>
        </p:nvSpPr>
        <p:spPr>
          <a:xfrm>
            <a:off x="770817" y="1488734"/>
            <a:ext cx="10647847" cy="582113"/>
          </a:xfrm>
        </p:spPr>
        <p:txBody>
          <a:bodyPr anchor="t">
            <a:normAutofit/>
          </a:bodyPr>
          <a:lstStyle>
            <a:lvl1pPr marL="0" indent="0">
              <a:buFont typeface="Arial" panose="020B0604020202020204" pitchFamily="34" charset="0"/>
              <a:buNone/>
              <a:defRPr sz="2148" b="0" i="0">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77037D1F-26D2-A140-B185-8239841DD512}"/>
              </a:ext>
            </a:extLst>
          </p:cNvPr>
          <p:cNvPicPr>
            <a:picLocks noChangeAspect="1"/>
          </p:cNvPicPr>
          <p:nvPr userDrawn="1"/>
        </p:nvPicPr>
        <p:blipFill>
          <a:blip r:embed="rId2"/>
          <a:srcRect/>
          <a:stretch/>
        </p:blipFill>
        <p:spPr>
          <a:xfrm>
            <a:off x="0" y="0"/>
            <a:ext cx="12192000" cy="1371600"/>
          </a:xfrm>
          <a:prstGeom prst="rect">
            <a:avLst/>
          </a:prstGeom>
        </p:spPr>
      </p:pic>
    </p:spTree>
    <p:extLst>
      <p:ext uri="{BB962C8B-B14F-4D97-AF65-F5344CB8AC3E}">
        <p14:creationId xmlns:p14="http://schemas.microsoft.com/office/powerpoint/2010/main" val="364975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DE85E7-9BC9-43BD-B6A8-1301FCE19C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830034-3BAF-444D-90BA-00B6568BC8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ED94D9-69C5-464E-A1A4-F51ABC84A4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E4DA0E-7DF3-4EC9-8216-0D9FC7A171C2}" type="datetimeFigureOut">
              <a:rPr lang="en-GB" smtClean="0"/>
              <a:t>03/12/2025</a:t>
            </a:fld>
            <a:endParaRPr lang="en-GB"/>
          </a:p>
        </p:txBody>
      </p:sp>
      <p:sp>
        <p:nvSpPr>
          <p:cNvPr id="5" name="Footer Placeholder 4">
            <a:extLst>
              <a:ext uri="{FF2B5EF4-FFF2-40B4-BE49-F238E27FC236}">
                <a16:creationId xmlns:a16="http://schemas.microsoft.com/office/drawing/2014/main" id="{07FE907A-3962-4568-83DF-3AB3167897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2F2F146-2A4F-4D96-A553-5A9B633091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213ED0-99D0-4EE6-9EA1-3BAA185F47B2}" type="slidenum">
              <a:rPr lang="en-GB" smtClean="0"/>
              <a:t>‹#›</a:t>
            </a:fld>
            <a:endParaRPr lang="en-GB"/>
          </a:p>
        </p:txBody>
      </p:sp>
    </p:spTree>
    <p:extLst>
      <p:ext uri="{BB962C8B-B14F-4D97-AF65-F5344CB8AC3E}">
        <p14:creationId xmlns:p14="http://schemas.microsoft.com/office/powerpoint/2010/main" val="2239247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8.sv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0.sv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mdpi.com/2227-9032/13/8/942" TargetMode="External"/><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digitalhealth.net/2023/10/ai-and-data-speakers-delve-into-impact-of-ai-on-nursing-and-midwifery/" TargetMode="External"/><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hyperlink" Target="https://digital.nhs.uk/services/ai-knowledge-repository/case-studies" TargetMode="External"/><Relationship Id="rId2" Type="http://schemas.openxmlformats.org/officeDocument/2006/relationships/hyperlink" Target="https://www.mdpi.com/2227-9032/13/8/942" TargetMode="External"/><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hyperlink" Target="https://oaskpublishers.com/assets/article-pdf/integration-of-artificial-intelligence-in-midwifery-care-a-systematic-review.pdf" TargetMode="External"/><Relationship Id="rId2" Type="http://schemas.openxmlformats.org/officeDocument/2006/relationships/hyperlink" Target="https://www.mdpi.com/2227-9032/13/8/942" TargetMode="External"/><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18.sv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18.svg"/><Relationship Id="rId4" Type="http://schemas.openxmlformats.org/officeDocument/2006/relationships/image" Target="../media/image31.png"/><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18.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21.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18.svg"/><Relationship Id="rId4" Type="http://schemas.openxmlformats.org/officeDocument/2006/relationships/image" Target="../media/image41.svg"/><Relationship Id="rId9" Type="http://schemas.openxmlformats.org/officeDocument/2006/relationships/image" Target="../media/image17.png"/></Relationships>
</file>

<file path=ppt/slides/_rels/slide2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46.emf"/><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hyperlink" Target="https://slidehunter.com/powerpoint-templates/simple-invoice-powerpoint-template/" TargetMode="External"/><Relationship Id="rId5" Type="http://schemas.openxmlformats.org/officeDocument/2006/relationships/image" Target="../media/image48.jpeg"/><Relationship Id="rId4" Type="http://schemas.openxmlformats.org/officeDocument/2006/relationships/image" Target="../media/image47.emf"/></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18.svg"/></Relationships>
</file>

<file path=ppt/slides/_rels/slide24.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20503/RHC_regulation_of_AI_as_a_Medical_Device_report.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hyperlink" Target="https://www.bma.org.uk/advice-and-support/nhs-delivery-and-workforce/technology/principles-for-artificial-intelligence-ai-and-its-application-in-healthcar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0.sv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211" y="2947059"/>
            <a:ext cx="10909580" cy="1791072"/>
          </a:xfrm>
        </p:spPr>
        <p:txBody>
          <a:bodyPr>
            <a:normAutofit fontScale="90000"/>
          </a:bodyPr>
          <a:lstStyle/>
          <a:p>
            <a:pPr algn="ctr">
              <a:defRPr/>
            </a:pPr>
            <a:br>
              <a:rPr lang="en-US" dirty="0"/>
            </a:br>
            <a:r>
              <a:rPr lang="en-US" dirty="0"/>
              <a:t>AI in Healthcare &amp; its Impact </a:t>
            </a:r>
            <a:r>
              <a:rPr lang="en-US"/>
              <a:t>on Practice</a:t>
            </a:r>
            <a:br>
              <a:rPr lang="en-US" dirty="0"/>
            </a:br>
            <a:endParaRPr lang="en-US" dirty="0"/>
          </a:p>
        </p:txBody>
      </p:sp>
      <p:sp>
        <p:nvSpPr>
          <p:cNvPr id="3" name="Subtitle 2">
            <a:extLst>
              <a:ext uri="{FF2B5EF4-FFF2-40B4-BE49-F238E27FC236}">
                <a16:creationId xmlns:a16="http://schemas.microsoft.com/office/drawing/2014/main" id="{4ABEFF49-03ED-461F-949E-6819D32EAEA4}"/>
              </a:ext>
            </a:extLst>
          </p:cNvPr>
          <p:cNvSpPr txBox="1">
            <a:spLocks/>
          </p:cNvSpPr>
          <p:nvPr/>
        </p:nvSpPr>
        <p:spPr bwMode="auto">
          <a:xfrm>
            <a:off x="641211" y="5049830"/>
            <a:ext cx="1090958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29" tIns="42216" rIns="84429" bIns="42216" numCol="1" rtlCol="0" anchor="ctr"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fontAlgn="base" latinLnBrk="0" hangingPunct="1">
              <a:spcBef>
                <a:spcPct val="20000"/>
              </a:spcBef>
              <a:spcAft>
                <a:spcPct val="0"/>
              </a:spcAft>
              <a:buFont typeface="Arial" pitchFamily="34" charset="0"/>
              <a:buChar char="•"/>
              <a:defRPr sz="2000" kern="1200">
                <a:solidFill>
                  <a:schemeClr val="tx1"/>
                </a:solidFill>
                <a:latin typeface="+mn-lt"/>
                <a:ea typeface="+mn-ea"/>
                <a:cs typeface="+mn-cs"/>
              </a:defRPr>
            </a:lvl6pPr>
            <a:lvl7pPr marL="2971800" indent="-228600" algn="l" defTabSz="914400" rtl="0" eaLnBrk="1" fontAlgn="base" latinLnBrk="0" hangingPunct="1">
              <a:spcBef>
                <a:spcPct val="20000"/>
              </a:spcBef>
              <a:spcAft>
                <a:spcPct val="0"/>
              </a:spcAft>
              <a:buFont typeface="Arial" pitchFamily="34" charset="0"/>
              <a:buChar char="•"/>
              <a:defRPr sz="2000" kern="1200">
                <a:solidFill>
                  <a:schemeClr val="tx1"/>
                </a:solidFill>
                <a:latin typeface="+mn-lt"/>
                <a:ea typeface="+mn-ea"/>
                <a:cs typeface="+mn-cs"/>
              </a:defRPr>
            </a:lvl7pPr>
            <a:lvl8pPr marL="3429000" indent="-228600" algn="l" defTabSz="914400" rtl="0" eaLnBrk="1" fontAlgn="base" latinLnBrk="0" hangingPunct="1">
              <a:spcBef>
                <a:spcPct val="20000"/>
              </a:spcBef>
              <a:spcAft>
                <a:spcPct val="0"/>
              </a:spcAft>
              <a:buFont typeface="Arial" pitchFamily="34" charset="0"/>
              <a:buChar char="•"/>
              <a:defRPr sz="2000" kern="1200">
                <a:solidFill>
                  <a:schemeClr val="tx1"/>
                </a:solidFill>
                <a:latin typeface="+mn-lt"/>
                <a:ea typeface="+mn-ea"/>
                <a:cs typeface="+mn-cs"/>
              </a:defRPr>
            </a:lvl8pPr>
            <a:lvl9pPr marL="3886200" indent="-228600" algn="l" defTabSz="914400" rtl="0" eaLnBrk="1" fontAlgn="base" latinLnBrk="0" hangingPunct="1">
              <a:spcBef>
                <a:spcPct val="20000"/>
              </a:spcBef>
              <a:spcAft>
                <a:spcPct val="0"/>
              </a:spcAft>
              <a:buFont typeface="Arial" pitchFamily="34" charset="0"/>
              <a:buChar char="•"/>
              <a:defRPr sz="2000" kern="1200">
                <a:solidFill>
                  <a:schemeClr val="tx1"/>
                </a:solidFill>
                <a:latin typeface="+mn-lt"/>
                <a:ea typeface="+mn-ea"/>
                <a:cs typeface="+mn-cs"/>
              </a:defRPr>
            </a:lvl9pPr>
          </a:lstStyle>
          <a:p>
            <a:pPr marL="0" indent="0" algn="ctr" eaLnBrk="1" fontAlgn="auto" hangingPunct="1">
              <a:spcBef>
                <a:spcPts val="0"/>
              </a:spcBef>
              <a:spcAft>
                <a:spcPts val="0"/>
              </a:spcAft>
              <a:buNone/>
              <a:defRPr/>
            </a:pPr>
            <a:r>
              <a:rPr lang="en-GB" sz="3203" dirty="0">
                <a:solidFill>
                  <a:srgbClr val="4BBCFB"/>
                </a:solidFill>
              </a:rPr>
              <a:t>Stephen Beattie</a:t>
            </a:r>
          </a:p>
          <a:p>
            <a:pPr marL="0" indent="0" algn="ctr" eaLnBrk="1" fontAlgn="auto" hangingPunct="1">
              <a:spcBef>
                <a:spcPts val="0"/>
              </a:spcBef>
              <a:spcAft>
                <a:spcPts val="0"/>
              </a:spcAft>
              <a:buNone/>
              <a:defRPr/>
            </a:pPr>
            <a:r>
              <a:rPr lang="en-GB" sz="3203" dirty="0">
                <a:solidFill>
                  <a:srgbClr val="581A7E"/>
                </a:solidFill>
              </a:rPr>
              <a:t>Acting Director of Strategic Planning </a:t>
            </a:r>
          </a:p>
          <a:p>
            <a:pPr marL="0" indent="0" algn="ctr" eaLnBrk="1" fontAlgn="auto" hangingPunct="1">
              <a:spcBef>
                <a:spcPts val="0"/>
              </a:spcBef>
              <a:spcAft>
                <a:spcPts val="0"/>
              </a:spcAft>
              <a:buNone/>
              <a:defRPr/>
            </a:pPr>
            <a:r>
              <a:rPr lang="en-GB" sz="3203" dirty="0">
                <a:solidFill>
                  <a:srgbClr val="581A7E"/>
                </a:solidFill>
              </a:rPr>
              <a:t>and Customer Engagement</a:t>
            </a:r>
          </a:p>
        </p:txBody>
      </p:sp>
    </p:spTree>
    <p:extLst>
      <p:ext uri="{BB962C8B-B14F-4D97-AF65-F5344CB8AC3E}">
        <p14:creationId xmlns:p14="http://schemas.microsoft.com/office/powerpoint/2010/main" val="907232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41211" y="1465946"/>
            <a:ext cx="10887320" cy="3795625"/>
            <a:chOff x="0" y="0"/>
            <a:chExt cx="5404618" cy="1675773"/>
          </a:xfrm>
        </p:grpSpPr>
        <p:sp>
          <p:nvSpPr>
            <p:cNvPr id="3" name="Freeform 3"/>
            <p:cNvSpPr/>
            <p:nvPr/>
          </p:nvSpPr>
          <p:spPr>
            <a:xfrm>
              <a:off x="0" y="0"/>
              <a:ext cx="5404618" cy="1675773"/>
            </a:xfrm>
            <a:custGeom>
              <a:avLst/>
              <a:gdLst/>
              <a:ahLst/>
              <a:cxnLst/>
              <a:rect l="l" t="t" r="r" b="b"/>
              <a:pathLst>
                <a:path w="5404618" h="1675773">
                  <a:moveTo>
                    <a:pt x="0" y="0"/>
                  </a:moveTo>
                  <a:lnTo>
                    <a:pt x="5404618" y="0"/>
                  </a:lnTo>
                  <a:lnTo>
                    <a:pt x="5404618" y="1675773"/>
                  </a:lnTo>
                  <a:lnTo>
                    <a:pt x="0" y="1675773"/>
                  </a:lnTo>
                  <a:close/>
                </a:path>
              </a:pathLst>
            </a:custGeom>
            <a:solidFill>
              <a:srgbClr val="37476F"/>
            </a:solidFill>
          </p:spPr>
          <p:txBody>
            <a:bodyPr/>
            <a:lstStyle/>
            <a:p>
              <a:endParaRPr lang="en-GB" sz="1558"/>
            </a:p>
          </p:txBody>
        </p:sp>
        <p:sp>
          <p:nvSpPr>
            <p:cNvPr id="4" name="TextBox 4"/>
            <p:cNvSpPr txBox="1"/>
            <p:nvPr/>
          </p:nvSpPr>
          <p:spPr>
            <a:xfrm>
              <a:off x="0" y="-47625"/>
              <a:ext cx="5404618" cy="1723398"/>
            </a:xfrm>
            <a:prstGeom prst="rect">
              <a:avLst/>
            </a:prstGeom>
          </p:spPr>
          <p:txBody>
            <a:bodyPr lIns="30305" tIns="30305" rIns="30305" bIns="30305" rtlCol="0" anchor="ctr"/>
            <a:lstStyle/>
            <a:p>
              <a:pPr algn="ctr">
                <a:lnSpc>
                  <a:spcPts val="1601"/>
                </a:lnSpc>
              </a:pPr>
              <a:endParaRPr sz="1073"/>
            </a:p>
          </p:txBody>
        </p:sp>
      </p:grpSp>
      <p:grpSp>
        <p:nvGrpSpPr>
          <p:cNvPr id="5" name="Group 5"/>
          <p:cNvGrpSpPr/>
          <p:nvPr/>
        </p:nvGrpSpPr>
        <p:grpSpPr>
          <a:xfrm>
            <a:off x="7952370" y="1465946"/>
            <a:ext cx="3576161" cy="3795625"/>
            <a:chOff x="0" y="0"/>
            <a:chExt cx="9240100" cy="8483600"/>
          </a:xfrm>
        </p:grpSpPr>
        <p:sp>
          <p:nvSpPr>
            <p:cNvPr id="6" name="Freeform 6"/>
            <p:cNvSpPr/>
            <p:nvPr/>
          </p:nvSpPr>
          <p:spPr>
            <a:xfrm>
              <a:off x="0" y="0"/>
              <a:ext cx="9240100" cy="8483543"/>
            </a:xfrm>
            <a:custGeom>
              <a:avLst/>
              <a:gdLst/>
              <a:ahLst/>
              <a:cxnLst/>
              <a:rect l="l" t="t" r="r" b="b"/>
              <a:pathLst>
                <a:path w="9240100" h="8483543">
                  <a:moveTo>
                    <a:pt x="0" y="0"/>
                  </a:moveTo>
                  <a:lnTo>
                    <a:pt x="9240100" y="0"/>
                  </a:lnTo>
                  <a:lnTo>
                    <a:pt x="9240100" y="8483543"/>
                  </a:lnTo>
                  <a:lnTo>
                    <a:pt x="0" y="8483543"/>
                  </a:lnTo>
                  <a:close/>
                </a:path>
              </a:pathLst>
            </a:custGeom>
            <a:blipFill>
              <a:blip r:embed="rId2"/>
              <a:stretch>
                <a:fillRect l="-4020" r="-27139"/>
              </a:stretch>
            </a:blipFill>
          </p:spPr>
          <p:txBody>
            <a:bodyPr/>
            <a:lstStyle/>
            <a:p>
              <a:endParaRPr lang="en-GB" sz="1558"/>
            </a:p>
          </p:txBody>
        </p:sp>
      </p:grpSp>
      <p:sp>
        <p:nvSpPr>
          <p:cNvPr id="7" name="Freeform 7"/>
          <p:cNvSpPr/>
          <p:nvPr/>
        </p:nvSpPr>
        <p:spPr>
          <a:xfrm>
            <a:off x="10775364" y="785732"/>
            <a:ext cx="116096" cy="116096"/>
          </a:xfrm>
          <a:custGeom>
            <a:avLst/>
            <a:gdLst/>
            <a:ahLst/>
            <a:cxnLst/>
            <a:rect l="l" t="t" r="r" b="b"/>
            <a:pathLst>
              <a:path w="194615" h="194615">
                <a:moveTo>
                  <a:pt x="0" y="0"/>
                </a:moveTo>
                <a:lnTo>
                  <a:pt x="194615" y="0"/>
                </a:lnTo>
                <a:lnTo>
                  <a:pt x="194615" y="194615"/>
                </a:lnTo>
                <a:lnTo>
                  <a:pt x="0" y="1946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sz="1558"/>
          </a:p>
        </p:txBody>
      </p:sp>
      <p:sp>
        <p:nvSpPr>
          <p:cNvPr id="8" name="Freeform 8"/>
          <p:cNvSpPr/>
          <p:nvPr/>
        </p:nvSpPr>
        <p:spPr>
          <a:xfrm>
            <a:off x="10442025" y="785732"/>
            <a:ext cx="116096" cy="116096"/>
          </a:xfrm>
          <a:custGeom>
            <a:avLst/>
            <a:gdLst/>
            <a:ahLst/>
            <a:cxnLst/>
            <a:rect l="l" t="t" r="r" b="b"/>
            <a:pathLst>
              <a:path w="194615" h="194615">
                <a:moveTo>
                  <a:pt x="0" y="0"/>
                </a:moveTo>
                <a:lnTo>
                  <a:pt x="194615" y="0"/>
                </a:lnTo>
                <a:lnTo>
                  <a:pt x="194615" y="194615"/>
                </a:lnTo>
                <a:lnTo>
                  <a:pt x="0" y="1946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sz="1558"/>
          </a:p>
        </p:txBody>
      </p:sp>
      <p:sp>
        <p:nvSpPr>
          <p:cNvPr id="9" name="Freeform 9"/>
          <p:cNvSpPr/>
          <p:nvPr/>
        </p:nvSpPr>
        <p:spPr>
          <a:xfrm>
            <a:off x="10108996" y="785732"/>
            <a:ext cx="116096" cy="116096"/>
          </a:xfrm>
          <a:custGeom>
            <a:avLst/>
            <a:gdLst/>
            <a:ahLst/>
            <a:cxnLst/>
            <a:rect l="l" t="t" r="r" b="b"/>
            <a:pathLst>
              <a:path w="194615" h="194615">
                <a:moveTo>
                  <a:pt x="0" y="0"/>
                </a:moveTo>
                <a:lnTo>
                  <a:pt x="194615" y="0"/>
                </a:lnTo>
                <a:lnTo>
                  <a:pt x="194615" y="194615"/>
                </a:lnTo>
                <a:lnTo>
                  <a:pt x="0" y="19461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sz="1558"/>
          </a:p>
        </p:txBody>
      </p:sp>
      <p:sp>
        <p:nvSpPr>
          <p:cNvPr id="10" name="Freeform 10"/>
          <p:cNvSpPr/>
          <p:nvPr/>
        </p:nvSpPr>
        <p:spPr>
          <a:xfrm>
            <a:off x="890083" y="5601536"/>
            <a:ext cx="2749260" cy="696479"/>
          </a:xfrm>
          <a:custGeom>
            <a:avLst/>
            <a:gdLst/>
            <a:ahLst/>
            <a:cxnLst/>
            <a:rect l="l" t="t" r="r" b="b"/>
            <a:pathLst>
              <a:path w="4608653" h="1167525">
                <a:moveTo>
                  <a:pt x="0" y="0"/>
                </a:moveTo>
                <a:lnTo>
                  <a:pt x="4608653" y="0"/>
                </a:lnTo>
                <a:lnTo>
                  <a:pt x="4608653" y="1167525"/>
                </a:lnTo>
                <a:lnTo>
                  <a:pt x="0" y="1167525"/>
                </a:lnTo>
                <a:lnTo>
                  <a:pt x="0" y="0"/>
                </a:lnTo>
                <a:close/>
              </a:path>
            </a:pathLst>
          </a:custGeom>
          <a:blipFill>
            <a:blip r:embed="rId9"/>
            <a:stretch>
              <a:fillRect/>
            </a:stretch>
          </a:blipFill>
        </p:spPr>
        <p:txBody>
          <a:bodyPr/>
          <a:lstStyle/>
          <a:p>
            <a:endParaRPr lang="en-GB" sz="1558"/>
          </a:p>
        </p:txBody>
      </p:sp>
      <p:sp>
        <p:nvSpPr>
          <p:cNvPr id="11" name="Freeform 11"/>
          <p:cNvSpPr/>
          <p:nvPr/>
        </p:nvSpPr>
        <p:spPr>
          <a:xfrm>
            <a:off x="4223419" y="5610884"/>
            <a:ext cx="3556540" cy="687131"/>
          </a:xfrm>
          <a:custGeom>
            <a:avLst/>
            <a:gdLst/>
            <a:ahLst/>
            <a:cxnLst/>
            <a:rect l="l" t="t" r="r" b="b"/>
            <a:pathLst>
              <a:path w="5961917" h="1151854">
                <a:moveTo>
                  <a:pt x="0" y="0"/>
                </a:moveTo>
                <a:lnTo>
                  <a:pt x="5961917" y="0"/>
                </a:lnTo>
                <a:lnTo>
                  <a:pt x="5961917" y="1151854"/>
                </a:lnTo>
                <a:lnTo>
                  <a:pt x="0" y="1151854"/>
                </a:lnTo>
                <a:lnTo>
                  <a:pt x="0" y="0"/>
                </a:lnTo>
                <a:close/>
              </a:path>
            </a:pathLst>
          </a:custGeom>
          <a:blipFill>
            <a:blip r:embed="rId10"/>
            <a:stretch>
              <a:fillRect r="-17092"/>
            </a:stretch>
          </a:blipFill>
        </p:spPr>
        <p:txBody>
          <a:bodyPr/>
          <a:lstStyle/>
          <a:p>
            <a:endParaRPr lang="en-GB" sz="1558"/>
          </a:p>
        </p:txBody>
      </p:sp>
      <p:sp>
        <p:nvSpPr>
          <p:cNvPr id="12" name="Freeform 12"/>
          <p:cNvSpPr/>
          <p:nvPr/>
        </p:nvSpPr>
        <p:spPr>
          <a:xfrm>
            <a:off x="7952370" y="5610885"/>
            <a:ext cx="3576161" cy="677782"/>
          </a:xfrm>
          <a:custGeom>
            <a:avLst/>
            <a:gdLst/>
            <a:ahLst/>
            <a:cxnLst/>
            <a:rect l="l" t="t" r="r" b="b"/>
            <a:pathLst>
              <a:path w="5994807" h="1136183">
                <a:moveTo>
                  <a:pt x="0" y="0"/>
                </a:moveTo>
                <a:lnTo>
                  <a:pt x="5994807" y="0"/>
                </a:lnTo>
                <a:lnTo>
                  <a:pt x="5994807" y="1136183"/>
                </a:lnTo>
                <a:lnTo>
                  <a:pt x="0" y="1136183"/>
                </a:lnTo>
                <a:lnTo>
                  <a:pt x="0" y="0"/>
                </a:lnTo>
                <a:close/>
              </a:path>
            </a:pathLst>
          </a:custGeom>
          <a:blipFill>
            <a:blip r:embed="rId11"/>
            <a:stretch>
              <a:fillRect r="-14865"/>
            </a:stretch>
          </a:blipFill>
        </p:spPr>
        <p:txBody>
          <a:bodyPr/>
          <a:lstStyle/>
          <a:p>
            <a:endParaRPr lang="en-GB" sz="1558"/>
          </a:p>
        </p:txBody>
      </p:sp>
      <p:grpSp>
        <p:nvGrpSpPr>
          <p:cNvPr id="13" name="Group 13"/>
          <p:cNvGrpSpPr/>
          <p:nvPr/>
        </p:nvGrpSpPr>
        <p:grpSpPr>
          <a:xfrm>
            <a:off x="888570" y="3791138"/>
            <a:ext cx="3785131" cy="1460558"/>
            <a:chOff x="0" y="0"/>
            <a:chExt cx="8460146" cy="3264493"/>
          </a:xfrm>
        </p:grpSpPr>
        <p:grpSp>
          <p:nvGrpSpPr>
            <p:cNvPr id="14" name="Group 14"/>
            <p:cNvGrpSpPr/>
            <p:nvPr/>
          </p:nvGrpSpPr>
          <p:grpSpPr>
            <a:xfrm>
              <a:off x="0" y="0"/>
              <a:ext cx="8460146" cy="3264493"/>
              <a:chOff x="0" y="0"/>
              <a:chExt cx="1671140" cy="644838"/>
            </a:xfrm>
          </p:grpSpPr>
          <p:sp>
            <p:nvSpPr>
              <p:cNvPr id="15" name="Freeform 15"/>
              <p:cNvSpPr/>
              <p:nvPr/>
            </p:nvSpPr>
            <p:spPr>
              <a:xfrm>
                <a:off x="0" y="0"/>
                <a:ext cx="1671140" cy="644838"/>
              </a:xfrm>
              <a:custGeom>
                <a:avLst/>
                <a:gdLst/>
                <a:ahLst/>
                <a:cxnLst/>
                <a:rect l="l" t="t" r="r" b="b"/>
                <a:pathLst>
                  <a:path w="1671140" h="644838">
                    <a:moveTo>
                      <a:pt x="29283" y="0"/>
                    </a:moveTo>
                    <a:lnTo>
                      <a:pt x="1641857" y="0"/>
                    </a:lnTo>
                    <a:cubicBezTo>
                      <a:pt x="1649623" y="0"/>
                      <a:pt x="1657071" y="3085"/>
                      <a:pt x="1662563" y="8577"/>
                    </a:cubicBezTo>
                    <a:cubicBezTo>
                      <a:pt x="1668055" y="14069"/>
                      <a:pt x="1671140" y="21517"/>
                      <a:pt x="1671140" y="29283"/>
                    </a:cubicBezTo>
                    <a:lnTo>
                      <a:pt x="1671140" y="615555"/>
                    </a:lnTo>
                    <a:cubicBezTo>
                      <a:pt x="1671140" y="623321"/>
                      <a:pt x="1668055" y="630770"/>
                      <a:pt x="1662563" y="636261"/>
                    </a:cubicBezTo>
                    <a:cubicBezTo>
                      <a:pt x="1657071" y="641753"/>
                      <a:pt x="1649623" y="644838"/>
                      <a:pt x="1641857" y="644838"/>
                    </a:cubicBezTo>
                    <a:lnTo>
                      <a:pt x="29283" y="644838"/>
                    </a:lnTo>
                    <a:cubicBezTo>
                      <a:pt x="21517" y="644838"/>
                      <a:pt x="14069" y="641753"/>
                      <a:pt x="8577" y="636261"/>
                    </a:cubicBezTo>
                    <a:cubicBezTo>
                      <a:pt x="3085" y="630770"/>
                      <a:pt x="0" y="623321"/>
                      <a:pt x="0" y="615555"/>
                    </a:cubicBezTo>
                    <a:lnTo>
                      <a:pt x="0" y="29283"/>
                    </a:lnTo>
                    <a:cubicBezTo>
                      <a:pt x="0" y="21517"/>
                      <a:pt x="3085" y="14069"/>
                      <a:pt x="8577" y="8577"/>
                    </a:cubicBezTo>
                    <a:cubicBezTo>
                      <a:pt x="14069" y="3085"/>
                      <a:pt x="21517" y="0"/>
                      <a:pt x="29283" y="0"/>
                    </a:cubicBezTo>
                    <a:close/>
                  </a:path>
                </a:pathLst>
              </a:custGeom>
              <a:solidFill>
                <a:srgbClr val="1CB7CD"/>
              </a:solidFill>
            </p:spPr>
            <p:txBody>
              <a:bodyPr/>
              <a:lstStyle/>
              <a:p>
                <a:endParaRPr lang="en-GB" sz="1558"/>
              </a:p>
            </p:txBody>
          </p:sp>
          <p:sp>
            <p:nvSpPr>
              <p:cNvPr id="16" name="TextBox 16"/>
              <p:cNvSpPr txBox="1"/>
              <p:nvPr/>
            </p:nvSpPr>
            <p:spPr>
              <a:xfrm>
                <a:off x="0" y="-19050"/>
                <a:ext cx="1671140" cy="663888"/>
              </a:xfrm>
              <a:prstGeom prst="rect">
                <a:avLst/>
              </a:prstGeom>
            </p:spPr>
            <p:txBody>
              <a:bodyPr lIns="30305" tIns="30305" rIns="30305" bIns="30305" rtlCol="0" anchor="ctr"/>
              <a:lstStyle/>
              <a:p>
                <a:pPr algn="ctr">
                  <a:lnSpc>
                    <a:spcPts val="1782"/>
                  </a:lnSpc>
                </a:pPr>
                <a:endParaRPr sz="1073"/>
              </a:p>
            </p:txBody>
          </p:sp>
        </p:grpSp>
        <p:sp>
          <p:nvSpPr>
            <p:cNvPr id="17" name="TextBox 17"/>
            <p:cNvSpPr txBox="1"/>
            <p:nvPr/>
          </p:nvSpPr>
          <p:spPr>
            <a:xfrm>
              <a:off x="419712" y="130700"/>
              <a:ext cx="7950599" cy="2990266"/>
            </a:xfrm>
            <a:prstGeom prst="rect">
              <a:avLst/>
            </a:prstGeom>
          </p:spPr>
          <p:txBody>
            <a:bodyPr wrap="square" lIns="0" tIns="0" rIns="0" bIns="0" rtlCol="0" anchor="t">
              <a:spAutoFit/>
            </a:bodyPr>
            <a:lstStyle/>
            <a:p>
              <a:pPr>
                <a:lnSpc>
                  <a:spcPts val="2672"/>
                </a:lnSpc>
              </a:pPr>
              <a:r>
                <a:rPr lang="en-US" sz="1909" b="1" dirty="0">
                  <a:solidFill>
                    <a:srgbClr val="FEFEFE"/>
                  </a:solidFill>
                  <a:latin typeface="Source Sans Pro Bold"/>
                  <a:ea typeface="Source Sans Pro Bold"/>
                  <a:cs typeface="Source Sans Pro Bold"/>
                  <a:sym typeface="Source Sans Pro Bold"/>
                </a:rPr>
                <a:t>Stephen Beattie</a:t>
              </a:r>
            </a:p>
            <a:p>
              <a:r>
                <a:rPr lang="en-GB" sz="2148" dirty="0">
                  <a:solidFill>
                    <a:schemeClr val="bg1"/>
                  </a:solidFill>
                </a:rPr>
                <a:t>Acting Director of Strategic Planning and Customer Engagement, </a:t>
              </a:r>
              <a:r>
                <a:rPr lang="en-US" sz="1909" dirty="0">
                  <a:solidFill>
                    <a:srgbClr val="FEFEFE"/>
                  </a:solidFill>
                  <a:latin typeface="Source Sans Pro"/>
                  <a:ea typeface="Source Sans Pro"/>
                  <a:cs typeface="Source Sans Pro"/>
                  <a:sym typeface="Source Sans Pro"/>
                </a:rPr>
                <a:t>BSO</a:t>
              </a:r>
            </a:p>
          </p:txBody>
        </p:sp>
      </p:grpSp>
      <p:sp>
        <p:nvSpPr>
          <p:cNvPr id="18" name="Freeform 18"/>
          <p:cNvSpPr/>
          <p:nvPr/>
        </p:nvSpPr>
        <p:spPr>
          <a:xfrm>
            <a:off x="749707" y="512448"/>
            <a:ext cx="2434403" cy="727278"/>
          </a:xfrm>
          <a:custGeom>
            <a:avLst/>
            <a:gdLst/>
            <a:ahLst/>
            <a:cxnLst/>
            <a:rect l="l" t="t" r="r" b="b"/>
            <a:pathLst>
              <a:path w="4080851" h="1219154">
                <a:moveTo>
                  <a:pt x="0" y="0"/>
                </a:moveTo>
                <a:lnTo>
                  <a:pt x="4080852" y="0"/>
                </a:lnTo>
                <a:lnTo>
                  <a:pt x="4080852" y="1219154"/>
                </a:lnTo>
                <a:lnTo>
                  <a:pt x="0" y="1219154"/>
                </a:lnTo>
                <a:lnTo>
                  <a:pt x="0" y="0"/>
                </a:lnTo>
                <a:close/>
              </a:path>
            </a:pathLst>
          </a:custGeom>
          <a:blipFill>
            <a:blip r:embed="rId12"/>
            <a:stretch>
              <a:fillRect/>
            </a:stretch>
          </a:blipFill>
        </p:spPr>
        <p:txBody>
          <a:bodyPr/>
          <a:lstStyle/>
          <a:p>
            <a:endParaRPr lang="en-GB" sz="1558"/>
          </a:p>
        </p:txBody>
      </p:sp>
      <p:sp>
        <p:nvSpPr>
          <p:cNvPr id="19" name="TextBox 19"/>
          <p:cNvSpPr txBox="1"/>
          <p:nvPr/>
        </p:nvSpPr>
        <p:spPr>
          <a:xfrm>
            <a:off x="888569" y="1998956"/>
            <a:ext cx="6974720" cy="1510093"/>
          </a:xfrm>
          <a:prstGeom prst="rect">
            <a:avLst/>
          </a:prstGeom>
        </p:spPr>
        <p:txBody>
          <a:bodyPr lIns="0" tIns="0" rIns="0" bIns="0" rtlCol="0" anchor="t">
            <a:spAutoFit/>
          </a:bodyPr>
          <a:lstStyle/>
          <a:p>
            <a:pPr>
              <a:lnSpc>
                <a:spcPts val="6013"/>
              </a:lnSpc>
            </a:pPr>
            <a:r>
              <a:rPr lang="en-US" sz="4295" dirty="0">
                <a:solidFill>
                  <a:srgbClr val="FEFEFE"/>
                </a:solidFill>
                <a:latin typeface="Montserrat"/>
                <a:ea typeface="Montserrat"/>
                <a:cs typeface="Montserrat"/>
                <a:sym typeface="Montserrat"/>
              </a:rPr>
              <a:t>AI in Healthcare &amp; </a:t>
            </a:r>
          </a:p>
          <a:p>
            <a:pPr>
              <a:lnSpc>
                <a:spcPts val="6013"/>
              </a:lnSpc>
            </a:pPr>
            <a:r>
              <a:rPr lang="en-US" sz="4831" dirty="0">
                <a:solidFill>
                  <a:srgbClr val="FEFEFE"/>
                </a:solidFill>
                <a:latin typeface="Montserrat"/>
                <a:ea typeface="Montserrat"/>
                <a:cs typeface="Montserrat"/>
                <a:sym typeface="Montserrat"/>
              </a:rPr>
              <a:t>its Impact on Practice</a:t>
            </a:r>
          </a:p>
        </p:txBody>
      </p:sp>
      <p:pic>
        <p:nvPicPr>
          <p:cNvPr id="20" name="Picture 19">
            <a:extLst>
              <a:ext uri="{FF2B5EF4-FFF2-40B4-BE49-F238E27FC236}">
                <a16:creationId xmlns:a16="http://schemas.microsoft.com/office/drawing/2014/main" id="{286425C5-4042-49D0-8664-2945796660FA}"/>
              </a:ext>
            </a:extLst>
          </p:cNvPr>
          <p:cNvPicPr>
            <a:picLocks noChangeAspect="1"/>
          </p:cNvPicPr>
          <p:nvPr/>
        </p:nvPicPr>
        <p:blipFill>
          <a:blip r:embed="rId13"/>
          <a:srcRect r="65598"/>
          <a:stretch>
            <a:fillRect/>
          </a:stretch>
        </p:blipFill>
        <p:spPr>
          <a:xfrm>
            <a:off x="3119689" y="559986"/>
            <a:ext cx="1039308" cy="6991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35456CB-1259-D885-C5AD-94E29E34087F}"/>
              </a:ext>
            </a:extLst>
          </p:cNvPr>
          <p:cNvGrpSpPr/>
          <p:nvPr/>
        </p:nvGrpSpPr>
        <p:grpSpPr>
          <a:xfrm>
            <a:off x="565449" y="354921"/>
            <a:ext cx="11201929" cy="6142398"/>
            <a:chOff x="-84667" y="1365160"/>
            <a:chExt cx="12276666" cy="5492840"/>
          </a:xfrm>
        </p:grpSpPr>
        <p:pic>
          <p:nvPicPr>
            <p:cNvPr id="4" name="Picture 3" descr="A robot in front of several monitors&#10;&#10;AI-generated content may be incorrect.">
              <a:extLst>
                <a:ext uri="{FF2B5EF4-FFF2-40B4-BE49-F238E27FC236}">
                  <a16:creationId xmlns:a16="http://schemas.microsoft.com/office/drawing/2014/main" id="{FD1B8C64-04FE-36C3-BBE1-604071A7CF20}"/>
                </a:ext>
              </a:extLst>
            </p:cNvPr>
            <p:cNvPicPr>
              <a:picLocks noChangeAspect="1"/>
            </p:cNvPicPr>
            <p:nvPr/>
          </p:nvPicPr>
          <p:blipFill>
            <a:blip r:embed="rId3"/>
            <a:srcRect t="20000"/>
            <a:stretch>
              <a:fillRect/>
            </a:stretch>
          </p:blipFill>
          <p:spPr>
            <a:xfrm>
              <a:off x="-84667" y="1371600"/>
              <a:ext cx="12192000" cy="5486400"/>
            </a:xfrm>
            <a:prstGeom prst="rect">
              <a:avLst/>
            </a:prstGeom>
          </p:spPr>
        </p:pic>
        <p:sp>
          <p:nvSpPr>
            <p:cNvPr id="5" name="Rectangle 4">
              <a:extLst>
                <a:ext uri="{FF2B5EF4-FFF2-40B4-BE49-F238E27FC236}">
                  <a16:creationId xmlns:a16="http://schemas.microsoft.com/office/drawing/2014/main" id="{3533C4D3-6B17-DD25-1D30-B10679F1B4CD}"/>
                </a:ext>
              </a:extLst>
            </p:cNvPr>
            <p:cNvSpPr/>
            <p:nvPr/>
          </p:nvSpPr>
          <p:spPr>
            <a:xfrm>
              <a:off x="4449650" y="1365160"/>
              <a:ext cx="7742349" cy="701899"/>
            </a:xfrm>
            <a:prstGeom prst="rect">
              <a:avLst/>
            </a:prstGeom>
            <a:solidFill>
              <a:srgbClr val="0011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937" b="1">
                  <a:effectLst>
                    <a:outerShdw blurRad="50800" dist="50800" dir="5400000" algn="ctr" rotWithShape="0">
                      <a:schemeClr val="tx1"/>
                    </a:outerShdw>
                  </a:effectLst>
                </a:rPr>
                <a:t>What is Artificial Intelligence?</a:t>
              </a:r>
            </a:p>
          </p:txBody>
        </p:sp>
      </p:grpSp>
      <p:sp>
        <p:nvSpPr>
          <p:cNvPr id="9" name="Rectangle 8">
            <a:extLst>
              <a:ext uri="{FF2B5EF4-FFF2-40B4-BE49-F238E27FC236}">
                <a16:creationId xmlns:a16="http://schemas.microsoft.com/office/drawing/2014/main" id="{69FF104B-65E0-49AC-808C-505E32175139}"/>
              </a:ext>
            </a:extLst>
          </p:cNvPr>
          <p:cNvSpPr/>
          <p:nvPr/>
        </p:nvSpPr>
        <p:spPr>
          <a:xfrm>
            <a:off x="4742282" y="1068486"/>
            <a:ext cx="6808508" cy="1643090"/>
          </a:xfrm>
          <a:prstGeom prst="rect">
            <a:avLst/>
          </a:prstGeom>
          <a:solidFill>
            <a:srgbClr val="001E36">
              <a:alpha val="5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64">
                <a:effectLst>
                  <a:outerShdw blurRad="50800" dist="50800" dir="5400000" algn="ctr" rotWithShape="0">
                    <a:schemeClr val="tx1"/>
                  </a:outerShdw>
                </a:effectLst>
              </a:rPr>
              <a:t>AI refers to technologies that </a:t>
            </a:r>
            <a:r>
              <a:rPr lang="en-GB" sz="2864">
                <a:solidFill>
                  <a:srgbClr val="FF0000"/>
                </a:solidFill>
                <a:effectLst>
                  <a:outerShdw blurRad="50800" dist="50800" dir="5400000" algn="ctr" rotWithShape="0">
                    <a:schemeClr val="tx1"/>
                  </a:outerShdw>
                </a:effectLst>
              </a:rPr>
              <a:t>mimic human cognitive functions</a:t>
            </a:r>
            <a:r>
              <a:rPr lang="en-GB" sz="2864">
                <a:effectLst>
                  <a:outerShdw blurRad="50800" dist="50800" dir="5400000" algn="ctr" rotWithShape="0">
                    <a:schemeClr val="tx1"/>
                  </a:outerShdw>
                </a:effectLst>
              </a:rPr>
              <a:t> like learning, reasoning, and decision-making.</a:t>
            </a:r>
          </a:p>
        </p:txBody>
      </p:sp>
      <p:sp>
        <p:nvSpPr>
          <p:cNvPr id="6" name="TextBox 5">
            <a:extLst>
              <a:ext uri="{FF2B5EF4-FFF2-40B4-BE49-F238E27FC236}">
                <a16:creationId xmlns:a16="http://schemas.microsoft.com/office/drawing/2014/main" id="{E2CF6599-7004-2D2B-8ADF-CF3BD9490170}"/>
              </a:ext>
            </a:extLst>
          </p:cNvPr>
          <p:cNvSpPr txBox="1"/>
          <p:nvPr/>
        </p:nvSpPr>
        <p:spPr>
          <a:xfrm>
            <a:off x="4742279" y="2640237"/>
            <a:ext cx="6603956" cy="3618426"/>
          </a:xfrm>
          <a:prstGeom prst="rect">
            <a:avLst/>
          </a:prstGeom>
          <a:solidFill>
            <a:srgbClr val="000D18">
              <a:alpha val="50000"/>
            </a:srgbClr>
          </a:solidFill>
        </p:spPr>
        <p:txBody>
          <a:bodyPr wrap="square">
            <a:spAutoFit/>
          </a:bodyPr>
          <a:lstStyle/>
          <a:p>
            <a:r>
              <a:rPr lang="en-GB" sz="2864">
                <a:solidFill>
                  <a:schemeClr val="lt1"/>
                </a:solidFill>
                <a:effectLst>
                  <a:outerShdw blurRad="50800" dist="50800" dir="5400000" algn="ctr" rotWithShape="0">
                    <a:schemeClr val="tx1"/>
                  </a:outerShdw>
                </a:effectLst>
              </a:rPr>
              <a:t>Key types:</a:t>
            </a:r>
          </a:p>
          <a:p>
            <a:r>
              <a:rPr lang="en-GB" sz="2864">
                <a:solidFill>
                  <a:schemeClr val="lt1"/>
                </a:solidFill>
                <a:effectLst>
                  <a:outerShdw blurRad="50800" dist="50800" dir="5400000" algn="ctr" rotWithShape="0">
                    <a:schemeClr val="tx1"/>
                  </a:outerShdw>
                </a:effectLst>
              </a:rPr>
              <a:t>- </a:t>
            </a:r>
            <a:r>
              <a:rPr lang="en-GB" sz="2864">
                <a:solidFill>
                  <a:srgbClr val="FF0000"/>
                </a:solidFill>
                <a:effectLst>
                  <a:outerShdw blurRad="50800" dist="50800" dir="5400000" algn="ctr" rotWithShape="0">
                    <a:schemeClr val="tx1"/>
                  </a:outerShdw>
                </a:effectLst>
              </a:rPr>
              <a:t>Machine Learning: </a:t>
            </a:r>
            <a:r>
              <a:rPr lang="en-GB" sz="2864">
                <a:solidFill>
                  <a:schemeClr val="lt1"/>
                </a:solidFill>
                <a:effectLst>
                  <a:outerShdw blurRad="50800" dist="50800" dir="5400000" algn="ctr" rotWithShape="0">
                    <a:schemeClr val="tx1"/>
                  </a:outerShdw>
                </a:effectLst>
              </a:rPr>
              <a:t>Learns from data to make predictions.</a:t>
            </a:r>
          </a:p>
          <a:p>
            <a:r>
              <a:rPr lang="en-GB" sz="2864">
                <a:solidFill>
                  <a:schemeClr val="lt1"/>
                </a:solidFill>
                <a:effectLst>
                  <a:outerShdw blurRad="50800" dist="50800" dir="5400000" algn="ctr" rotWithShape="0">
                    <a:schemeClr val="tx1"/>
                  </a:outerShdw>
                </a:effectLst>
              </a:rPr>
              <a:t>- </a:t>
            </a:r>
            <a:r>
              <a:rPr lang="en-GB" sz="2864">
                <a:solidFill>
                  <a:srgbClr val="FF0000"/>
                </a:solidFill>
                <a:effectLst>
                  <a:outerShdw blurRad="50800" dist="50800" dir="5400000" algn="ctr" rotWithShape="0">
                    <a:schemeClr val="tx1"/>
                  </a:outerShdw>
                </a:effectLst>
              </a:rPr>
              <a:t>Generative AI: </a:t>
            </a:r>
            <a:r>
              <a:rPr lang="en-GB" sz="2864">
                <a:solidFill>
                  <a:schemeClr val="lt1"/>
                </a:solidFill>
                <a:effectLst>
                  <a:outerShdw blurRad="50800" dist="50800" dir="5400000" algn="ctr" rotWithShape="0">
                    <a:schemeClr val="tx1"/>
                  </a:outerShdw>
                </a:effectLst>
              </a:rPr>
              <a:t>Creates content (text, images, etc.).</a:t>
            </a:r>
          </a:p>
          <a:p>
            <a:r>
              <a:rPr lang="en-GB" sz="2864">
                <a:solidFill>
                  <a:schemeClr val="lt1"/>
                </a:solidFill>
                <a:effectLst>
                  <a:outerShdw blurRad="50800" dist="50800" dir="5400000" algn="ctr" rotWithShape="0">
                    <a:schemeClr val="tx1"/>
                  </a:outerShdw>
                </a:effectLst>
              </a:rPr>
              <a:t>- </a:t>
            </a:r>
            <a:r>
              <a:rPr lang="en-GB" sz="2864">
                <a:solidFill>
                  <a:srgbClr val="FF0000"/>
                </a:solidFill>
                <a:effectLst>
                  <a:outerShdw blurRad="50800" dist="50800" dir="5400000" algn="ctr" rotWithShape="0">
                    <a:schemeClr val="tx1"/>
                  </a:outerShdw>
                </a:effectLst>
              </a:rPr>
              <a:t>Natural Language Processing: </a:t>
            </a:r>
            <a:r>
              <a:rPr lang="en-GB" sz="2864">
                <a:solidFill>
                  <a:schemeClr val="lt1"/>
                </a:solidFill>
                <a:effectLst>
                  <a:outerShdw blurRad="50800" dist="50800" dir="5400000" algn="ctr" rotWithShape="0">
                    <a:schemeClr val="tx1"/>
                  </a:outerShdw>
                </a:effectLst>
              </a:rPr>
              <a:t>Understands and generates human language.</a:t>
            </a:r>
          </a:p>
        </p:txBody>
      </p:sp>
    </p:spTree>
    <p:extLst>
      <p:ext uri="{BB962C8B-B14F-4D97-AF65-F5344CB8AC3E}">
        <p14:creationId xmlns:p14="http://schemas.microsoft.com/office/powerpoint/2010/main" val="266700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1">
            <a:extLst>
              <a:ext uri="{FF2B5EF4-FFF2-40B4-BE49-F238E27FC236}">
                <a16:creationId xmlns:a16="http://schemas.microsoft.com/office/drawing/2014/main" id="{689580EB-05E5-45CD-A7D8-9F03ED4CB5EB}"/>
              </a:ext>
            </a:extLst>
          </p:cNvPr>
          <p:cNvSpPr txBox="1">
            <a:spLocks/>
          </p:cNvSpPr>
          <p:nvPr/>
        </p:nvSpPr>
        <p:spPr>
          <a:xfrm>
            <a:off x="922964" y="4331129"/>
            <a:ext cx="4056184" cy="931822"/>
          </a:xfrm>
          <a:prstGeom prst="rect">
            <a:avLst/>
          </a:prstGeom>
        </p:spPr>
        <p:txBody>
          <a:bodyPr vert="horz" lIns="81819" tIns="40910" rIns="81819" bIns="40910" rtlCol="0">
            <a:noAutofit/>
          </a:bodyPr>
          <a:lstStyle>
            <a:lvl1pPr marL="0" indent="0" algn="ctr" defTabSz="685766"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884" indent="0" algn="ctr" defTabSz="685766"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766" indent="0" algn="ctr" defTabSz="685766"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3pPr>
            <a:lvl4pPr marL="1028649"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532"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415"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297"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180"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064"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GB" sz="2864"/>
          </a:p>
        </p:txBody>
      </p:sp>
      <p:sp>
        <p:nvSpPr>
          <p:cNvPr id="5" name="Subtitle 1">
            <a:extLst>
              <a:ext uri="{FF2B5EF4-FFF2-40B4-BE49-F238E27FC236}">
                <a16:creationId xmlns:a16="http://schemas.microsoft.com/office/drawing/2014/main" id="{34BDF91D-FF84-D030-E940-7A1BB5452D45}"/>
              </a:ext>
            </a:extLst>
          </p:cNvPr>
          <p:cNvSpPr txBox="1">
            <a:spLocks/>
          </p:cNvSpPr>
          <p:nvPr/>
        </p:nvSpPr>
        <p:spPr>
          <a:xfrm>
            <a:off x="1247891" y="3174404"/>
            <a:ext cx="4056184" cy="1481601"/>
          </a:xfrm>
          <a:prstGeom prst="rect">
            <a:avLst/>
          </a:prstGeom>
        </p:spPr>
        <p:txBody>
          <a:bodyPr vert="horz" lIns="81819" tIns="40910" rIns="81819" bIns="40910" rtlCol="0">
            <a:noAutofit/>
          </a:bodyPr>
          <a:lstStyle>
            <a:lvl1pPr marL="0" indent="0" algn="ctr" defTabSz="685766"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884" indent="0" algn="ctr" defTabSz="685766"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766" indent="0" algn="ctr" defTabSz="685766"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3pPr>
            <a:lvl4pPr marL="1028649"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532"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415"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297"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180"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064"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defTabSz="613615">
              <a:spcBef>
                <a:spcPts val="671"/>
              </a:spcBef>
              <a:defRPr/>
            </a:pPr>
            <a:endParaRPr lang="en-GB" sz="2864">
              <a:solidFill>
                <a:prstClr val="black"/>
              </a:solidFill>
              <a:latin typeface="Calibri" panose="020F0502020204030204"/>
            </a:endParaRPr>
          </a:p>
        </p:txBody>
      </p:sp>
      <p:pic>
        <p:nvPicPr>
          <p:cNvPr id="2" name="Google Shape;295;p42">
            <a:extLst>
              <a:ext uri="{FF2B5EF4-FFF2-40B4-BE49-F238E27FC236}">
                <a16:creationId xmlns:a16="http://schemas.microsoft.com/office/drawing/2014/main" id="{EC970DBD-0001-4C68-495B-96F5608CEB67}"/>
              </a:ext>
            </a:extLst>
          </p:cNvPr>
          <p:cNvPicPr preferRelativeResize="0"/>
          <p:nvPr/>
        </p:nvPicPr>
        <p:blipFill>
          <a:blip r:embed="rId3">
            <a:alphaModFix/>
          </a:blip>
          <a:stretch>
            <a:fillRect/>
          </a:stretch>
        </p:blipFill>
        <p:spPr>
          <a:xfrm>
            <a:off x="1247891" y="1056167"/>
            <a:ext cx="10021146" cy="5005510"/>
          </a:xfrm>
          <a:prstGeom prst="rect">
            <a:avLst/>
          </a:prstGeom>
          <a:noFill/>
          <a:ln>
            <a:noFill/>
          </a:ln>
        </p:spPr>
      </p:pic>
      <p:sp>
        <p:nvSpPr>
          <p:cNvPr id="16" name="Freeform 2">
            <a:extLst>
              <a:ext uri="{FF2B5EF4-FFF2-40B4-BE49-F238E27FC236}">
                <a16:creationId xmlns:a16="http://schemas.microsoft.com/office/drawing/2014/main" id="{C42B2FF8-6059-4F5E-A4B2-1069EC827FB0}"/>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sz="1558"/>
          </a:p>
        </p:txBody>
      </p:sp>
      <p:sp>
        <p:nvSpPr>
          <p:cNvPr id="3" name="TextBox 2">
            <a:extLst>
              <a:ext uri="{FF2B5EF4-FFF2-40B4-BE49-F238E27FC236}">
                <a16:creationId xmlns:a16="http://schemas.microsoft.com/office/drawing/2014/main" id="{3F94104D-13B0-490E-B9E8-05C49935A580}"/>
              </a:ext>
            </a:extLst>
          </p:cNvPr>
          <p:cNvSpPr txBox="1"/>
          <p:nvPr/>
        </p:nvSpPr>
        <p:spPr>
          <a:xfrm>
            <a:off x="641210" y="6130503"/>
            <a:ext cx="2806801" cy="571823"/>
          </a:xfrm>
          <a:prstGeom prst="rect">
            <a:avLst/>
          </a:prstGeom>
          <a:noFill/>
        </p:spPr>
        <p:txBody>
          <a:bodyPr wrap="square" rtlCol="0">
            <a:spAutoFit/>
          </a:bodyPr>
          <a:lstStyle/>
          <a:p>
            <a:r>
              <a:rPr lang="en-GB" sz="1558" dirty="0">
                <a:solidFill>
                  <a:schemeClr val="bg1"/>
                </a:solidFill>
              </a:rPr>
              <a:t> Gartner Hype Cycle for AI</a:t>
            </a:r>
          </a:p>
          <a:p>
            <a:endParaRPr lang="en-GB" sz="1558" dirty="0"/>
          </a:p>
        </p:txBody>
      </p:sp>
      <p:grpSp>
        <p:nvGrpSpPr>
          <p:cNvPr id="25" name="Group 24">
            <a:extLst>
              <a:ext uri="{FF2B5EF4-FFF2-40B4-BE49-F238E27FC236}">
                <a16:creationId xmlns:a16="http://schemas.microsoft.com/office/drawing/2014/main" id="{4CD23F3F-F211-46A3-8C26-40790F14F89F}"/>
              </a:ext>
            </a:extLst>
          </p:cNvPr>
          <p:cNvGrpSpPr/>
          <p:nvPr/>
        </p:nvGrpSpPr>
        <p:grpSpPr>
          <a:xfrm>
            <a:off x="11035022" y="579593"/>
            <a:ext cx="174144" cy="174144"/>
            <a:chOff x="0" y="0"/>
            <a:chExt cx="812800" cy="812800"/>
          </a:xfrm>
        </p:grpSpPr>
        <p:sp>
          <p:nvSpPr>
            <p:cNvPr id="26" name="Freeform 4">
              <a:extLst>
                <a:ext uri="{FF2B5EF4-FFF2-40B4-BE49-F238E27FC236}">
                  <a16:creationId xmlns:a16="http://schemas.microsoft.com/office/drawing/2014/main" id="{F8B88858-4313-42DD-A6B0-494334296F3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27" name="TextBox 5">
              <a:extLst>
                <a:ext uri="{FF2B5EF4-FFF2-40B4-BE49-F238E27FC236}">
                  <a16:creationId xmlns:a16="http://schemas.microsoft.com/office/drawing/2014/main" id="{BD75C4D2-E9EA-4E75-9AA6-B38A4987FAE6}"/>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8" name="Group 27">
            <a:extLst>
              <a:ext uri="{FF2B5EF4-FFF2-40B4-BE49-F238E27FC236}">
                <a16:creationId xmlns:a16="http://schemas.microsoft.com/office/drawing/2014/main" id="{5F6F5593-53F4-4BBA-B683-D8091C21D165}"/>
              </a:ext>
            </a:extLst>
          </p:cNvPr>
          <p:cNvGrpSpPr/>
          <p:nvPr/>
        </p:nvGrpSpPr>
        <p:grpSpPr>
          <a:xfrm>
            <a:off x="10535013" y="579593"/>
            <a:ext cx="174144" cy="174144"/>
            <a:chOff x="0" y="0"/>
            <a:chExt cx="812800" cy="812800"/>
          </a:xfrm>
        </p:grpSpPr>
        <p:sp>
          <p:nvSpPr>
            <p:cNvPr id="29" name="Freeform 7">
              <a:extLst>
                <a:ext uri="{FF2B5EF4-FFF2-40B4-BE49-F238E27FC236}">
                  <a16:creationId xmlns:a16="http://schemas.microsoft.com/office/drawing/2014/main" id="{28F521F7-8336-49D8-BE18-88AAA774EB6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30" name="TextBox 8">
              <a:extLst>
                <a:ext uri="{FF2B5EF4-FFF2-40B4-BE49-F238E27FC236}">
                  <a16:creationId xmlns:a16="http://schemas.microsoft.com/office/drawing/2014/main" id="{E0DFDA40-7F42-4450-B0A6-7914546284CA}"/>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31" name="Group 30">
            <a:extLst>
              <a:ext uri="{FF2B5EF4-FFF2-40B4-BE49-F238E27FC236}">
                <a16:creationId xmlns:a16="http://schemas.microsoft.com/office/drawing/2014/main" id="{5AB4C76E-0DB4-4914-AB75-406C68196EE3}"/>
              </a:ext>
            </a:extLst>
          </p:cNvPr>
          <p:cNvGrpSpPr/>
          <p:nvPr/>
        </p:nvGrpSpPr>
        <p:grpSpPr>
          <a:xfrm>
            <a:off x="10035469" y="579593"/>
            <a:ext cx="174144" cy="174144"/>
            <a:chOff x="0" y="0"/>
            <a:chExt cx="812800" cy="812800"/>
          </a:xfrm>
        </p:grpSpPr>
        <p:sp>
          <p:nvSpPr>
            <p:cNvPr id="32" name="Freeform 10">
              <a:extLst>
                <a:ext uri="{FF2B5EF4-FFF2-40B4-BE49-F238E27FC236}">
                  <a16:creationId xmlns:a16="http://schemas.microsoft.com/office/drawing/2014/main" id="{637B1C11-0AED-4F79-B60E-DC816B369D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33" name="TextBox 11">
              <a:extLst>
                <a:ext uri="{FF2B5EF4-FFF2-40B4-BE49-F238E27FC236}">
                  <a16:creationId xmlns:a16="http://schemas.microsoft.com/office/drawing/2014/main" id="{11A59170-11A0-46A8-A12B-E10450BBE39D}"/>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
        <p:nvSpPr>
          <p:cNvPr id="34" name="Freeform 18">
            <a:extLst>
              <a:ext uri="{FF2B5EF4-FFF2-40B4-BE49-F238E27FC236}">
                <a16:creationId xmlns:a16="http://schemas.microsoft.com/office/drawing/2014/main" id="{D053CB26-24AB-4781-8C49-95836C9B3249}"/>
              </a:ext>
            </a:extLst>
          </p:cNvPr>
          <p:cNvSpPr/>
          <p:nvPr/>
        </p:nvSpPr>
        <p:spPr>
          <a:xfrm>
            <a:off x="725160" y="390722"/>
            <a:ext cx="1819981" cy="543719"/>
          </a:xfrm>
          <a:custGeom>
            <a:avLst/>
            <a:gdLst/>
            <a:ahLst/>
            <a:cxnLst/>
            <a:rect l="l" t="t" r="r" b="b"/>
            <a:pathLst>
              <a:path w="4080851" h="1219154">
                <a:moveTo>
                  <a:pt x="0" y="0"/>
                </a:moveTo>
                <a:lnTo>
                  <a:pt x="4080852" y="0"/>
                </a:lnTo>
                <a:lnTo>
                  <a:pt x="4080852" y="1219154"/>
                </a:lnTo>
                <a:lnTo>
                  <a:pt x="0" y="1219154"/>
                </a:lnTo>
                <a:lnTo>
                  <a:pt x="0" y="0"/>
                </a:lnTo>
                <a:close/>
              </a:path>
            </a:pathLst>
          </a:custGeom>
          <a:blipFill>
            <a:blip r:embed="rId6"/>
            <a:stretch>
              <a:fillRect/>
            </a:stretch>
          </a:blipFill>
        </p:spPr>
        <p:txBody>
          <a:bodyPr/>
          <a:lstStyle/>
          <a:p>
            <a:endParaRPr lang="en-GB" sz="1558"/>
          </a:p>
        </p:txBody>
      </p:sp>
    </p:spTree>
    <p:extLst>
      <p:ext uri="{BB962C8B-B14F-4D97-AF65-F5344CB8AC3E}">
        <p14:creationId xmlns:p14="http://schemas.microsoft.com/office/powerpoint/2010/main" val="273134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5ED5E-870B-7F6F-1D4C-6241C69ED1B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32148AC-0327-174E-62E3-001F8EB9FFB5}"/>
              </a:ext>
            </a:extLst>
          </p:cNvPr>
          <p:cNvSpPr/>
          <p:nvPr/>
        </p:nvSpPr>
        <p:spPr>
          <a:xfrm>
            <a:off x="-150719" y="-558744"/>
            <a:ext cx="2516634" cy="2538848"/>
          </a:xfrm>
          <a:custGeom>
            <a:avLst/>
            <a:gdLst/>
            <a:ahLst/>
            <a:cxnLst/>
            <a:rect l="l" t="t" r="r" b="b"/>
            <a:pathLst>
              <a:path w="4218696" h="4255935">
                <a:moveTo>
                  <a:pt x="0" y="0"/>
                </a:moveTo>
                <a:lnTo>
                  <a:pt x="4218696" y="0"/>
                </a:lnTo>
                <a:lnTo>
                  <a:pt x="4218696" y="4255935"/>
                </a:lnTo>
                <a:lnTo>
                  <a:pt x="0" y="42559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sz="1073"/>
          </a:p>
        </p:txBody>
      </p:sp>
      <p:sp>
        <p:nvSpPr>
          <p:cNvPr id="4" name="AutoShape 4">
            <a:extLst>
              <a:ext uri="{FF2B5EF4-FFF2-40B4-BE49-F238E27FC236}">
                <a16:creationId xmlns:a16="http://schemas.microsoft.com/office/drawing/2014/main" id="{F5058657-EE98-97D1-7541-DAA3DF499A72}"/>
              </a:ext>
            </a:extLst>
          </p:cNvPr>
          <p:cNvSpPr/>
          <p:nvPr/>
        </p:nvSpPr>
        <p:spPr>
          <a:xfrm flipV="1">
            <a:off x="641211" y="1980105"/>
            <a:ext cx="10065019" cy="0"/>
          </a:xfrm>
          <a:prstGeom prst="line">
            <a:avLst/>
          </a:prstGeom>
          <a:ln w="85725" cap="flat">
            <a:solidFill>
              <a:srgbClr val="03A8C8"/>
            </a:solidFill>
            <a:prstDash val="solid"/>
            <a:headEnd type="none" w="sm" len="sm"/>
            <a:tailEnd type="none" w="sm" len="sm"/>
          </a:ln>
        </p:spPr>
        <p:txBody>
          <a:bodyPr/>
          <a:lstStyle/>
          <a:p>
            <a:endParaRPr lang="en-GB" sz="1073"/>
          </a:p>
        </p:txBody>
      </p:sp>
      <p:sp>
        <p:nvSpPr>
          <p:cNvPr id="13" name="Freeform 13">
            <a:extLst>
              <a:ext uri="{FF2B5EF4-FFF2-40B4-BE49-F238E27FC236}">
                <a16:creationId xmlns:a16="http://schemas.microsoft.com/office/drawing/2014/main" id="{D861C29F-568F-9DBE-D57A-320C85BF3E79}"/>
              </a:ext>
            </a:extLst>
          </p:cNvPr>
          <p:cNvSpPr/>
          <p:nvPr/>
        </p:nvSpPr>
        <p:spPr>
          <a:xfrm>
            <a:off x="723032" y="360681"/>
            <a:ext cx="8712570" cy="462269"/>
          </a:xfrm>
          <a:custGeom>
            <a:avLst/>
            <a:gdLst/>
            <a:ahLst/>
            <a:cxnLst/>
            <a:rect l="l" t="t" r="r" b="b"/>
            <a:pathLst>
              <a:path w="13963374" h="5477730">
                <a:moveTo>
                  <a:pt x="0" y="0"/>
                </a:moveTo>
                <a:lnTo>
                  <a:pt x="13963374" y="0"/>
                </a:lnTo>
                <a:lnTo>
                  <a:pt x="13963374" y="5477730"/>
                </a:lnTo>
                <a:lnTo>
                  <a:pt x="0" y="5477730"/>
                </a:lnTo>
                <a:close/>
              </a:path>
            </a:pathLst>
          </a:custGeom>
          <a:solidFill>
            <a:srgbClr val="000000">
              <a:alpha val="0"/>
            </a:srgbClr>
          </a:solidFill>
        </p:spPr>
        <p:txBody>
          <a:bodyPr/>
          <a:lstStyle/>
          <a:p>
            <a:r>
              <a:rPr lang="en-GB" sz="4295" b="1" dirty="0">
                <a:solidFill>
                  <a:srgbClr val="002060"/>
                </a:solidFill>
              </a:rPr>
              <a:t>How is AI Being Used in Healthcare? (beyond the hype)</a:t>
            </a:r>
          </a:p>
          <a:p>
            <a:endParaRPr lang="en-GB" sz="4295" b="1" dirty="0">
              <a:solidFill>
                <a:srgbClr val="002060"/>
              </a:solidFill>
            </a:endParaRPr>
          </a:p>
        </p:txBody>
      </p:sp>
      <p:sp>
        <p:nvSpPr>
          <p:cNvPr id="3" name="Content Placeholder 2">
            <a:extLst>
              <a:ext uri="{FF2B5EF4-FFF2-40B4-BE49-F238E27FC236}">
                <a16:creationId xmlns:a16="http://schemas.microsoft.com/office/drawing/2014/main" id="{B5DFBC30-B544-F598-CECA-0A701E5C3985}"/>
              </a:ext>
            </a:extLst>
          </p:cNvPr>
          <p:cNvSpPr txBox="1">
            <a:spLocks/>
          </p:cNvSpPr>
          <p:nvPr/>
        </p:nvSpPr>
        <p:spPr>
          <a:xfrm>
            <a:off x="1018231" y="2218274"/>
            <a:ext cx="10256220" cy="34445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505" b="1" dirty="0">
                <a:solidFill>
                  <a:srgbClr val="7030A0"/>
                </a:solidFill>
              </a:rPr>
              <a:t>Scheduling: </a:t>
            </a:r>
            <a:r>
              <a:rPr lang="en-GB" sz="2505" dirty="0">
                <a:solidFill>
                  <a:schemeClr val="accent1">
                    <a:lumMod val="50000"/>
                  </a:schemeClr>
                </a:solidFill>
              </a:rPr>
              <a:t>Automates appointment booking.</a:t>
            </a:r>
          </a:p>
          <a:p>
            <a:r>
              <a:rPr lang="en-GB" sz="2505" b="1" dirty="0">
                <a:solidFill>
                  <a:srgbClr val="7030A0"/>
                </a:solidFill>
              </a:rPr>
              <a:t>Documentation: </a:t>
            </a:r>
            <a:r>
              <a:rPr lang="en-GB" sz="2505" dirty="0">
                <a:solidFill>
                  <a:schemeClr val="accent1">
                    <a:lumMod val="50000"/>
                  </a:schemeClr>
                </a:solidFill>
              </a:rPr>
              <a:t>Transcribes and summarizes clinical notes [ambient scribing].</a:t>
            </a:r>
          </a:p>
          <a:p>
            <a:r>
              <a:rPr lang="en-GB" sz="2505" b="1" dirty="0">
                <a:solidFill>
                  <a:srgbClr val="7030A0"/>
                </a:solidFill>
              </a:rPr>
              <a:t>Diagnostics: </a:t>
            </a:r>
            <a:r>
              <a:rPr lang="en-GB" sz="2505" dirty="0">
                <a:solidFill>
                  <a:schemeClr val="accent1">
                    <a:lumMod val="50000"/>
                  </a:schemeClr>
                </a:solidFill>
              </a:rPr>
              <a:t>Assists in interpreting imaging and lab results.</a:t>
            </a:r>
          </a:p>
          <a:p>
            <a:r>
              <a:rPr lang="en-GB" sz="2505" b="1" dirty="0">
                <a:solidFill>
                  <a:srgbClr val="7030A0"/>
                </a:solidFill>
              </a:rPr>
              <a:t>Treatment Planning: </a:t>
            </a:r>
            <a:r>
              <a:rPr lang="en-GB" sz="2505" dirty="0">
                <a:solidFill>
                  <a:schemeClr val="accent1">
                    <a:lumMod val="50000"/>
                  </a:schemeClr>
                </a:solidFill>
              </a:rPr>
              <a:t>Suggests evidence-based care plans.</a:t>
            </a:r>
          </a:p>
          <a:p>
            <a:r>
              <a:rPr lang="en-GB" sz="2505" b="1" dirty="0">
                <a:solidFill>
                  <a:srgbClr val="7030A0"/>
                </a:solidFill>
              </a:rPr>
              <a:t>Predictive Analytics: </a:t>
            </a:r>
            <a:r>
              <a:rPr lang="en-GB" sz="2505" dirty="0">
                <a:solidFill>
                  <a:schemeClr val="accent1">
                    <a:lumMod val="50000"/>
                  </a:schemeClr>
                </a:solidFill>
              </a:rPr>
              <a:t>Forecasts patient deterioration or discharge needs.</a:t>
            </a:r>
          </a:p>
          <a:p>
            <a:r>
              <a:rPr lang="en-GB" sz="2505" b="1" dirty="0">
                <a:solidFill>
                  <a:srgbClr val="7030A0"/>
                </a:solidFill>
              </a:rPr>
              <a:t>Placement &amp; Rota Scheduling: </a:t>
            </a:r>
            <a:r>
              <a:rPr lang="en-GB" sz="2505" dirty="0">
                <a:solidFill>
                  <a:schemeClr val="accent1">
                    <a:lumMod val="50000"/>
                  </a:schemeClr>
                </a:solidFill>
              </a:rPr>
              <a:t>AI tools optimize student nurse placements.</a:t>
            </a:r>
          </a:p>
          <a:p>
            <a:r>
              <a:rPr lang="en-GB" sz="2505" b="1" dirty="0">
                <a:solidFill>
                  <a:srgbClr val="7030A0"/>
                </a:solidFill>
              </a:rPr>
              <a:t>Telehealth Support: </a:t>
            </a:r>
            <a:r>
              <a:rPr lang="en-GB" sz="2505" dirty="0">
                <a:solidFill>
                  <a:schemeClr val="accent1">
                    <a:lumMod val="50000"/>
                  </a:schemeClr>
                </a:solidFill>
              </a:rPr>
              <a:t>AI chatbots assist with triage and patient queries</a:t>
            </a:r>
          </a:p>
        </p:txBody>
      </p:sp>
      <p:sp>
        <p:nvSpPr>
          <p:cNvPr id="12" name="Freeform 2">
            <a:extLst>
              <a:ext uri="{FF2B5EF4-FFF2-40B4-BE49-F238E27FC236}">
                <a16:creationId xmlns:a16="http://schemas.microsoft.com/office/drawing/2014/main" id="{44262277-508D-41D4-BA34-2DB17AC55AC7}"/>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sz="1558"/>
          </a:p>
        </p:txBody>
      </p:sp>
      <p:grpSp>
        <p:nvGrpSpPr>
          <p:cNvPr id="39" name="Group 38">
            <a:extLst>
              <a:ext uri="{FF2B5EF4-FFF2-40B4-BE49-F238E27FC236}">
                <a16:creationId xmlns:a16="http://schemas.microsoft.com/office/drawing/2014/main" id="{35CFB4B1-4455-40D3-A8F5-08699DCF4D48}"/>
              </a:ext>
            </a:extLst>
          </p:cNvPr>
          <p:cNvGrpSpPr/>
          <p:nvPr/>
        </p:nvGrpSpPr>
        <p:grpSpPr>
          <a:xfrm>
            <a:off x="11035022" y="579593"/>
            <a:ext cx="174144" cy="174144"/>
            <a:chOff x="0" y="0"/>
            <a:chExt cx="812800" cy="812800"/>
          </a:xfrm>
        </p:grpSpPr>
        <p:sp>
          <p:nvSpPr>
            <p:cNvPr id="40" name="Freeform 4">
              <a:extLst>
                <a:ext uri="{FF2B5EF4-FFF2-40B4-BE49-F238E27FC236}">
                  <a16:creationId xmlns:a16="http://schemas.microsoft.com/office/drawing/2014/main" id="{92939515-DEB0-4B98-AB92-EE1C9710203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41" name="TextBox 5">
              <a:extLst>
                <a:ext uri="{FF2B5EF4-FFF2-40B4-BE49-F238E27FC236}">
                  <a16:creationId xmlns:a16="http://schemas.microsoft.com/office/drawing/2014/main" id="{6B0D7DDB-125E-4CB6-8992-AD6485828E02}"/>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42" name="Group 41">
            <a:extLst>
              <a:ext uri="{FF2B5EF4-FFF2-40B4-BE49-F238E27FC236}">
                <a16:creationId xmlns:a16="http://schemas.microsoft.com/office/drawing/2014/main" id="{972058CE-6582-4D20-B637-4FEF63E0E6DF}"/>
              </a:ext>
            </a:extLst>
          </p:cNvPr>
          <p:cNvGrpSpPr/>
          <p:nvPr/>
        </p:nvGrpSpPr>
        <p:grpSpPr>
          <a:xfrm>
            <a:off x="10535013" y="579593"/>
            <a:ext cx="174144" cy="174144"/>
            <a:chOff x="0" y="0"/>
            <a:chExt cx="812800" cy="812800"/>
          </a:xfrm>
        </p:grpSpPr>
        <p:sp>
          <p:nvSpPr>
            <p:cNvPr id="43" name="Freeform 7">
              <a:extLst>
                <a:ext uri="{FF2B5EF4-FFF2-40B4-BE49-F238E27FC236}">
                  <a16:creationId xmlns:a16="http://schemas.microsoft.com/office/drawing/2014/main" id="{DC6801AF-C3DB-4425-9BE2-3578EDF7ACB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44" name="TextBox 8">
              <a:extLst>
                <a:ext uri="{FF2B5EF4-FFF2-40B4-BE49-F238E27FC236}">
                  <a16:creationId xmlns:a16="http://schemas.microsoft.com/office/drawing/2014/main" id="{A7A536E0-DC0A-451E-ABD4-8386AF8E5533}"/>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45" name="Group 44">
            <a:extLst>
              <a:ext uri="{FF2B5EF4-FFF2-40B4-BE49-F238E27FC236}">
                <a16:creationId xmlns:a16="http://schemas.microsoft.com/office/drawing/2014/main" id="{FD721F6A-5F1E-47E8-A26D-159CF4E3BF9D}"/>
              </a:ext>
            </a:extLst>
          </p:cNvPr>
          <p:cNvGrpSpPr/>
          <p:nvPr/>
        </p:nvGrpSpPr>
        <p:grpSpPr>
          <a:xfrm>
            <a:off x="10035469" y="579593"/>
            <a:ext cx="174144" cy="174144"/>
            <a:chOff x="0" y="0"/>
            <a:chExt cx="812800" cy="812800"/>
          </a:xfrm>
        </p:grpSpPr>
        <p:sp>
          <p:nvSpPr>
            <p:cNvPr id="46" name="Freeform 10">
              <a:extLst>
                <a:ext uri="{FF2B5EF4-FFF2-40B4-BE49-F238E27FC236}">
                  <a16:creationId xmlns:a16="http://schemas.microsoft.com/office/drawing/2014/main" id="{988376EC-FE66-4FDA-80E7-174DC6E914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47" name="TextBox 11">
              <a:extLst>
                <a:ext uri="{FF2B5EF4-FFF2-40B4-BE49-F238E27FC236}">
                  <a16:creationId xmlns:a16="http://schemas.microsoft.com/office/drawing/2014/main" id="{5B72BB4C-9213-4208-8FA7-7B7BE904C9D9}"/>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401478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8F060-1C16-5FB1-3468-741BD83445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73AE172-B0F4-DB4A-EC0A-564E8FA7032A}"/>
              </a:ext>
            </a:extLst>
          </p:cNvPr>
          <p:cNvSpPr/>
          <p:nvPr/>
        </p:nvSpPr>
        <p:spPr>
          <a:xfrm>
            <a:off x="-150719" y="-558744"/>
            <a:ext cx="2516634" cy="2538848"/>
          </a:xfrm>
          <a:custGeom>
            <a:avLst/>
            <a:gdLst/>
            <a:ahLst/>
            <a:cxnLst/>
            <a:rect l="l" t="t" r="r" b="b"/>
            <a:pathLst>
              <a:path w="4218696" h="4255935">
                <a:moveTo>
                  <a:pt x="0" y="0"/>
                </a:moveTo>
                <a:lnTo>
                  <a:pt x="4218696" y="0"/>
                </a:lnTo>
                <a:lnTo>
                  <a:pt x="4218696" y="4255935"/>
                </a:lnTo>
                <a:lnTo>
                  <a:pt x="0" y="42559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sz="1073"/>
          </a:p>
        </p:txBody>
      </p:sp>
      <p:sp>
        <p:nvSpPr>
          <p:cNvPr id="4" name="AutoShape 4">
            <a:extLst>
              <a:ext uri="{FF2B5EF4-FFF2-40B4-BE49-F238E27FC236}">
                <a16:creationId xmlns:a16="http://schemas.microsoft.com/office/drawing/2014/main" id="{8D3E1CC5-C1D0-9DD6-C0D8-BB6E4F69648A}"/>
              </a:ext>
            </a:extLst>
          </p:cNvPr>
          <p:cNvSpPr/>
          <p:nvPr/>
        </p:nvSpPr>
        <p:spPr>
          <a:xfrm flipV="1">
            <a:off x="641211" y="1980105"/>
            <a:ext cx="10065019" cy="0"/>
          </a:xfrm>
          <a:prstGeom prst="line">
            <a:avLst/>
          </a:prstGeom>
          <a:ln w="85725" cap="flat">
            <a:solidFill>
              <a:srgbClr val="03A8C8"/>
            </a:solidFill>
            <a:prstDash val="solid"/>
            <a:headEnd type="none" w="sm" len="sm"/>
            <a:tailEnd type="none" w="sm" len="sm"/>
          </a:ln>
        </p:spPr>
        <p:txBody>
          <a:bodyPr/>
          <a:lstStyle/>
          <a:p>
            <a:endParaRPr lang="en-GB" sz="1073"/>
          </a:p>
        </p:txBody>
      </p:sp>
      <p:sp>
        <p:nvSpPr>
          <p:cNvPr id="13" name="Freeform 13">
            <a:extLst>
              <a:ext uri="{FF2B5EF4-FFF2-40B4-BE49-F238E27FC236}">
                <a16:creationId xmlns:a16="http://schemas.microsoft.com/office/drawing/2014/main" id="{4D84DDBE-3173-425A-B194-CAFBC348DC48}"/>
              </a:ext>
            </a:extLst>
          </p:cNvPr>
          <p:cNvSpPr/>
          <p:nvPr/>
        </p:nvSpPr>
        <p:spPr>
          <a:xfrm>
            <a:off x="723032" y="360681"/>
            <a:ext cx="8712570" cy="462269"/>
          </a:xfrm>
          <a:custGeom>
            <a:avLst/>
            <a:gdLst/>
            <a:ahLst/>
            <a:cxnLst/>
            <a:rect l="l" t="t" r="r" b="b"/>
            <a:pathLst>
              <a:path w="13963374" h="5477730">
                <a:moveTo>
                  <a:pt x="0" y="0"/>
                </a:moveTo>
                <a:lnTo>
                  <a:pt x="13963374" y="0"/>
                </a:lnTo>
                <a:lnTo>
                  <a:pt x="13963374" y="5477730"/>
                </a:lnTo>
                <a:lnTo>
                  <a:pt x="0" y="5477730"/>
                </a:lnTo>
                <a:close/>
              </a:path>
            </a:pathLst>
          </a:custGeom>
          <a:solidFill>
            <a:srgbClr val="000000">
              <a:alpha val="0"/>
            </a:srgbClr>
          </a:solidFill>
        </p:spPr>
        <p:txBody>
          <a:bodyPr/>
          <a:lstStyle/>
          <a:p>
            <a:r>
              <a:rPr lang="en-GB" sz="4295" b="1" dirty="0">
                <a:solidFill>
                  <a:srgbClr val="002060"/>
                </a:solidFill>
              </a:rPr>
              <a:t>How is AI Being Used in Healthcare? (beyond the hype)</a:t>
            </a:r>
          </a:p>
          <a:p>
            <a:endParaRPr lang="en-GB" sz="4295" b="1" dirty="0">
              <a:solidFill>
                <a:srgbClr val="002060"/>
              </a:solidFill>
            </a:endParaRPr>
          </a:p>
        </p:txBody>
      </p:sp>
      <p:sp>
        <p:nvSpPr>
          <p:cNvPr id="5" name="Content Placeholder 2">
            <a:extLst>
              <a:ext uri="{FF2B5EF4-FFF2-40B4-BE49-F238E27FC236}">
                <a16:creationId xmlns:a16="http://schemas.microsoft.com/office/drawing/2014/main" id="{A0F082FA-A0B9-1E1B-4ADF-33846217DFE2}"/>
              </a:ext>
            </a:extLst>
          </p:cNvPr>
          <p:cNvSpPr txBox="1">
            <a:spLocks/>
          </p:cNvSpPr>
          <p:nvPr/>
        </p:nvSpPr>
        <p:spPr>
          <a:xfrm>
            <a:off x="810841" y="2344761"/>
            <a:ext cx="10224132" cy="25095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505" b="1" dirty="0">
                <a:solidFill>
                  <a:srgbClr val="7030A0"/>
                </a:solidFill>
              </a:rPr>
              <a:t>Addenbrooke’s Hospital: </a:t>
            </a:r>
            <a:r>
              <a:rPr lang="en-GB" sz="2505" dirty="0"/>
              <a:t>Microsoft </a:t>
            </a:r>
            <a:r>
              <a:rPr lang="en-GB" sz="2505" dirty="0" err="1"/>
              <a:t>InnerEye</a:t>
            </a:r>
            <a:r>
              <a:rPr lang="en-GB" sz="2505" dirty="0"/>
              <a:t> for prostate cancer imaging.</a:t>
            </a:r>
          </a:p>
          <a:p>
            <a:r>
              <a:rPr lang="en-GB" sz="2505" b="1" dirty="0" err="1">
                <a:solidFill>
                  <a:srgbClr val="7030A0"/>
                </a:solidFill>
              </a:rPr>
              <a:t>HeartFlow</a:t>
            </a:r>
            <a:r>
              <a:rPr lang="en-GB" sz="2505" b="1" dirty="0">
                <a:solidFill>
                  <a:srgbClr val="7030A0"/>
                </a:solidFill>
              </a:rPr>
              <a:t>: </a:t>
            </a:r>
            <a:r>
              <a:rPr lang="en-GB" sz="2505" dirty="0"/>
              <a:t>AI-generated 3D heart models for coronary diagnosis.</a:t>
            </a:r>
          </a:p>
          <a:p>
            <a:r>
              <a:rPr lang="en-GB" sz="2505" b="1" dirty="0">
                <a:solidFill>
                  <a:srgbClr val="7030A0"/>
                </a:solidFill>
              </a:rPr>
              <a:t>C the Signs App: </a:t>
            </a:r>
            <a:r>
              <a:rPr lang="en-GB" sz="2505" dirty="0"/>
              <a:t>Used by nurses to identify cancer risk during consultations.</a:t>
            </a:r>
          </a:p>
          <a:p>
            <a:r>
              <a:rPr lang="en-GB" sz="2505" b="1" dirty="0">
                <a:solidFill>
                  <a:srgbClr val="7030A0"/>
                </a:solidFill>
              </a:rPr>
              <a:t>DeepMind &amp; Moorfields Eye Hospital: </a:t>
            </a:r>
            <a:r>
              <a:rPr lang="en-GB" sz="2505" dirty="0"/>
              <a:t>AI for rapid eye disease diagnosis.</a:t>
            </a:r>
          </a:p>
          <a:p>
            <a:r>
              <a:rPr lang="en-GB" sz="2505" b="1" u="sng" dirty="0">
                <a:solidFill>
                  <a:srgbClr val="7030A0"/>
                </a:solidFill>
              </a:rPr>
              <a:t>HSCNI - NIPACS+ </a:t>
            </a:r>
            <a:r>
              <a:rPr lang="en-GB" sz="2505" b="1" u="sng" dirty="0" err="1">
                <a:solidFill>
                  <a:srgbClr val="7030A0"/>
                </a:solidFill>
              </a:rPr>
              <a:t>Boneview</a:t>
            </a:r>
            <a:endParaRPr lang="en-GB" sz="2505" b="1" u="sng" dirty="0">
              <a:solidFill>
                <a:srgbClr val="7030A0"/>
              </a:solidFill>
            </a:endParaRPr>
          </a:p>
          <a:p>
            <a:r>
              <a:rPr lang="en-GB" sz="2505" b="1" u="sng" dirty="0">
                <a:solidFill>
                  <a:srgbClr val="7030A0"/>
                </a:solidFill>
              </a:rPr>
              <a:t>HSCNI - Encompass / EPIC </a:t>
            </a:r>
            <a:r>
              <a:rPr lang="en-GB" sz="2505" u="sng" dirty="0">
                <a:solidFill>
                  <a:schemeClr val="accent1">
                    <a:lumMod val="50000"/>
                  </a:schemeClr>
                </a:solidFill>
              </a:rPr>
              <a:t>Ambient Voice; Noting</a:t>
            </a:r>
            <a:endParaRPr lang="en-GB" sz="2505" b="1" u="sng" dirty="0">
              <a:solidFill>
                <a:schemeClr val="accent1">
                  <a:lumMod val="50000"/>
                </a:schemeClr>
              </a:solidFill>
            </a:endParaRPr>
          </a:p>
        </p:txBody>
      </p:sp>
      <p:sp>
        <p:nvSpPr>
          <p:cNvPr id="12" name="Freeform 2">
            <a:extLst>
              <a:ext uri="{FF2B5EF4-FFF2-40B4-BE49-F238E27FC236}">
                <a16:creationId xmlns:a16="http://schemas.microsoft.com/office/drawing/2014/main" id="{BE60A3C9-7CAB-44CF-B79D-2E2D080BD710}"/>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sz="1558"/>
          </a:p>
        </p:txBody>
      </p:sp>
      <p:grpSp>
        <p:nvGrpSpPr>
          <p:cNvPr id="26" name="Group 25">
            <a:extLst>
              <a:ext uri="{FF2B5EF4-FFF2-40B4-BE49-F238E27FC236}">
                <a16:creationId xmlns:a16="http://schemas.microsoft.com/office/drawing/2014/main" id="{4023BB37-21E5-4A2C-8FD7-9BEC894EBA0E}"/>
              </a:ext>
            </a:extLst>
          </p:cNvPr>
          <p:cNvGrpSpPr/>
          <p:nvPr/>
        </p:nvGrpSpPr>
        <p:grpSpPr>
          <a:xfrm>
            <a:off x="11035022" y="579593"/>
            <a:ext cx="174144" cy="174144"/>
            <a:chOff x="0" y="0"/>
            <a:chExt cx="812800" cy="812800"/>
          </a:xfrm>
        </p:grpSpPr>
        <p:sp>
          <p:nvSpPr>
            <p:cNvPr id="27" name="Freeform 4">
              <a:extLst>
                <a:ext uri="{FF2B5EF4-FFF2-40B4-BE49-F238E27FC236}">
                  <a16:creationId xmlns:a16="http://schemas.microsoft.com/office/drawing/2014/main" id="{AC1BF423-1DC5-4BEA-B2A3-29E912C970F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28" name="TextBox 5">
              <a:extLst>
                <a:ext uri="{FF2B5EF4-FFF2-40B4-BE49-F238E27FC236}">
                  <a16:creationId xmlns:a16="http://schemas.microsoft.com/office/drawing/2014/main" id="{5870D55A-AE43-4844-86C0-C6C277889C3E}"/>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9" name="Group 28">
            <a:extLst>
              <a:ext uri="{FF2B5EF4-FFF2-40B4-BE49-F238E27FC236}">
                <a16:creationId xmlns:a16="http://schemas.microsoft.com/office/drawing/2014/main" id="{7E3F30A8-82C7-43DC-A143-96CC07ED080F}"/>
              </a:ext>
            </a:extLst>
          </p:cNvPr>
          <p:cNvGrpSpPr/>
          <p:nvPr/>
        </p:nvGrpSpPr>
        <p:grpSpPr>
          <a:xfrm>
            <a:off x="10535013" y="579593"/>
            <a:ext cx="174144" cy="174144"/>
            <a:chOff x="0" y="0"/>
            <a:chExt cx="812800" cy="812800"/>
          </a:xfrm>
        </p:grpSpPr>
        <p:sp>
          <p:nvSpPr>
            <p:cNvPr id="30" name="Freeform 7">
              <a:extLst>
                <a:ext uri="{FF2B5EF4-FFF2-40B4-BE49-F238E27FC236}">
                  <a16:creationId xmlns:a16="http://schemas.microsoft.com/office/drawing/2014/main" id="{A2051F82-36BF-4CBD-8093-1E829DE7920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31" name="TextBox 8">
              <a:extLst>
                <a:ext uri="{FF2B5EF4-FFF2-40B4-BE49-F238E27FC236}">
                  <a16:creationId xmlns:a16="http://schemas.microsoft.com/office/drawing/2014/main" id="{B7C7A93E-D336-4315-947D-C3D167948319}"/>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32" name="Group 31">
            <a:extLst>
              <a:ext uri="{FF2B5EF4-FFF2-40B4-BE49-F238E27FC236}">
                <a16:creationId xmlns:a16="http://schemas.microsoft.com/office/drawing/2014/main" id="{5C7A2FAF-19FD-440C-99CB-F73F087E2E61}"/>
              </a:ext>
            </a:extLst>
          </p:cNvPr>
          <p:cNvGrpSpPr/>
          <p:nvPr/>
        </p:nvGrpSpPr>
        <p:grpSpPr>
          <a:xfrm>
            <a:off x="10035469" y="579593"/>
            <a:ext cx="174144" cy="174144"/>
            <a:chOff x="0" y="0"/>
            <a:chExt cx="812800" cy="812800"/>
          </a:xfrm>
        </p:grpSpPr>
        <p:sp>
          <p:nvSpPr>
            <p:cNvPr id="33" name="Freeform 10">
              <a:extLst>
                <a:ext uri="{FF2B5EF4-FFF2-40B4-BE49-F238E27FC236}">
                  <a16:creationId xmlns:a16="http://schemas.microsoft.com/office/drawing/2014/main" id="{16D298E0-1E74-4747-B521-0BF2D028EF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34" name="TextBox 11">
              <a:extLst>
                <a:ext uri="{FF2B5EF4-FFF2-40B4-BE49-F238E27FC236}">
                  <a16:creationId xmlns:a16="http://schemas.microsoft.com/office/drawing/2014/main" id="{C3AB7F30-5E8C-4709-A47E-773726175DD2}"/>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291493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0AB0D-00EF-AC72-0DCE-EF99D05F3ADE}"/>
            </a:ext>
          </a:extLst>
        </p:cNvPr>
        <p:cNvGrpSpPr/>
        <p:nvPr/>
      </p:nvGrpSpPr>
      <p:grpSpPr>
        <a:xfrm>
          <a:off x="0" y="0"/>
          <a:ext cx="0" cy="0"/>
          <a:chOff x="0" y="0"/>
          <a:chExt cx="0" cy="0"/>
        </a:xfrm>
      </p:grpSpPr>
      <p:sp>
        <p:nvSpPr>
          <p:cNvPr id="13" name="Freeform 13">
            <a:extLst>
              <a:ext uri="{FF2B5EF4-FFF2-40B4-BE49-F238E27FC236}">
                <a16:creationId xmlns:a16="http://schemas.microsoft.com/office/drawing/2014/main" id="{7CFCB2F7-1E7E-83A6-D40D-D94CDB4B3F04}"/>
              </a:ext>
            </a:extLst>
          </p:cNvPr>
          <p:cNvSpPr/>
          <p:nvPr/>
        </p:nvSpPr>
        <p:spPr>
          <a:xfrm>
            <a:off x="723032" y="590901"/>
            <a:ext cx="10295664" cy="462269"/>
          </a:xfrm>
          <a:custGeom>
            <a:avLst/>
            <a:gdLst/>
            <a:ahLst/>
            <a:cxnLst/>
            <a:rect l="l" t="t" r="r" b="b"/>
            <a:pathLst>
              <a:path w="13963374" h="5477730">
                <a:moveTo>
                  <a:pt x="0" y="0"/>
                </a:moveTo>
                <a:lnTo>
                  <a:pt x="13963374" y="0"/>
                </a:lnTo>
                <a:lnTo>
                  <a:pt x="13963374" y="5477730"/>
                </a:lnTo>
                <a:lnTo>
                  <a:pt x="0" y="5477730"/>
                </a:lnTo>
                <a:close/>
              </a:path>
            </a:pathLst>
          </a:custGeom>
          <a:solidFill>
            <a:srgbClr val="000000">
              <a:alpha val="0"/>
            </a:srgbClr>
          </a:solidFill>
        </p:spPr>
        <p:txBody>
          <a:bodyPr/>
          <a:lstStyle/>
          <a:p>
            <a:r>
              <a:rPr lang="en-GB" sz="4295" b="1" dirty="0">
                <a:solidFill>
                  <a:srgbClr val="002060"/>
                </a:solidFill>
              </a:rPr>
              <a:t>How is AI Being Used in Healthcare?</a:t>
            </a:r>
          </a:p>
        </p:txBody>
      </p:sp>
      <p:sp>
        <p:nvSpPr>
          <p:cNvPr id="6" name="TextBox 5">
            <a:extLst>
              <a:ext uri="{FF2B5EF4-FFF2-40B4-BE49-F238E27FC236}">
                <a16:creationId xmlns:a16="http://schemas.microsoft.com/office/drawing/2014/main" id="{D9D25532-503B-5A19-87BD-39BAC851FECD}"/>
              </a:ext>
            </a:extLst>
          </p:cNvPr>
          <p:cNvSpPr txBox="1"/>
          <p:nvPr/>
        </p:nvSpPr>
        <p:spPr>
          <a:xfrm>
            <a:off x="723033" y="1716367"/>
            <a:ext cx="10065019" cy="3947234"/>
          </a:xfrm>
          <a:prstGeom prst="rect">
            <a:avLst/>
          </a:prstGeom>
          <a:noFill/>
        </p:spPr>
        <p:txBody>
          <a:bodyPr wrap="square">
            <a:spAutoFit/>
          </a:bodyPr>
          <a:lstStyle/>
          <a:p>
            <a:pPr>
              <a:buNone/>
            </a:pPr>
            <a:r>
              <a:rPr lang="en-GB" sz="2505" b="1" dirty="0">
                <a:solidFill>
                  <a:srgbClr val="7030A0"/>
                </a:solidFill>
              </a:rPr>
              <a:t>AI-Assisted Pregnancy Scans</a:t>
            </a:r>
          </a:p>
          <a:p>
            <a:pPr>
              <a:buNone/>
            </a:pPr>
            <a:endParaRPr lang="en-GB" sz="2505" b="1" dirty="0"/>
          </a:p>
          <a:p>
            <a:r>
              <a:rPr lang="en-GB" sz="2505" b="1" dirty="0">
                <a:solidFill>
                  <a:srgbClr val="7030A0"/>
                </a:solidFill>
              </a:rPr>
              <a:t>Example:</a:t>
            </a:r>
            <a:r>
              <a:rPr lang="en-GB" sz="2505" dirty="0">
                <a:solidFill>
                  <a:srgbClr val="7030A0"/>
                </a:solidFill>
              </a:rPr>
              <a:t> </a:t>
            </a:r>
            <a:r>
              <a:rPr lang="en-GB" sz="2505" dirty="0"/>
              <a:t>AI tools are being trialled to assist with 20-week anomaly scans, making them faster and just as accurate as traditional methods.</a:t>
            </a:r>
          </a:p>
          <a:p>
            <a:pPr>
              <a:buFont typeface="Arial" panose="020B0604020202020204" pitchFamily="34" charset="0"/>
              <a:buChar char="•"/>
            </a:pPr>
            <a:endParaRPr lang="en-GB" sz="2505" dirty="0"/>
          </a:p>
          <a:p>
            <a:r>
              <a:rPr lang="en-GB" sz="2505" b="1" dirty="0">
                <a:solidFill>
                  <a:srgbClr val="7030A0"/>
                </a:solidFill>
              </a:rPr>
              <a:t>Impact:</a:t>
            </a:r>
            <a:r>
              <a:rPr lang="en-GB" sz="2505" dirty="0">
                <a:solidFill>
                  <a:srgbClr val="7030A0"/>
                </a:solidFill>
              </a:rPr>
              <a:t> </a:t>
            </a:r>
            <a:r>
              <a:rPr lang="en-GB" sz="2505" dirty="0"/>
              <a:t>Frees up sonographers and midwives for more mother centred care.</a:t>
            </a:r>
          </a:p>
          <a:p>
            <a:pPr>
              <a:buFont typeface="Arial" panose="020B0604020202020204" pitchFamily="34" charset="0"/>
              <a:buChar char="•"/>
            </a:pPr>
            <a:endParaRPr lang="en-GB" sz="2505" dirty="0"/>
          </a:p>
          <a:p>
            <a:r>
              <a:rPr lang="en-GB" sz="2505" b="1" dirty="0">
                <a:solidFill>
                  <a:srgbClr val="7030A0"/>
                </a:solidFill>
              </a:rPr>
              <a:t>Citation:</a:t>
            </a:r>
            <a:r>
              <a:rPr lang="en-GB" sz="2505" dirty="0">
                <a:solidFill>
                  <a:srgbClr val="7030A0"/>
                </a:solidFill>
              </a:rPr>
              <a:t> </a:t>
            </a:r>
            <a:r>
              <a:rPr lang="en-GB" sz="2505" dirty="0">
                <a:hlinkClick r:id="rId2"/>
              </a:rPr>
              <a:t>MDPI Scoping Review on AI in Midwifery</a:t>
            </a:r>
            <a:r>
              <a:rPr lang="en-GB" sz="2505" dirty="0"/>
              <a:t> </a:t>
            </a:r>
            <a:r>
              <a:rPr lang="en-GB" sz="2505" dirty="0">
                <a:hlinkClick r:id="rId2"/>
              </a:rPr>
              <a:t>[mdpi.com]</a:t>
            </a:r>
            <a:endParaRPr lang="en-GB" sz="2505" dirty="0"/>
          </a:p>
          <a:p>
            <a:pPr>
              <a:buNone/>
            </a:pPr>
            <a:br>
              <a:rPr lang="en-GB" sz="2505" dirty="0"/>
            </a:br>
            <a:endParaRPr lang="en-GB" sz="2505" dirty="0"/>
          </a:p>
        </p:txBody>
      </p:sp>
      <p:sp>
        <p:nvSpPr>
          <p:cNvPr id="12" name="Freeform 2">
            <a:extLst>
              <a:ext uri="{FF2B5EF4-FFF2-40B4-BE49-F238E27FC236}">
                <a16:creationId xmlns:a16="http://schemas.microsoft.com/office/drawing/2014/main" id="{A397DBEA-1FC3-425B-B7D5-BDFA1048E5B7}"/>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sz="1558"/>
          </a:p>
        </p:txBody>
      </p:sp>
      <p:sp>
        <p:nvSpPr>
          <p:cNvPr id="14" name="AutoShape 4">
            <a:extLst>
              <a:ext uri="{FF2B5EF4-FFF2-40B4-BE49-F238E27FC236}">
                <a16:creationId xmlns:a16="http://schemas.microsoft.com/office/drawing/2014/main" id="{93CA5D40-5E5B-4537-AB78-229DDBEDE40A}"/>
              </a:ext>
            </a:extLst>
          </p:cNvPr>
          <p:cNvSpPr/>
          <p:nvPr/>
        </p:nvSpPr>
        <p:spPr>
          <a:xfrm flipV="1">
            <a:off x="641211" y="1372494"/>
            <a:ext cx="10065019" cy="0"/>
          </a:xfrm>
          <a:prstGeom prst="line">
            <a:avLst/>
          </a:prstGeom>
          <a:ln w="85725" cap="flat">
            <a:solidFill>
              <a:srgbClr val="03A8C8"/>
            </a:solidFill>
            <a:prstDash val="solid"/>
            <a:headEnd type="none" w="sm" len="sm"/>
            <a:tailEnd type="none" w="sm" len="sm"/>
          </a:ln>
        </p:spPr>
        <p:txBody>
          <a:bodyPr/>
          <a:lstStyle/>
          <a:p>
            <a:endParaRPr lang="en-GB" sz="1073" dirty="0"/>
          </a:p>
          <a:p>
            <a:endParaRPr lang="en-GB" sz="1073" dirty="0"/>
          </a:p>
        </p:txBody>
      </p:sp>
      <p:grpSp>
        <p:nvGrpSpPr>
          <p:cNvPr id="15" name="Group 14">
            <a:extLst>
              <a:ext uri="{FF2B5EF4-FFF2-40B4-BE49-F238E27FC236}">
                <a16:creationId xmlns:a16="http://schemas.microsoft.com/office/drawing/2014/main" id="{924D83BC-7877-409A-96F1-0E02C58DBADA}"/>
              </a:ext>
            </a:extLst>
          </p:cNvPr>
          <p:cNvGrpSpPr/>
          <p:nvPr/>
        </p:nvGrpSpPr>
        <p:grpSpPr>
          <a:xfrm>
            <a:off x="11035022" y="579593"/>
            <a:ext cx="174144" cy="174144"/>
            <a:chOff x="0" y="0"/>
            <a:chExt cx="812800" cy="812800"/>
          </a:xfrm>
        </p:grpSpPr>
        <p:sp>
          <p:nvSpPr>
            <p:cNvPr id="17" name="Freeform 4">
              <a:extLst>
                <a:ext uri="{FF2B5EF4-FFF2-40B4-BE49-F238E27FC236}">
                  <a16:creationId xmlns:a16="http://schemas.microsoft.com/office/drawing/2014/main" id="{579B8E98-BDED-4360-B6C1-9C96AE25B68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20" name="TextBox 5">
              <a:extLst>
                <a:ext uri="{FF2B5EF4-FFF2-40B4-BE49-F238E27FC236}">
                  <a16:creationId xmlns:a16="http://schemas.microsoft.com/office/drawing/2014/main" id="{1C023D08-411A-495B-9AD1-1578872C2F7A}"/>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1" name="Group 20">
            <a:extLst>
              <a:ext uri="{FF2B5EF4-FFF2-40B4-BE49-F238E27FC236}">
                <a16:creationId xmlns:a16="http://schemas.microsoft.com/office/drawing/2014/main" id="{319D433F-A49F-4C85-B8AF-A6CA49D218F0}"/>
              </a:ext>
            </a:extLst>
          </p:cNvPr>
          <p:cNvGrpSpPr/>
          <p:nvPr/>
        </p:nvGrpSpPr>
        <p:grpSpPr>
          <a:xfrm>
            <a:off x="10535013" y="579593"/>
            <a:ext cx="174144" cy="174144"/>
            <a:chOff x="0" y="0"/>
            <a:chExt cx="812800" cy="812800"/>
          </a:xfrm>
        </p:grpSpPr>
        <p:sp>
          <p:nvSpPr>
            <p:cNvPr id="22" name="Freeform 7">
              <a:extLst>
                <a:ext uri="{FF2B5EF4-FFF2-40B4-BE49-F238E27FC236}">
                  <a16:creationId xmlns:a16="http://schemas.microsoft.com/office/drawing/2014/main" id="{65176CCD-6946-4183-86E7-0EEC83AA959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23" name="TextBox 8">
              <a:extLst>
                <a:ext uri="{FF2B5EF4-FFF2-40B4-BE49-F238E27FC236}">
                  <a16:creationId xmlns:a16="http://schemas.microsoft.com/office/drawing/2014/main" id="{DDA86FB6-6948-4F87-AE70-945929B44C8C}"/>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4" name="Group 23">
            <a:extLst>
              <a:ext uri="{FF2B5EF4-FFF2-40B4-BE49-F238E27FC236}">
                <a16:creationId xmlns:a16="http://schemas.microsoft.com/office/drawing/2014/main" id="{F4FA7FFF-9CA4-42C6-A843-BAB4B54202C4}"/>
              </a:ext>
            </a:extLst>
          </p:cNvPr>
          <p:cNvGrpSpPr/>
          <p:nvPr/>
        </p:nvGrpSpPr>
        <p:grpSpPr>
          <a:xfrm>
            <a:off x="10035469" y="579593"/>
            <a:ext cx="174144" cy="174144"/>
            <a:chOff x="0" y="0"/>
            <a:chExt cx="812800" cy="812800"/>
          </a:xfrm>
        </p:grpSpPr>
        <p:sp>
          <p:nvSpPr>
            <p:cNvPr id="25" name="Freeform 10">
              <a:extLst>
                <a:ext uri="{FF2B5EF4-FFF2-40B4-BE49-F238E27FC236}">
                  <a16:creationId xmlns:a16="http://schemas.microsoft.com/office/drawing/2014/main" id="{2F2DAD50-93D4-4A60-B76A-C2DE7737806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26" name="TextBox 11">
              <a:extLst>
                <a:ext uri="{FF2B5EF4-FFF2-40B4-BE49-F238E27FC236}">
                  <a16:creationId xmlns:a16="http://schemas.microsoft.com/office/drawing/2014/main" id="{10467AA0-BEC0-4338-967E-A642B44A21FA}"/>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261561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397D3-2BC1-0A5D-8042-5A5A0384F4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137ED64-EF97-9689-FDC0-58F101DE6D70}"/>
              </a:ext>
            </a:extLst>
          </p:cNvPr>
          <p:cNvSpPr txBox="1"/>
          <p:nvPr/>
        </p:nvSpPr>
        <p:spPr>
          <a:xfrm>
            <a:off x="856672" y="1426403"/>
            <a:ext cx="10065019" cy="3947234"/>
          </a:xfrm>
          <a:prstGeom prst="rect">
            <a:avLst/>
          </a:prstGeom>
          <a:noFill/>
        </p:spPr>
        <p:txBody>
          <a:bodyPr wrap="square">
            <a:spAutoFit/>
          </a:bodyPr>
          <a:lstStyle/>
          <a:p>
            <a:pPr>
              <a:buNone/>
            </a:pPr>
            <a:r>
              <a:rPr lang="en-GB" sz="2505" b="1" dirty="0">
                <a:solidFill>
                  <a:srgbClr val="7030A0"/>
                </a:solidFill>
              </a:rPr>
              <a:t>AI-Driven Risk Assessments</a:t>
            </a:r>
          </a:p>
          <a:p>
            <a:pPr>
              <a:buNone/>
            </a:pPr>
            <a:endParaRPr lang="en-GB" sz="2505" b="1" dirty="0">
              <a:solidFill>
                <a:srgbClr val="7030A0"/>
              </a:solidFill>
            </a:endParaRPr>
          </a:p>
          <a:p>
            <a:r>
              <a:rPr lang="en-GB" sz="2505" b="1" dirty="0">
                <a:solidFill>
                  <a:srgbClr val="7030A0"/>
                </a:solidFill>
              </a:rPr>
              <a:t>Example:</a:t>
            </a:r>
            <a:r>
              <a:rPr lang="en-GB" sz="2505" dirty="0">
                <a:solidFill>
                  <a:srgbClr val="7030A0"/>
                </a:solidFill>
              </a:rPr>
              <a:t> </a:t>
            </a:r>
            <a:r>
              <a:rPr lang="en-GB" sz="2505" dirty="0"/>
              <a:t>AI can generate live falls risk assessments using data from Electronic Patient Records (EPRs), reducing the documentation burden for nurses and midwives.</a:t>
            </a:r>
          </a:p>
          <a:p>
            <a:endParaRPr lang="en-GB" sz="2505" dirty="0"/>
          </a:p>
          <a:p>
            <a:r>
              <a:rPr lang="en-GB" sz="2505" b="1" dirty="0">
                <a:solidFill>
                  <a:srgbClr val="7030A0"/>
                </a:solidFill>
              </a:rPr>
              <a:t>Impact:</a:t>
            </a:r>
            <a:r>
              <a:rPr lang="en-GB" sz="2505" dirty="0">
                <a:solidFill>
                  <a:srgbClr val="7030A0"/>
                </a:solidFill>
              </a:rPr>
              <a:t> </a:t>
            </a:r>
            <a:r>
              <a:rPr lang="en-GB" sz="2505" dirty="0"/>
              <a:t>Supports real-time decision-making and improves patient safety.</a:t>
            </a:r>
          </a:p>
          <a:p>
            <a:pPr>
              <a:buFont typeface="Arial" panose="020B0604020202020204" pitchFamily="34" charset="0"/>
              <a:buChar char="•"/>
            </a:pPr>
            <a:endParaRPr lang="en-GB" sz="2505" dirty="0"/>
          </a:p>
          <a:p>
            <a:r>
              <a:rPr lang="en-GB" sz="2505" b="1" dirty="0">
                <a:solidFill>
                  <a:srgbClr val="7030A0"/>
                </a:solidFill>
              </a:rPr>
              <a:t>Citation:</a:t>
            </a:r>
            <a:r>
              <a:rPr lang="en-GB" sz="2505" dirty="0">
                <a:solidFill>
                  <a:srgbClr val="7030A0"/>
                </a:solidFill>
              </a:rPr>
              <a:t> </a:t>
            </a:r>
            <a:r>
              <a:rPr lang="en-GB" sz="2505" dirty="0">
                <a:hlinkClick r:id="rId2"/>
              </a:rPr>
              <a:t>Digital Health: AI and Data in Nursing and Midwifery</a:t>
            </a:r>
            <a:r>
              <a:rPr lang="en-GB" sz="2505" dirty="0"/>
              <a:t> </a:t>
            </a:r>
            <a:r>
              <a:rPr lang="en-GB" sz="2505" dirty="0">
                <a:hlinkClick r:id="rId2"/>
              </a:rPr>
              <a:t>[digitalhealth.net]</a:t>
            </a:r>
            <a:endParaRPr lang="en-GB" sz="2505" dirty="0"/>
          </a:p>
        </p:txBody>
      </p:sp>
      <p:sp>
        <p:nvSpPr>
          <p:cNvPr id="12" name="Freeform 2">
            <a:extLst>
              <a:ext uri="{FF2B5EF4-FFF2-40B4-BE49-F238E27FC236}">
                <a16:creationId xmlns:a16="http://schemas.microsoft.com/office/drawing/2014/main" id="{5994BA12-A6B3-4EB6-B4D3-F1C5D91DC341}"/>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sz="1558"/>
          </a:p>
        </p:txBody>
      </p:sp>
      <p:sp>
        <p:nvSpPr>
          <p:cNvPr id="14" name="Freeform 13">
            <a:extLst>
              <a:ext uri="{FF2B5EF4-FFF2-40B4-BE49-F238E27FC236}">
                <a16:creationId xmlns:a16="http://schemas.microsoft.com/office/drawing/2014/main" id="{D1C2775C-23E2-45C3-B9AB-2C46DF3E6A95}"/>
              </a:ext>
            </a:extLst>
          </p:cNvPr>
          <p:cNvSpPr/>
          <p:nvPr/>
        </p:nvSpPr>
        <p:spPr>
          <a:xfrm>
            <a:off x="723032" y="590901"/>
            <a:ext cx="10295664" cy="462269"/>
          </a:xfrm>
          <a:custGeom>
            <a:avLst/>
            <a:gdLst/>
            <a:ahLst/>
            <a:cxnLst/>
            <a:rect l="l" t="t" r="r" b="b"/>
            <a:pathLst>
              <a:path w="13963374" h="5477730">
                <a:moveTo>
                  <a:pt x="0" y="0"/>
                </a:moveTo>
                <a:lnTo>
                  <a:pt x="13963374" y="0"/>
                </a:lnTo>
                <a:lnTo>
                  <a:pt x="13963374" y="5477730"/>
                </a:lnTo>
                <a:lnTo>
                  <a:pt x="0" y="5477730"/>
                </a:lnTo>
                <a:close/>
              </a:path>
            </a:pathLst>
          </a:custGeom>
          <a:solidFill>
            <a:srgbClr val="000000">
              <a:alpha val="0"/>
            </a:srgbClr>
          </a:solidFill>
        </p:spPr>
        <p:txBody>
          <a:bodyPr/>
          <a:lstStyle/>
          <a:p>
            <a:r>
              <a:rPr lang="en-GB" sz="4295" b="1" dirty="0">
                <a:solidFill>
                  <a:srgbClr val="002060"/>
                </a:solidFill>
              </a:rPr>
              <a:t>How is AI Being Used in Healthcare?</a:t>
            </a:r>
          </a:p>
        </p:txBody>
      </p:sp>
      <p:sp>
        <p:nvSpPr>
          <p:cNvPr id="15" name="AutoShape 4">
            <a:extLst>
              <a:ext uri="{FF2B5EF4-FFF2-40B4-BE49-F238E27FC236}">
                <a16:creationId xmlns:a16="http://schemas.microsoft.com/office/drawing/2014/main" id="{28572A51-8349-4628-A9D2-1AC589D03350}"/>
              </a:ext>
            </a:extLst>
          </p:cNvPr>
          <p:cNvSpPr/>
          <p:nvPr/>
        </p:nvSpPr>
        <p:spPr>
          <a:xfrm flipV="1">
            <a:off x="641211" y="1372494"/>
            <a:ext cx="10065019" cy="0"/>
          </a:xfrm>
          <a:prstGeom prst="line">
            <a:avLst/>
          </a:prstGeom>
          <a:ln w="85725" cap="flat">
            <a:solidFill>
              <a:srgbClr val="03A8C8"/>
            </a:solidFill>
            <a:prstDash val="solid"/>
            <a:headEnd type="none" w="sm" len="sm"/>
            <a:tailEnd type="none" w="sm" len="sm"/>
          </a:ln>
        </p:spPr>
        <p:txBody>
          <a:bodyPr/>
          <a:lstStyle/>
          <a:p>
            <a:endParaRPr lang="en-GB" sz="1073" dirty="0"/>
          </a:p>
          <a:p>
            <a:endParaRPr lang="en-GB" sz="1073" dirty="0"/>
          </a:p>
        </p:txBody>
      </p:sp>
      <p:grpSp>
        <p:nvGrpSpPr>
          <p:cNvPr id="17" name="Group 16">
            <a:extLst>
              <a:ext uri="{FF2B5EF4-FFF2-40B4-BE49-F238E27FC236}">
                <a16:creationId xmlns:a16="http://schemas.microsoft.com/office/drawing/2014/main" id="{D9798651-D3D6-4B2C-9937-AA2C832167FE}"/>
              </a:ext>
            </a:extLst>
          </p:cNvPr>
          <p:cNvGrpSpPr/>
          <p:nvPr/>
        </p:nvGrpSpPr>
        <p:grpSpPr>
          <a:xfrm>
            <a:off x="11035022" y="579593"/>
            <a:ext cx="174144" cy="174144"/>
            <a:chOff x="0" y="0"/>
            <a:chExt cx="812800" cy="812800"/>
          </a:xfrm>
        </p:grpSpPr>
        <p:sp>
          <p:nvSpPr>
            <p:cNvPr id="20" name="Freeform 4">
              <a:extLst>
                <a:ext uri="{FF2B5EF4-FFF2-40B4-BE49-F238E27FC236}">
                  <a16:creationId xmlns:a16="http://schemas.microsoft.com/office/drawing/2014/main" id="{AFCB18A8-942F-4401-ADE6-68F923F9EE4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21" name="TextBox 5">
              <a:extLst>
                <a:ext uri="{FF2B5EF4-FFF2-40B4-BE49-F238E27FC236}">
                  <a16:creationId xmlns:a16="http://schemas.microsoft.com/office/drawing/2014/main" id="{43D1E564-BE8E-47C5-B63B-4FCAC37CC454}"/>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2" name="Group 21">
            <a:extLst>
              <a:ext uri="{FF2B5EF4-FFF2-40B4-BE49-F238E27FC236}">
                <a16:creationId xmlns:a16="http://schemas.microsoft.com/office/drawing/2014/main" id="{0A4F464F-2850-43AE-9DCB-2E3943640AA0}"/>
              </a:ext>
            </a:extLst>
          </p:cNvPr>
          <p:cNvGrpSpPr/>
          <p:nvPr/>
        </p:nvGrpSpPr>
        <p:grpSpPr>
          <a:xfrm>
            <a:off x="10535013" y="579593"/>
            <a:ext cx="174144" cy="174144"/>
            <a:chOff x="0" y="0"/>
            <a:chExt cx="812800" cy="812800"/>
          </a:xfrm>
        </p:grpSpPr>
        <p:sp>
          <p:nvSpPr>
            <p:cNvPr id="23" name="Freeform 7">
              <a:extLst>
                <a:ext uri="{FF2B5EF4-FFF2-40B4-BE49-F238E27FC236}">
                  <a16:creationId xmlns:a16="http://schemas.microsoft.com/office/drawing/2014/main" id="{DCA0EFDC-349D-44D9-BB8F-45D4C6575FE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24" name="TextBox 8">
              <a:extLst>
                <a:ext uri="{FF2B5EF4-FFF2-40B4-BE49-F238E27FC236}">
                  <a16:creationId xmlns:a16="http://schemas.microsoft.com/office/drawing/2014/main" id="{42D1E921-D207-4734-8EE0-1660F03F2F43}"/>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5" name="Group 24">
            <a:extLst>
              <a:ext uri="{FF2B5EF4-FFF2-40B4-BE49-F238E27FC236}">
                <a16:creationId xmlns:a16="http://schemas.microsoft.com/office/drawing/2014/main" id="{C76437E4-F17B-4116-918A-A4E8E5EF8096}"/>
              </a:ext>
            </a:extLst>
          </p:cNvPr>
          <p:cNvGrpSpPr/>
          <p:nvPr/>
        </p:nvGrpSpPr>
        <p:grpSpPr>
          <a:xfrm>
            <a:off x="10035469" y="579593"/>
            <a:ext cx="174144" cy="174144"/>
            <a:chOff x="0" y="0"/>
            <a:chExt cx="812800" cy="812800"/>
          </a:xfrm>
        </p:grpSpPr>
        <p:sp>
          <p:nvSpPr>
            <p:cNvPr id="26" name="Freeform 10">
              <a:extLst>
                <a:ext uri="{FF2B5EF4-FFF2-40B4-BE49-F238E27FC236}">
                  <a16:creationId xmlns:a16="http://schemas.microsoft.com/office/drawing/2014/main" id="{73DE7EFD-8EED-4284-A10B-93F971C7246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27" name="TextBox 11">
              <a:extLst>
                <a:ext uri="{FF2B5EF4-FFF2-40B4-BE49-F238E27FC236}">
                  <a16:creationId xmlns:a16="http://schemas.microsoft.com/office/drawing/2014/main" id="{CD931B37-8EC4-48AE-BD5C-FEA5EEE42A98}"/>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324964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19B5F-6F88-507B-6BC3-10C008642BD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2A926C1-695E-D8C4-D530-23A5E1A4BEAA}"/>
              </a:ext>
            </a:extLst>
          </p:cNvPr>
          <p:cNvSpPr txBox="1"/>
          <p:nvPr/>
        </p:nvSpPr>
        <p:spPr>
          <a:xfrm>
            <a:off x="951847" y="1515179"/>
            <a:ext cx="10288306" cy="5050422"/>
          </a:xfrm>
          <a:prstGeom prst="rect">
            <a:avLst/>
          </a:prstGeom>
          <a:noFill/>
        </p:spPr>
        <p:txBody>
          <a:bodyPr wrap="square">
            <a:spAutoFit/>
          </a:bodyPr>
          <a:lstStyle/>
          <a:p>
            <a:pPr>
              <a:buNone/>
            </a:pPr>
            <a:r>
              <a:rPr lang="en-GB" sz="2148" b="1" dirty="0">
                <a:solidFill>
                  <a:srgbClr val="7030A0"/>
                </a:solidFill>
              </a:rPr>
              <a:t>AI-Driven CTG (Cardiotocography) Decision Support</a:t>
            </a:r>
          </a:p>
          <a:p>
            <a:pPr>
              <a:buNone/>
            </a:pPr>
            <a:endParaRPr lang="en-GB" sz="2148" b="1" dirty="0">
              <a:solidFill>
                <a:srgbClr val="7030A0"/>
              </a:solidFill>
            </a:endParaRPr>
          </a:p>
          <a:p>
            <a:r>
              <a:rPr lang="en-GB" sz="2148" b="1" dirty="0">
                <a:solidFill>
                  <a:srgbClr val="0070C0"/>
                </a:solidFill>
              </a:rPr>
              <a:t>Example:</a:t>
            </a:r>
            <a:r>
              <a:rPr lang="en-GB" sz="2148" dirty="0">
                <a:solidFill>
                  <a:srgbClr val="0070C0"/>
                </a:solidFill>
              </a:rPr>
              <a:t> </a:t>
            </a:r>
            <a:r>
              <a:rPr lang="en-GB" sz="2148" dirty="0"/>
              <a:t>AI tools assist midwives in interpreting foetal heart rate patterns during labour, supporting safer and more accurate clinical decisions.</a:t>
            </a:r>
          </a:p>
          <a:p>
            <a:r>
              <a:rPr lang="en-GB" sz="2148" b="1" dirty="0">
                <a:solidFill>
                  <a:srgbClr val="0070C0"/>
                </a:solidFill>
              </a:rPr>
              <a:t>Impact:</a:t>
            </a:r>
            <a:r>
              <a:rPr lang="en-GB" sz="2148" dirty="0">
                <a:solidFill>
                  <a:srgbClr val="0070C0"/>
                </a:solidFill>
              </a:rPr>
              <a:t> </a:t>
            </a:r>
            <a:r>
              <a:rPr lang="en-GB" sz="2148" dirty="0"/>
              <a:t>Enhances confidence and accuracy, especially in high-risk births.</a:t>
            </a:r>
          </a:p>
          <a:p>
            <a:r>
              <a:rPr lang="en-GB" sz="2148" b="1" dirty="0">
                <a:solidFill>
                  <a:srgbClr val="0070C0"/>
                </a:solidFill>
              </a:rPr>
              <a:t>Citation:</a:t>
            </a:r>
            <a:r>
              <a:rPr lang="en-GB" sz="2148" dirty="0">
                <a:solidFill>
                  <a:srgbClr val="0070C0"/>
                </a:solidFill>
              </a:rPr>
              <a:t> </a:t>
            </a:r>
            <a:r>
              <a:rPr lang="en-GB" sz="2148" dirty="0">
                <a:hlinkClick r:id="rId2"/>
              </a:rPr>
              <a:t>MDPI Scoping Review on AI in Midwifery</a:t>
            </a:r>
            <a:r>
              <a:rPr lang="en-GB" sz="2148" dirty="0"/>
              <a:t> </a:t>
            </a:r>
            <a:r>
              <a:rPr lang="en-GB" sz="2148" dirty="0">
                <a:hlinkClick r:id="rId2"/>
              </a:rPr>
              <a:t>[mdpi.com]</a:t>
            </a:r>
            <a:endParaRPr lang="en-GB" sz="2148" dirty="0"/>
          </a:p>
          <a:p>
            <a:pPr>
              <a:buNone/>
            </a:pPr>
            <a:endParaRPr lang="en-GB" sz="2148" dirty="0"/>
          </a:p>
          <a:p>
            <a:pPr>
              <a:buNone/>
            </a:pPr>
            <a:r>
              <a:rPr lang="en-GB" sz="2148" b="1" dirty="0">
                <a:solidFill>
                  <a:srgbClr val="7030A0"/>
                </a:solidFill>
              </a:rPr>
              <a:t>Early Warning Systems for Maternity Safety</a:t>
            </a:r>
          </a:p>
          <a:p>
            <a:pPr>
              <a:buNone/>
            </a:pPr>
            <a:endParaRPr lang="en-GB" sz="2148" b="1" dirty="0">
              <a:solidFill>
                <a:srgbClr val="7030A0"/>
              </a:solidFill>
            </a:endParaRPr>
          </a:p>
          <a:p>
            <a:r>
              <a:rPr lang="en-GB" sz="2148" b="1" dirty="0">
                <a:solidFill>
                  <a:srgbClr val="0070C0"/>
                </a:solidFill>
              </a:rPr>
              <a:t>Example:</a:t>
            </a:r>
            <a:r>
              <a:rPr lang="en-GB" sz="2148" dirty="0">
                <a:solidFill>
                  <a:srgbClr val="0070C0"/>
                </a:solidFill>
              </a:rPr>
              <a:t> </a:t>
            </a:r>
            <a:r>
              <a:rPr lang="en-GB" sz="2148" dirty="0"/>
              <a:t>AI scans NHS data to flag risks such as stillbirth or neonatal death in real time, enabling earlier interventions.</a:t>
            </a:r>
          </a:p>
          <a:p>
            <a:r>
              <a:rPr lang="en-GB" sz="2148" b="1" dirty="0">
                <a:solidFill>
                  <a:srgbClr val="0070C0"/>
                </a:solidFill>
              </a:rPr>
              <a:t>Impact:</a:t>
            </a:r>
            <a:r>
              <a:rPr lang="en-GB" sz="2148" dirty="0">
                <a:solidFill>
                  <a:srgbClr val="0070C0"/>
                </a:solidFill>
              </a:rPr>
              <a:t> </a:t>
            </a:r>
            <a:r>
              <a:rPr lang="en-GB" sz="2148" dirty="0"/>
              <a:t>Improves safety and outcomes in maternity care.</a:t>
            </a:r>
          </a:p>
          <a:p>
            <a:r>
              <a:rPr lang="en-GB" sz="2148" b="1" dirty="0">
                <a:solidFill>
                  <a:srgbClr val="0070C0"/>
                </a:solidFill>
              </a:rPr>
              <a:t>Citation:</a:t>
            </a:r>
            <a:r>
              <a:rPr lang="en-GB" sz="2148" dirty="0">
                <a:solidFill>
                  <a:srgbClr val="0070C0"/>
                </a:solidFill>
              </a:rPr>
              <a:t> </a:t>
            </a:r>
            <a:r>
              <a:rPr lang="en-GB" sz="2148" dirty="0">
                <a:hlinkClick r:id="rId3"/>
              </a:rPr>
              <a:t>NHS England AI Case Studies</a:t>
            </a:r>
            <a:r>
              <a:rPr lang="en-GB" sz="2148" dirty="0"/>
              <a:t> </a:t>
            </a:r>
            <a:r>
              <a:rPr lang="en-GB" sz="2148" dirty="0">
                <a:hlinkClick r:id="rId3"/>
              </a:rPr>
              <a:t>[digital.nhs.uk]</a:t>
            </a:r>
            <a:endParaRPr lang="en-GB" sz="2148" dirty="0"/>
          </a:p>
          <a:p>
            <a:pPr>
              <a:buNone/>
            </a:pPr>
            <a:br>
              <a:rPr lang="en-GB" sz="2148" dirty="0"/>
            </a:br>
            <a:endParaRPr lang="en-GB" sz="2148" dirty="0"/>
          </a:p>
        </p:txBody>
      </p:sp>
      <p:sp>
        <p:nvSpPr>
          <p:cNvPr id="12" name="Freeform 2">
            <a:extLst>
              <a:ext uri="{FF2B5EF4-FFF2-40B4-BE49-F238E27FC236}">
                <a16:creationId xmlns:a16="http://schemas.microsoft.com/office/drawing/2014/main" id="{47CCCE48-762C-4F2F-B7D3-6B8CD8F29027}"/>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sz="1558"/>
          </a:p>
        </p:txBody>
      </p:sp>
      <p:sp>
        <p:nvSpPr>
          <p:cNvPr id="15" name="Freeform 13">
            <a:extLst>
              <a:ext uri="{FF2B5EF4-FFF2-40B4-BE49-F238E27FC236}">
                <a16:creationId xmlns:a16="http://schemas.microsoft.com/office/drawing/2014/main" id="{8A78F21D-CAA7-4CF0-8687-ACD77CB21CD7}"/>
              </a:ext>
            </a:extLst>
          </p:cNvPr>
          <p:cNvSpPr/>
          <p:nvPr/>
        </p:nvSpPr>
        <p:spPr>
          <a:xfrm>
            <a:off x="723031" y="590901"/>
            <a:ext cx="9923759" cy="462269"/>
          </a:xfrm>
          <a:custGeom>
            <a:avLst/>
            <a:gdLst/>
            <a:ahLst/>
            <a:cxnLst/>
            <a:rect l="l" t="t" r="r" b="b"/>
            <a:pathLst>
              <a:path w="13963374" h="5477730">
                <a:moveTo>
                  <a:pt x="0" y="0"/>
                </a:moveTo>
                <a:lnTo>
                  <a:pt x="13963374" y="0"/>
                </a:lnTo>
                <a:lnTo>
                  <a:pt x="13963374" y="5477730"/>
                </a:lnTo>
                <a:lnTo>
                  <a:pt x="0" y="5477730"/>
                </a:lnTo>
                <a:close/>
              </a:path>
            </a:pathLst>
          </a:custGeom>
          <a:solidFill>
            <a:srgbClr val="000000">
              <a:alpha val="0"/>
            </a:srgbClr>
          </a:solidFill>
        </p:spPr>
        <p:txBody>
          <a:bodyPr/>
          <a:lstStyle/>
          <a:p>
            <a:r>
              <a:rPr lang="en-GB" sz="4295" b="1" dirty="0">
                <a:solidFill>
                  <a:srgbClr val="002060"/>
                </a:solidFill>
              </a:rPr>
              <a:t>How is AI Being Used in Healthcare?</a:t>
            </a:r>
          </a:p>
        </p:txBody>
      </p:sp>
      <p:sp>
        <p:nvSpPr>
          <p:cNvPr id="17" name="AutoShape 4">
            <a:extLst>
              <a:ext uri="{FF2B5EF4-FFF2-40B4-BE49-F238E27FC236}">
                <a16:creationId xmlns:a16="http://schemas.microsoft.com/office/drawing/2014/main" id="{6B5A5E99-563A-4DBF-9412-25BD92E0B086}"/>
              </a:ext>
            </a:extLst>
          </p:cNvPr>
          <p:cNvSpPr/>
          <p:nvPr/>
        </p:nvSpPr>
        <p:spPr>
          <a:xfrm flipV="1">
            <a:off x="641211" y="1372494"/>
            <a:ext cx="10065019" cy="0"/>
          </a:xfrm>
          <a:prstGeom prst="line">
            <a:avLst/>
          </a:prstGeom>
          <a:ln w="85725" cap="flat">
            <a:solidFill>
              <a:srgbClr val="03A8C8"/>
            </a:solidFill>
            <a:prstDash val="solid"/>
            <a:headEnd type="none" w="sm" len="sm"/>
            <a:tailEnd type="none" w="sm" len="sm"/>
          </a:ln>
        </p:spPr>
        <p:txBody>
          <a:bodyPr/>
          <a:lstStyle/>
          <a:p>
            <a:endParaRPr lang="en-GB" sz="1073" dirty="0"/>
          </a:p>
          <a:p>
            <a:endParaRPr lang="en-GB" sz="1073" dirty="0"/>
          </a:p>
        </p:txBody>
      </p:sp>
      <p:grpSp>
        <p:nvGrpSpPr>
          <p:cNvPr id="20" name="Group 19">
            <a:extLst>
              <a:ext uri="{FF2B5EF4-FFF2-40B4-BE49-F238E27FC236}">
                <a16:creationId xmlns:a16="http://schemas.microsoft.com/office/drawing/2014/main" id="{732FA35C-E31D-4D81-AE54-36E9312E88F1}"/>
              </a:ext>
            </a:extLst>
          </p:cNvPr>
          <p:cNvGrpSpPr/>
          <p:nvPr/>
        </p:nvGrpSpPr>
        <p:grpSpPr>
          <a:xfrm>
            <a:off x="11035022" y="579593"/>
            <a:ext cx="174144" cy="174144"/>
            <a:chOff x="0" y="0"/>
            <a:chExt cx="812800" cy="812800"/>
          </a:xfrm>
        </p:grpSpPr>
        <p:sp>
          <p:nvSpPr>
            <p:cNvPr id="21" name="Freeform 4">
              <a:extLst>
                <a:ext uri="{FF2B5EF4-FFF2-40B4-BE49-F238E27FC236}">
                  <a16:creationId xmlns:a16="http://schemas.microsoft.com/office/drawing/2014/main" id="{ECEAD958-F2E0-463A-940A-A7688C13220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22" name="TextBox 5">
              <a:extLst>
                <a:ext uri="{FF2B5EF4-FFF2-40B4-BE49-F238E27FC236}">
                  <a16:creationId xmlns:a16="http://schemas.microsoft.com/office/drawing/2014/main" id="{CA93DF14-F9AB-4303-9C4E-A5EE6C0CE54D}"/>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3" name="Group 22">
            <a:extLst>
              <a:ext uri="{FF2B5EF4-FFF2-40B4-BE49-F238E27FC236}">
                <a16:creationId xmlns:a16="http://schemas.microsoft.com/office/drawing/2014/main" id="{3963A048-6E87-4051-B84C-FAD3D6843C94}"/>
              </a:ext>
            </a:extLst>
          </p:cNvPr>
          <p:cNvGrpSpPr/>
          <p:nvPr/>
        </p:nvGrpSpPr>
        <p:grpSpPr>
          <a:xfrm>
            <a:off x="10535013" y="579593"/>
            <a:ext cx="174144" cy="174144"/>
            <a:chOff x="0" y="0"/>
            <a:chExt cx="812800" cy="812800"/>
          </a:xfrm>
        </p:grpSpPr>
        <p:sp>
          <p:nvSpPr>
            <p:cNvPr id="24" name="Freeform 7">
              <a:extLst>
                <a:ext uri="{FF2B5EF4-FFF2-40B4-BE49-F238E27FC236}">
                  <a16:creationId xmlns:a16="http://schemas.microsoft.com/office/drawing/2014/main" id="{B268DBB2-F381-438F-809A-EA6897C83E1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25" name="TextBox 8">
              <a:extLst>
                <a:ext uri="{FF2B5EF4-FFF2-40B4-BE49-F238E27FC236}">
                  <a16:creationId xmlns:a16="http://schemas.microsoft.com/office/drawing/2014/main" id="{85A466B4-606C-471F-8274-DE3A08A6C236}"/>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6" name="Group 25">
            <a:extLst>
              <a:ext uri="{FF2B5EF4-FFF2-40B4-BE49-F238E27FC236}">
                <a16:creationId xmlns:a16="http://schemas.microsoft.com/office/drawing/2014/main" id="{9D24C28E-5768-4D73-ADEF-73B0874F2C18}"/>
              </a:ext>
            </a:extLst>
          </p:cNvPr>
          <p:cNvGrpSpPr/>
          <p:nvPr/>
        </p:nvGrpSpPr>
        <p:grpSpPr>
          <a:xfrm>
            <a:off x="10035469" y="579593"/>
            <a:ext cx="174144" cy="174144"/>
            <a:chOff x="0" y="0"/>
            <a:chExt cx="812800" cy="812800"/>
          </a:xfrm>
        </p:grpSpPr>
        <p:sp>
          <p:nvSpPr>
            <p:cNvPr id="27" name="Freeform 10">
              <a:extLst>
                <a:ext uri="{FF2B5EF4-FFF2-40B4-BE49-F238E27FC236}">
                  <a16:creationId xmlns:a16="http://schemas.microsoft.com/office/drawing/2014/main" id="{AF8ED41F-6702-49EF-9373-0CBE9A429FB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28" name="TextBox 11">
              <a:extLst>
                <a:ext uri="{FF2B5EF4-FFF2-40B4-BE49-F238E27FC236}">
                  <a16:creationId xmlns:a16="http://schemas.microsoft.com/office/drawing/2014/main" id="{5B4548B8-A07D-4BA0-8D99-62BB244029F8}"/>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85032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9F7BD-E104-5DFA-1D3F-29405E1E37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E126938-1D26-B44E-C647-F950E04C5874}"/>
              </a:ext>
            </a:extLst>
          </p:cNvPr>
          <p:cNvSpPr txBox="1"/>
          <p:nvPr/>
        </p:nvSpPr>
        <p:spPr>
          <a:xfrm>
            <a:off x="787618" y="1562024"/>
            <a:ext cx="10354063" cy="4387355"/>
          </a:xfrm>
          <a:prstGeom prst="rect">
            <a:avLst/>
          </a:prstGeom>
          <a:noFill/>
        </p:spPr>
        <p:txBody>
          <a:bodyPr wrap="square">
            <a:spAutoFit/>
          </a:bodyPr>
          <a:lstStyle/>
          <a:p>
            <a:pPr>
              <a:buNone/>
            </a:pPr>
            <a:r>
              <a:rPr lang="en-GB" sz="2326" b="1" dirty="0">
                <a:solidFill>
                  <a:srgbClr val="7030A0"/>
                </a:solidFill>
              </a:rPr>
              <a:t>AI in Midwifery Education</a:t>
            </a:r>
          </a:p>
          <a:p>
            <a:r>
              <a:rPr lang="en-GB" sz="2326" b="1" dirty="0">
                <a:solidFill>
                  <a:srgbClr val="0070C0"/>
                </a:solidFill>
              </a:rPr>
              <a:t>Example:</a:t>
            </a:r>
            <a:r>
              <a:rPr lang="en-GB" sz="2326" dirty="0">
                <a:solidFill>
                  <a:srgbClr val="0070C0"/>
                </a:solidFill>
              </a:rPr>
              <a:t> </a:t>
            </a:r>
            <a:r>
              <a:rPr lang="en-GB" sz="2326" dirty="0"/>
              <a:t>AI-powered virtual patients and personalised learning tools are being used to enhance clinical education for nurses &amp; midwives.</a:t>
            </a:r>
          </a:p>
          <a:p>
            <a:r>
              <a:rPr lang="en-GB" sz="2326" b="1" dirty="0">
                <a:solidFill>
                  <a:srgbClr val="0070C0"/>
                </a:solidFill>
              </a:rPr>
              <a:t>Impact:</a:t>
            </a:r>
            <a:r>
              <a:rPr lang="en-GB" sz="2326" dirty="0">
                <a:solidFill>
                  <a:srgbClr val="0070C0"/>
                </a:solidFill>
              </a:rPr>
              <a:t> </a:t>
            </a:r>
            <a:r>
              <a:rPr lang="en-GB" sz="2326" dirty="0"/>
              <a:t>Reduces training errors and supports ongoing professional development.</a:t>
            </a:r>
          </a:p>
          <a:p>
            <a:r>
              <a:rPr lang="en-GB" sz="2326" b="1" dirty="0">
                <a:solidFill>
                  <a:srgbClr val="0070C0"/>
                </a:solidFill>
              </a:rPr>
              <a:t>Citation:</a:t>
            </a:r>
            <a:r>
              <a:rPr lang="en-GB" sz="2326" dirty="0">
                <a:solidFill>
                  <a:srgbClr val="0070C0"/>
                </a:solidFill>
              </a:rPr>
              <a:t> </a:t>
            </a:r>
            <a:r>
              <a:rPr lang="en-GB" sz="2326" dirty="0">
                <a:hlinkClick r:id="rId2"/>
              </a:rPr>
              <a:t>MDPI Scoping Review on AI in Midwifery</a:t>
            </a:r>
            <a:r>
              <a:rPr lang="en-GB" sz="2326" dirty="0"/>
              <a:t> </a:t>
            </a:r>
            <a:r>
              <a:rPr lang="en-GB" sz="2326" dirty="0">
                <a:hlinkClick r:id="rId2"/>
              </a:rPr>
              <a:t>[mdpi.com]</a:t>
            </a:r>
            <a:endParaRPr lang="en-GB" sz="2326" dirty="0"/>
          </a:p>
          <a:p>
            <a:pPr>
              <a:buNone/>
            </a:pPr>
            <a:endParaRPr lang="en-GB" sz="2326" dirty="0"/>
          </a:p>
          <a:p>
            <a:pPr>
              <a:buNone/>
            </a:pPr>
            <a:r>
              <a:rPr lang="en-GB" sz="2326" b="1" dirty="0">
                <a:solidFill>
                  <a:srgbClr val="7030A0"/>
                </a:solidFill>
              </a:rPr>
              <a:t>Predictive Analytics for Maternal Health</a:t>
            </a:r>
          </a:p>
          <a:p>
            <a:r>
              <a:rPr lang="en-GB" sz="2326" b="1" dirty="0">
                <a:solidFill>
                  <a:schemeClr val="accent1"/>
                </a:solidFill>
              </a:rPr>
              <a:t>Example:</a:t>
            </a:r>
            <a:r>
              <a:rPr lang="en-GB" sz="2326" dirty="0">
                <a:solidFill>
                  <a:schemeClr val="accent1"/>
                </a:solidFill>
              </a:rPr>
              <a:t> </a:t>
            </a:r>
            <a:r>
              <a:rPr lang="en-GB" sz="2326" dirty="0"/>
              <a:t>AI models predict complications such as preeclampsia or preterm birth, supporting proactive care planning.</a:t>
            </a:r>
          </a:p>
          <a:p>
            <a:r>
              <a:rPr lang="en-GB" sz="2326" b="1" dirty="0">
                <a:solidFill>
                  <a:schemeClr val="accent1"/>
                </a:solidFill>
              </a:rPr>
              <a:t>Impact:</a:t>
            </a:r>
            <a:r>
              <a:rPr lang="en-GB" sz="2326" dirty="0">
                <a:solidFill>
                  <a:schemeClr val="accent1"/>
                </a:solidFill>
              </a:rPr>
              <a:t> </a:t>
            </a:r>
            <a:r>
              <a:rPr lang="en-GB" sz="2326" dirty="0"/>
              <a:t>Enables earlier interventions and better resource allocation.</a:t>
            </a:r>
          </a:p>
          <a:p>
            <a:r>
              <a:rPr lang="en-GB" sz="2326" b="1" dirty="0">
                <a:solidFill>
                  <a:schemeClr val="accent1"/>
                </a:solidFill>
              </a:rPr>
              <a:t>Citation:</a:t>
            </a:r>
            <a:r>
              <a:rPr lang="en-GB" sz="2326" dirty="0">
                <a:solidFill>
                  <a:schemeClr val="accent1"/>
                </a:solidFill>
              </a:rPr>
              <a:t> </a:t>
            </a:r>
            <a:r>
              <a:rPr lang="en-GB" sz="2326" dirty="0">
                <a:hlinkClick r:id="rId3"/>
              </a:rPr>
              <a:t>Integration of AI in Midwifery Care: A Systematic Review</a:t>
            </a:r>
            <a:r>
              <a:rPr lang="en-GB" sz="2326" dirty="0"/>
              <a:t> </a:t>
            </a:r>
            <a:r>
              <a:rPr lang="en-GB" sz="2326" dirty="0">
                <a:hlinkClick r:id="rId3"/>
              </a:rPr>
              <a:t>[oaskpublishers.com]</a:t>
            </a:r>
            <a:endParaRPr lang="en-GB" sz="2326" dirty="0"/>
          </a:p>
        </p:txBody>
      </p:sp>
      <p:sp>
        <p:nvSpPr>
          <p:cNvPr id="12" name="Freeform 2">
            <a:extLst>
              <a:ext uri="{FF2B5EF4-FFF2-40B4-BE49-F238E27FC236}">
                <a16:creationId xmlns:a16="http://schemas.microsoft.com/office/drawing/2014/main" id="{5D3CE6E4-CABC-4117-9DFB-94F6DBD13772}"/>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sz="1558"/>
          </a:p>
        </p:txBody>
      </p:sp>
      <p:sp>
        <p:nvSpPr>
          <p:cNvPr id="14" name="Freeform 13">
            <a:extLst>
              <a:ext uri="{FF2B5EF4-FFF2-40B4-BE49-F238E27FC236}">
                <a16:creationId xmlns:a16="http://schemas.microsoft.com/office/drawing/2014/main" id="{724FA985-47C7-438F-B196-A8F2DF469D00}"/>
              </a:ext>
            </a:extLst>
          </p:cNvPr>
          <p:cNvSpPr/>
          <p:nvPr/>
        </p:nvSpPr>
        <p:spPr>
          <a:xfrm>
            <a:off x="723032" y="590901"/>
            <a:ext cx="10311990" cy="462269"/>
          </a:xfrm>
          <a:custGeom>
            <a:avLst/>
            <a:gdLst/>
            <a:ahLst/>
            <a:cxnLst/>
            <a:rect l="l" t="t" r="r" b="b"/>
            <a:pathLst>
              <a:path w="13963374" h="5477730">
                <a:moveTo>
                  <a:pt x="0" y="0"/>
                </a:moveTo>
                <a:lnTo>
                  <a:pt x="13963374" y="0"/>
                </a:lnTo>
                <a:lnTo>
                  <a:pt x="13963374" y="5477730"/>
                </a:lnTo>
                <a:lnTo>
                  <a:pt x="0" y="5477730"/>
                </a:lnTo>
                <a:close/>
              </a:path>
            </a:pathLst>
          </a:custGeom>
          <a:solidFill>
            <a:srgbClr val="000000">
              <a:alpha val="0"/>
            </a:srgbClr>
          </a:solidFill>
        </p:spPr>
        <p:txBody>
          <a:bodyPr/>
          <a:lstStyle/>
          <a:p>
            <a:r>
              <a:rPr lang="en-GB" sz="4295" b="1" dirty="0">
                <a:solidFill>
                  <a:srgbClr val="002060"/>
                </a:solidFill>
              </a:rPr>
              <a:t>How is AI Being Used in Healthcare?</a:t>
            </a:r>
          </a:p>
        </p:txBody>
      </p:sp>
      <p:sp>
        <p:nvSpPr>
          <p:cNvPr id="15" name="AutoShape 4">
            <a:extLst>
              <a:ext uri="{FF2B5EF4-FFF2-40B4-BE49-F238E27FC236}">
                <a16:creationId xmlns:a16="http://schemas.microsoft.com/office/drawing/2014/main" id="{D90CDF5A-6753-4562-9D98-B38E7AC49385}"/>
              </a:ext>
            </a:extLst>
          </p:cNvPr>
          <p:cNvSpPr/>
          <p:nvPr/>
        </p:nvSpPr>
        <p:spPr>
          <a:xfrm flipV="1">
            <a:off x="641211" y="1372494"/>
            <a:ext cx="10065019" cy="0"/>
          </a:xfrm>
          <a:prstGeom prst="line">
            <a:avLst/>
          </a:prstGeom>
          <a:ln w="85725" cap="flat">
            <a:solidFill>
              <a:srgbClr val="03A8C8"/>
            </a:solidFill>
            <a:prstDash val="solid"/>
            <a:headEnd type="none" w="sm" len="sm"/>
            <a:tailEnd type="none" w="sm" len="sm"/>
          </a:ln>
        </p:spPr>
        <p:txBody>
          <a:bodyPr/>
          <a:lstStyle/>
          <a:p>
            <a:endParaRPr lang="en-GB" sz="1073" dirty="0"/>
          </a:p>
          <a:p>
            <a:endParaRPr lang="en-GB" sz="1073" dirty="0"/>
          </a:p>
        </p:txBody>
      </p:sp>
      <p:grpSp>
        <p:nvGrpSpPr>
          <p:cNvPr id="17" name="Group 16">
            <a:extLst>
              <a:ext uri="{FF2B5EF4-FFF2-40B4-BE49-F238E27FC236}">
                <a16:creationId xmlns:a16="http://schemas.microsoft.com/office/drawing/2014/main" id="{C6AC4C37-16D5-47E9-8B4D-0FD940B93636}"/>
              </a:ext>
            </a:extLst>
          </p:cNvPr>
          <p:cNvGrpSpPr/>
          <p:nvPr/>
        </p:nvGrpSpPr>
        <p:grpSpPr>
          <a:xfrm>
            <a:off x="11035022" y="579593"/>
            <a:ext cx="174144" cy="174144"/>
            <a:chOff x="0" y="0"/>
            <a:chExt cx="812800" cy="812800"/>
          </a:xfrm>
        </p:grpSpPr>
        <p:sp>
          <p:nvSpPr>
            <p:cNvPr id="20" name="Freeform 4">
              <a:extLst>
                <a:ext uri="{FF2B5EF4-FFF2-40B4-BE49-F238E27FC236}">
                  <a16:creationId xmlns:a16="http://schemas.microsoft.com/office/drawing/2014/main" id="{271FD396-A406-4491-960B-10A0EB0ABD8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21" name="TextBox 5">
              <a:extLst>
                <a:ext uri="{FF2B5EF4-FFF2-40B4-BE49-F238E27FC236}">
                  <a16:creationId xmlns:a16="http://schemas.microsoft.com/office/drawing/2014/main" id="{77478DD8-7FCF-45A4-BB4B-C657687D0835}"/>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2" name="Group 21">
            <a:extLst>
              <a:ext uri="{FF2B5EF4-FFF2-40B4-BE49-F238E27FC236}">
                <a16:creationId xmlns:a16="http://schemas.microsoft.com/office/drawing/2014/main" id="{5D8F6E53-82BD-4164-AB6F-9DEC11DC7FFE}"/>
              </a:ext>
            </a:extLst>
          </p:cNvPr>
          <p:cNvGrpSpPr/>
          <p:nvPr/>
        </p:nvGrpSpPr>
        <p:grpSpPr>
          <a:xfrm>
            <a:off x="10535013" y="579593"/>
            <a:ext cx="174144" cy="174144"/>
            <a:chOff x="0" y="0"/>
            <a:chExt cx="812800" cy="812800"/>
          </a:xfrm>
        </p:grpSpPr>
        <p:sp>
          <p:nvSpPr>
            <p:cNvPr id="23" name="Freeform 7">
              <a:extLst>
                <a:ext uri="{FF2B5EF4-FFF2-40B4-BE49-F238E27FC236}">
                  <a16:creationId xmlns:a16="http://schemas.microsoft.com/office/drawing/2014/main" id="{0BB8A03A-B36B-46C1-871F-780AAA5705C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24" name="TextBox 8">
              <a:extLst>
                <a:ext uri="{FF2B5EF4-FFF2-40B4-BE49-F238E27FC236}">
                  <a16:creationId xmlns:a16="http://schemas.microsoft.com/office/drawing/2014/main" id="{9620DA23-C0BC-4648-8B9C-0B310104DE8C}"/>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5" name="Group 24">
            <a:extLst>
              <a:ext uri="{FF2B5EF4-FFF2-40B4-BE49-F238E27FC236}">
                <a16:creationId xmlns:a16="http://schemas.microsoft.com/office/drawing/2014/main" id="{1D675648-A281-4132-ADB3-3258EEB08E66}"/>
              </a:ext>
            </a:extLst>
          </p:cNvPr>
          <p:cNvGrpSpPr/>
          <p:nvPr/>
        </p:nvGrpSpPr>
        <p:grpSpPr>
          <a:xfrm>
            <a:off x="10035469" y="579593"/>
            <a:ext cx="174144" cy="174144"/>
            <a:chOff x="0" y="0"/>
            <a:chExt cx="812800" cy="812800"/>
          </a:xfrm>
        </p:grpSpPr>
        <p:sp>
          <p:nvSpPr>
            <p:cNvPr id="26" name="Freeform 10">
              <a:extLst>
                <a:ext uri="{FF2B5EF4-FFF2-40B4-BE49-F238E27FC236}">
                  <a16:creationId xmlns:a16="http://schemas.microsoft.com/office/drawing/2014/main" id="{2B5BBD48-578C-4763-9712-7451728EB38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27" name="TextBox 11">
              <a:extLst>
                <a:ext uri="{FF2B5EF4-FFF2-40B4-BE49-F238E27FC236}">
                  <a16:creationId xmlns:a16="http://schemas.microsoft.com/office/drawing/2014/main" id="{48E89CD8-844B-4A41-8EAE-4173E795CD2D}"/>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428850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1434952" y="769030"/>
            <a:ext cx="1625232" cy="737248"/>
          </a:xfrm>
        </p:spPr>
        <p:txBody>
          <a:bodyPr>
            <a:normAutofit lnSpcReduction="10000"/>
          </a:bodyPr>
          <a:lstStyle/>
          <a:p>
            <a:r>
              <a:rPr lang="en-GB" dirty="0">
                <a:solidFill>
                  <a:srgbClr val="002060"/>
                </a:solidFill>
              </a:rPr>
              <a:t>2021 Paper</a:t>
            </a:r>
          </a:p>
        </p:txBody>
      </p:sp>
      <p:sp>
        <p:nvSpPr>
          <p:cNvPr id="4" name="Content Placeholder 3"/>
          <p:cNvSpPr>
            <a:spLocks noGrp="1"/>
          </p:cNvSpPr>
          <p:nvPr>
            <p:ph sz="half" idx="2"/>
          </p:nvPr>
        </p:nvSpPr>
        <p:spPr>
          <a:xfrm>
            <a:off x="880293" y="1863764"/>
            <a:ext cx="2834015" cy="3297023"/>
          </a:xfrm>
        </p:spPr>
        <p:txBody>
          <a:bodyPr>
            <a:normAutofit fontScale="62500" lnSpcReduction="20000"/>
          </a:bodyPr>
          <a:lstStyle/>
          <a:p>
            <a:r>
              <a:rPr lang="en-GB" dirty="0">
                <a:solidFill>
                  <a:srgbClr val="002060"/>
                </a:solidFill>
              </a:rPr>
              <a:t>600 patients 17 centres</a:t>
            </a:r>
          </a:p>
          <a:p>
            <a:endParaRPr lang="en-GB" dirty="0">
              <a:solidFill>
                <a:srgbClr val="002060"/>
              </a:solidFill>
            </a:endParaRPr>
          </a:p>
          <a:p>
            <a:r>
              <a:rPr lang="en-GB" dirty="0">
                <a:solidFill>
                  <a:srgbClr val="002060"/>
                </a:solidFill>
              </a:rPr>
              <a:t>Excluded obvious fractures</a:t>
            </a:r>
          </a:p>
          <a:p>
            <a:endParaRPr lang="en-GB" dirty="0">
              <a:solidFill>
                <a:srgbClr val="002060"/>
              </a:solidFill>
            </a:endParaRPr>
          </a:p>
          <a:p>
            <a:r>
              <a:rPr lang="en-GB" dirty="0">
                <a:solidFill>
                  <a:srgbClr val="002060"/>
                </a:solidFill>
              </a:rPr>
              <a:t>ED sensitivity improved 61.3% - 74.3%</a:t>
            </a:r>
          </a:p>
          <a:p>
            <a:pPr lvl="1"/>
            <a:r>
              <a:rPr lang="en-GB" b="1" u="sng" dirty="0">
                <a:solidFill>
                  <a:srgbClr val="002060"/>
                </a:solidFill>
              </a:rPr>
              <a:t>13% increase</a:t>
            </a:r>
          </a:p>
          <a:p>
            <a:pPr marL="409097" lvl="1" indent="0">
              <a:buNone/>
            </a:pPr>
            <a:endParaRPr lang="en-GB" b="1" dirty="0">
              <a:solidFill>
                <a:srgbClr val="002060"/>
              </a:solidFill>
            </a:endParaRPr>
          </a:p>
          <a:p>
            <a:r>
              <a:rPr lang="en-GB" dirty="0">
                <a:solidFill>
                  <a:srgbClr val="002060"/>
                </a:solidFill>
              </a:rPr>
              <a:t>Radiology sensitivity 80.2% - 84.6%</a:t>
            </a:r>
          </a:p>
          <a:p>
            <a:pPr lvl="1"/>
            <a:r>
              <a:rPr lang="en-GB" b="1" u="sng" dirty="0">
                <a:solidFill>
                  <a:srgbClr val="002060"/>
                </a:solidFill>
              </a:rPr>
              <a:t>4.3 % increase</a:t>
            </a:r>
          </a:p>
          <a:p>
            <a:endParaRPr lang="en-GB" dirty="0"/>
          </a:p>
        </p:txBody>
      </p:sp>
      <p:sp>
        <p:nvSpPr>
          <p:cNvPr id="5" name="Text Placeholder 4"/>
          <p:cNvSpPr>
            <a:spLocks noGrp="1"/>
          </p:cNvSpPr>
          <p:nvPr>
            <p:ph type="body" sz="quarter" idx="3"/>
          </p:nvPr>
        </p:nvSpPr>
        <p:spPr>
          <a:xfrm>
            <a:off x="4747852" y="769030"/>
            <a:ext cx="1785149" cy="737248"/>
          </a:xfrm>
        </p:spPr>
        <p:txBody>
          <a:bodyPr>
            <a:normAutofit lnSpcReduction="10000"/>
          </a:bodyPr>
          <a:lstStyle/>
          <a:p>
            <a:r>
              <a:rPr lang="en-GB" dirty="0">
                <a:solidFill>
                  <a:srgbClr val="7030A0"/>
                </a:solidFill>
              </a:rPr>
              <a:t>NHSCT Audit</a:t>
            </a:r>
          </a:p>
        </p:txBody>
      </p:sp>
      <p:sp>
        <p:nvSpPr>
          <p:cNvPr id="6" name="Content Placeholder 5"/>
          <p:cNvSpPr>
            <a:spLocks noGrp="1"/>
          </p:cNvSpPr>
          <p:nvPr>
            <p:ph sz="quarter" idx="4"/>
          </p:nvPr>
        </p:nvSpPr>
        <p:spPr>
          <a:xfrm>
            <a:off x="4286493" y="1863764"/>
            <a:ext cx="2912532" cy="3297023"/>
          </a:xfrm>
        </p:spPr>
        <p:txBody>
          <a:bodyPr>
            <a:normAutofit fontScale="62500" lnSpcReduction="20000"/>
          </a:bodyPr>
          <a:lstStyle/>
          <a:p>
            <a:r>
              <a:rPr lang="en-GB" dirty="0">
                <a:solidFill>
                  <a:srgbClr val="7030A0"/>
                </a:solidFill>
              </a:rPr>
              <a:t>725 patients 3 centres (single Trust)</a:t>
            </a:r>
          </a:p>
          <a:p>
            <a:endParaRPr lang="en-GB" dirty="0">
              <a:solidFill>
                <a:srgbClr val="7030A0"/>
              </a:solidFill>
            </a:endParaRPr>
          </a:p>
          <a:p>
            <a:r>
              <a:rPr lang="en-GB" dirty="0">
                <a:solidFill>
                  <a:srgbClr val="7030A0"/>
                </a:solidFill>
              </a:rPr>
              <a:t>ED sensitivity improved 79.8% - 94.3% </a:t>
            </a:r>
          </a:p>
          <a:p>
            <a:pPr lvl="1"/>
            <a:r>
              <a:rPr lang="en-GB" b="1" u="sng" dirty="0">
                <a:solidFill>
                  <a:srgbClr val="7030A0"/>
                </a:solidFill>
              </a:rPr>
              <a:t>14.5% increase</a:t>
            </a:r>
          </a:p>
          <a:p>
            <a:pPr lvl="1"/>
            <a:endParaRPr lang="en-GB" b="1" dirty="0">
              <a:solidFill>
                <a:srgbClr val="7030A0"/>
              </a:solidFill>
            </a:endParaRPr>
          </a:p>
          <a:p>
            <a:r>
              <a:rPr lang="en-GB" dirty="0">
                <a:solidFill>
                  <a:srgbClr val="7030A0"/>
                </a:solidFill>
              </a:rPr>
              <a:t>Radiology sensitivity 89.1% - 94.4%</a:t>
            </a:r>
          </a:p>
          <a:p>
            <a:pPr lvl="1"/>
            <a:r>
              <a:rPr lang="en-GB" b="1" u="sng" dirty="0">
                <a:solidFill>
                  <a:srgbClr val="7030A0"/>
                </a:solidFill>
              </a:rPr>
              <a:t>5.3% increase</a:t>
            </a:r>
          </a:p>
        </p:txBody>
      </p:sp>
      <p:pic>
        <p:nvPicPr>
          <p:cNvPr id="7" name="Picture 6"/>
          <p:cNvPicPr>
            <a:picLocks noChangeAspect="1"/>
          </p:cNvPicPr>
          <p:nvPr/>
        </p:nvPicPr>
        <p:blipFill>
          <a:blip r:embed="rId2"/>
          <a:stretch>
            <a:fillRect/>
          </a:stretch>
        </p:blipFill>
        <p:spPr>
          <a:xfrm>
            <a:off x="7566543" y="955779"/>
            <a:ext cx="3745165" cy="4946443"/>
          </a:xfrm>
          <a:prstGeom prst="rect">
            <a:avLst/>
          </a:prstGeom>
        </p:spPr>
      </p:pic>
      <p:sp>
        <p:nvSpPr>
          <p:cNvPr id="8" name="Freeform 2">
            <a:extLst>
              <a:ext uri="{FF2B5EF4-FFF2-40B4-BE49-F238E27FC236}">
                <a16:creationId xmlns:a16="http://schemas.microsoft.com/office/drawing/2014/main" id="{B885E828-41A5-4FCD-9D49-F86AF618E192}"/>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sz="1558"/>
          </a:p>
        </p:txBody>
      </p:sp>
      <p:cxnSp>
        <p:nvCxnSpPr>
          <p:cNvPr id="18" name="Straight Connector 17">
            <a:extLst>
              <a:ext uri="{FF2B5EF4-FFF2-40B4-BE49-F238E27FC236}">
                <a16:creationId xmlns:a16="http://schemas.microsoft.com/office/drawing/2014/main" id="{27460E30-E0DB-4A87-8AD1-EBF2C03EA94B}"/>
              </a:ext>
            </a:extLst>
          </p:cNvPr>
          <p:cNvCxnSpPr>
            <a:cxnSpLocks/>
          </p:cNvCxnSpPr>
          <p:nvPr/>
        </p:nvCxnSpPr>
        <p:spPr>
          <a:xfrm>
            <a:off x="3922789" y="1137654"/>
            <a:ext cx="0" cy="402313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DDF8C53-F5D2-4BEF-B0F1-EAF984CE07CE}"/>
              </a:ext>
            </a:extLst>
          </p:cNvPr>
          <p:cNvCxnSpPr>
            <a:cxnSpLocks/>
          </p:cNvCxnSpPr>
          <p:nvPr/>
        </p:nvCxnSpPr>
        <p:spPr>
          <a:xfrm>
            <a:off x="880292" y="1587384"/>
            <a:ext cx="6158691"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C68C1045-18E1-4311-99FF-0A2E0B110381}"/>
              </a:ext>
            </a:extLst>
          </p:cNvPr>
          <p:cNvGrpSpPr/>
          <p:nvPr/>
        </p:nvGrpSpPr>
        <p:grpSpPr>
          <a:xfrm>
            <a:off x="11035022" y="579593"/>
            <a:ext cx="174144" cy="174144"/>
            <a:chOff x="0" y="0"/>
            <a:chExt cx="812800" cy="812800"/>
          </a:xfrm>
        </p:grpSpPr>
        <p:sp>
          <p:nvSpPr>
            <p:cNvPr id="25" name="Freeform 4">
              <a:extLst>
                <a:ext uri="{FF2B5EF4-FFF2-40B4-BE49-F238E27FC236}">
                  <a16:creationId xmlns:a16="http://schemas.microsoft.com/office/drawing/2014/main" id="{EFC4C46B-4747-42B8-9991-A0B862CCCC5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26" name="TextBox 5">
              <a:extLst>
                <a:ext uri="{FF2B5EF4-FFF2-40B4-BE49-F238E27FC236}">
                  <a16:creationId xmlns:a16="http://schemas.microsoft.com/office/drawing/2014/main" id="{3A0ECD89-22F6-4849-9216-37683BAD527A}"/>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7" name="Group 26">
            <a:extLst>
              <a:ext uri="{FF2B5EF4-FFF2-40B4-BE49-F238E27FC236}">
                <a16:creationId xmlns:a16="http://schemas.microsoft.com/office/drawing/2014/main" id="{D9EE8776-DE35-43C6-804F-15D0647554CE}"/>
              </a:ext>
            </a:extLst>
          </p:cNvPr>
          <p:cNvGrpSpPr/>
          <p:nvPr/>
        </p:nvGrpSpPr>
        <p:grpSpPr>
          <a:xfrm>
            <a:off x="10535013" y="579593"/>
            <a:ext cx="174144" cy="174144"/>
            <a:chOff x="0" y="0"/>
            <a:chExt cx="812800" cy="812800"/>
          </a:xfrm>
        </p:grpSpPr>
        <p:sp>
          <p:nvSpPr>
            <p:cNvPr id="28" name="Freeform 7">
              <a:extLst>
                <a:ext uri="{FF2B5EF4-FFF2-40B4-BE49-F238E27FC236}">
                  <a16:creationId xmlns:a16="http://schemas.microsoft.com/office/drawing/2014/main" id="{0FE02800-571F-4CD8-A364-297E1E10E77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29" name="TextBox 8">
              <a:extLst>
                <a:ext uri="{FF2B5EF4-FFF2-40B4-BE49-F238E27FC236}">
                  <a16:creationId xmlns:a16="http://schemas.microsoft.com/office/drawing/2014/main" id="{3ED443A1-AB8D-4FB3-AD03-77BDDB003A23}"/>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30" name="Group 29">
            <a:extLst>
              <a:ext uri="{FF2B5EF4-FFF2-40B4-BE49-F238E27FC236}">
                <a16:creationId xmlns:a16="http://schemas.microsoft.com/office/drawing/2014/main" id="{4C0179C3-8608-4C2D-80BD-45BB7192846E}"/>
              </a:ext>
            </a:extLst>
          </p:cNvPr>
          <p:cNvGrpSpPr/>
          <p:nvPr/>
        </p:nvGrpSpPr>
        <p:grpSpPr>
          <a:xfrm>
            <a:off x="10035469" y="579593"/>
            <a:ext cx="174144" cy="174144"/>
            <a:chOff x="0" y="0"/>
            <a:chExt cx="812800" cy="812800"/>
          </a:xfrm>
        </p:grpSpPr>
        <p:sp>
          <p:nvSpPr>
            <p:cNvPr id="31" name="Freeform 10">
              <a:extLst>
                <a:ext uri="{FF2B5EF4-FFF2-40B4-BE49-F238E27FC236}">
                  <a16:creationId xmlns:a16="http://schemas.microsoft.com/office/drawing/2014/main" id="{9509F410-37EB-4396-8ACD-209407F6C29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32" name="TextBox 11">
              <a:extLst>
                <a:ext uri="{FF2B5EF4-FFF2-40B4-BE49-F238E27FC236}">
                  <a16:creationId xmlns:a16="http://schemas.microsoft.com/office/drawing/2014/main" id="{AF67D618-6A38-424D-8F56-9E8982149E8F}"/>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
        <p:nvSpPr>
          <p:cNvPr id="38" name="Freeform 18">
            <a:extLst>
              <a:ext uri="{FF2B5EF4-FFF2-40B4-BE49-F238E27FC236}">
                <a16:creationId xmlns:a16="http://schemas.microsoft.com/office/drawing/2014/main" id="{A21C8AEC-F2D4-4E3B-BFC7-EE09481C1130}"/>
              </a:ext>
            </a:extLst>
          </p:cNvPr>
          <p:cNvSpPr/>
          <p:nvPr/>
        </p:nvSpPr>
        <p:spPr>
          <a:xfrm>
            <a:off x="725160" y="390722"/>
            <a:ext cx="1819981" cy="543719"/>
          </a:xfrm>
          <a:custGeom>
            <a:avLst/>
            <a:gdLst/>
            <a:ahLst/>
            <a:cxnLst/>
            <a:rect l="l" t="t" r="r" b="b"/>
            <a:pathLst>
              <a:path w="4080851" h="1219154">
                <a:moveTo>
                  <a:pt x="0" y="0"/>
                </a:moveTo>
                <a:lnTo>
                  <a:pt x="4080852" y="0"/>
                </a:lnTo>
                <a:lnTo>
                  <a:pt x="4080852" y="1219154"/>
                </a:lnTo>
                <a:lnTo>
                  <a:pt x="0" y="1219154"/>
                </a:lnTo>
                <a:lnTo>
                  <a:pt x="0" y="0"/>
                </a:lnTo>
                <a:close/>
              </a:path>
            </a:pathLst>
          </a:custGeom>
          <a:blipFill>
            <a:blip r:embed="rId5"/>
            <a:stretch>
              <a:fillRect/>
            </a:stretch>
          </a:blipFill>
        </p:spPr>
        <p:txBody>
          <a:bodyPr/>
          <a:lstStyle/>
          <a:p>
            <a:endParaRPr lang="en-GB" sz="1558"/>
          </a:p>
        </p:txBody>
      </p:sp>
    </p:spTree>
    <p:extLst>
      <p:ext uri="{BB962C8B-B14F-4D97-AF65-F5344CB8AC3E}">
        <p14:creationId xmlns:p14="http://schemas.microsoft.com/office/powerpoint/2010/main" val="4027201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098CBB7-D630-4F4E-BE9B-DD7321FAB2E7}"/>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558"/>
          </a:p>
        </p:txBody>
      </p:sp>
      <p:pic>
        <p:nvPicPr>
          <p:cNvPr id="2" name="Picture 1">
            <a:extLst>
              <a:ext uri="{FF2B5EF4-FFF2-40B4-BE49-F238E27FC236}">
                <a16:creationId xmlns:a16="http://schemas.microsoft.com/office/drawing/2014/main" id="{98ADF955-31B9-4EDB-B1A9-0EAD32108878}"/>
              </a:ext>
            </a:extLst>
          </p:cNvPr>
          <p:cNvPicPr>
            <a:picLocks noChangeAspect="1"/>
          </p:cNvPicPr>
          <p:nvPr/>
        </p:nvPicPr>
        <p:blipFill>
          <a:blip r:embed="rId4"/>
          <a:stretch>
            <a:fillRect/>
          </a:stretch>
        </p:blipFill>
        <p:spPr>
          <a:xfrm>
            <a:off x="1827627" y="360681"/>
            <a:ext cx="7757060" cy="5727001"/>
          </a:xfrm>
          <a:prstGeom prst="rect">
            <a:avLst/>
          </a:prstGeom>
        </p:spPr>
      </p:pic>
      <p:grpSp>
        <p:nvGrpSpPr>
          <p:cNvPr id="7" name="Group 6">
            <a:extLst>
              <a:ext uri="{FF2B5EF4-FFF2-40B4-BE49-F238E27FC236}">
                <a16:creationId xmlns:a16="http://schemas.microsoft.com/office/drawing/2014/main" id="{5F8CA613-2C24-497B-BF81-03E6A902714C}"/>
              </a:ext>
            </a:extLst>
          </p:cNvPr>
          <p:cNvGrpSpPr/>
          <p:nvPr/>
        </p:nvGrpSpPr>
        <p:grpSpPr>
          <a:xfrm>
            <a:off x="11035022" y="579593"/>
            <a:ext cx="174144" cy="174144"/>
            <a:chOff x="0" y="0"/>
            <a:chExt cx="812800" cy="812800"/>
          </a:xfrm>
        </p:grpSpPr>
        <p:sp>
          <p:nvSpPr>
            <p:cNvPr id="8" name="Freeform 4">
              <a:extLst>
                <a:ext uri="{FF2B5EF4-FFF2-40B4-BE49-F238E27FC236}">
                  <a16:creationId xmlns:a16="http://schemas.microsoft.com/office/drawing/2014/main" id="{92B2E392-9427-43D5-A0C2-F297829B27E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9" name="TextBox 5">
              <a:extLst>
                <a:ext uri="{FF2B5EF4-FFF2-40B4-BE49-F238E27FC236}">
                  <a16:creationId xmlns:a16="http://schemas.microsoft.com/office/drawing/2014/main" id="{09FDC223-9C3D-4774-99D7-38C13702E014}"/>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0" name="Group 9">
            <a:extLst>
              <a:ext uri="{FF2B5EF4-FFF2-40B4-BE49-F238E27FC236}">
                <a16:creationId xmlns:a16="http://schemas.microsoft.com/office/drawing/2014/main" id="{9CAC7E3F-61E3-469C-8148-E23865860B01}"/>
              </a:ext>
            </a:extLst>
          </p:cNvPr>
          <p:cNvGrpSpPr/>
          <p:nvPr/>
        </p:nvGrpSpPr>
        <p:grpSpPr>
          <a:xfrm>
            <a:off x="10535013" y="579593"/>
            <a:ext cx="174144" cy="174144"/>
            <a:chOff x="0" y="0"/>
            <a:chExt cx="812800" cy="812800"/>
          </a:xfrm>
        </p:grpSpPr>
        <p:sp>
          <p:nvSpPr>
            <p:cNvPr id="11" name="Freeform 7">
              <a:extLst>
                <a:ext uri="{FF2B5EF4-FFF2-40B4-BE49-F238E27FC236}">
                  <a16:creationId xmlns:a16="http://schemas.microsoft.com/office/drawing/2014/main" id="{913AEC14-454E-49A4-84CE-112D5286E65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12" name="TextBox 8">
              <a:extLst>
                <a:ext uri="{FF2B5EF4-FFF2-40B4-BE49-F238E27FC236}">
                  <a16:creationId xmlns:a16="http://schemas.microsoft.com/office/drawing/2014/main" id="{5DDC1AE7-0F3A-4E69-A3E9-6954C7D40F7A}"/>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3" name="Group 12">
            <a:extLst>
              <a:ext uri="{FF2B5EF4-FFF2-40B4-BE49-F238E27FC236}">
                <a16:creationId xmlns:a16="http://schemas.microsoft.com/office/drawing/2014/main" id="{4C072BF1-A088-4FF3-8922-C50F0AFB2A7B}"/>
              </a:ext>
            </a:extLst>
          </p:cNvPr>
          <p:cNvGrpSpPr/>
          <p:nvPr/>
        </p:nvGrpSpPr>
        <p:grpSpPr>
          <a:xfrm>
            <a:off x="10035469" y="579593"/>
            <a:ext cx="174144" cy="174144"/>
            <a:chOff x="0" y="0"/>
            <a:chExt cx="812800" cy="812800"/>
          </a:xfrm>
        </p:grpSpPr>
        <p:sp>
          <p:nvSpPr>
            <p:cNvPr id="14" name="Freeform 10">
              <a:extLst>
                <a:ext uri="{FF2B5EF4-FFF2-40B4-BE49-F238E27FC236}">
                  <a16:creationId xmlns:a16="http://schemas.microsoft.com/office/drawing/2014/main" id="{CE441478-95D9-48D3-B267-EF45FDA7454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15" name="TextBox 11">
              <a:extLst>
                <a:ext uri="{FF2B5EF4-FFF2-40B4-BE49-F238E27FC236}">
                  <a16:creationId xmlns:a16="http://schemas.microsoft.com/office/drawing/2014/main" id="{DE870F4E-8FC8-4CA4-8C9B-D22EFDD916DE}"/>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4051093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098CBB7-D630-4F4E-BE9B-DD7321FAB2E7}"/>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558"/>
          </a:p>
        </p:txBody>
      </p:sp>
      <p:pic>
        <p:nvPicPr>
          <p:cNvPr id="4" name="Picture 3">
            <a:extLst>
              <a:ext uri="{FF2B5EF4-FFF2-40B4-BE49-F238E27FC236}">
                <a16:creationId xmlns:a16="http://schemas.microsoft.com/office/drawing/2014/main" id="{9A1F85B3-2B7D-40A9-8DA3-6867A8DB79C2}"/>
              </a:ext>
            </a:extLst>
          </p:cNvPr>
          <p:cNvPicPr>
            <a:picLocks noChangeAspect="1"/>
          </p:cNvPicPr>
          <p:nvPr/>
        </p:nvPicPr>
        <p:blipFill>
          <a:blip r:embed="rId4"/>
          <a:stretch>
            <a:fillRect/>
          </a:stretch>
        </p:blipFill>
        <p:spPr>
          <a:xfrm>
            <a:off x="2874947" y="369045"/>
            <a:ext cx="5722341" cy="5711975"/>
          </a:xfrm>
          <a:prstGeom prst="rect">
            <a:avLst/>
          </a:prstGeom>
        </p:spPr>
      </p:pic>
      <p:grpSp>
        <p:nvGrpSpPr>
          <p:cNvPr id="5" name="Group 4">
            <a:extLst>
              <a:ext uri="{FF2B5EF4-FFF2-40B4-BE49-F238E27FC236}">
                <a16:creationId xmlns:a16="http://schemas.microsoft.com/office/drawing/2014/main" id="{B9AC0C06-3D01-4EDB-ABB6-C498B566D31D}"/>
              </a:ext>
            </a:extLst>
          </p:cNvPr>
          <p:cNvGrpSpPr/>
          <p:nvPr/>
        </p:nvGrpSpPr>
        <p:grpSpPr>
          <a:xfrm>
            <a:off x="11035022" y="579593"/>
            <a:ext cx="174144" cy="174144"/>
            <a:chOff x="0" y="0"/>
            <a:chExt cx="812800" cy="812800"/>
          </a:xfrm>
        </p:grpSpPr>
        <p:sp>
          <p:nvSpPr>
            <p:cNvPr id="6" name="Freeform 4">
              <a:extLst>
                <a:ext uri="{FF2B5EF4-FFF2-40B4-BE49-F238E27FC236}">
                  <a16:creationId xmlns:a16="http://schemas.microsoft.com/office/drawing/2014/main" id="{9FCB6509-5DCA-48BA-8C51-A78009FD1F8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7" name="TextBox 5">
              <a:extLst>
                <a:ext uri="{FF2B5EF4-FFF2-40B4-BE49-F238E27FC236}">
                  <a16:creationId xmlns:a16="http://schemas.microsoft.com/office/drawing/2014/main" id="{94FA8DD8-8E6A-455B-B7CA-367911B8320C}"/>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8" name="Group 7">
            <a:extLst>
              <a:ext uri="{FF2B5EF4-FFF2-40B4-BE49-F238E27FC236}">
                <a16:creationId xmlns:a16="http://schemas.microsoft.com/office/drawing/2014/main" id="{30E5F2E7-9440-424D-97B8-B3F4C4035168}"/>
              </a:ext>
            </a:extLst>
          </p:cNvPr>
          <p:cNvGrpSpPr/>
          <p:nvPr/>
        </p:nvGrpSpPr>
        <p:grpSpPr>
          <a:xfrm>
            <a:off x="10535013" y="579593"/>
            <a:ext cx="174144" cy="174144"/>
            <a:chOff x="0" y="0"/>
            <a:chExt cx="812800" cy="812800"/>
          </a:xfrm>
        </p:grpSpPr>
        <p:sp>
          <p:nvSpPr>
            <p:cNvPr id="9" name="Freeform 7">
              <a:extLst>
                <a:ext uri="{FF2B5EF4-FFF2-40B4-BE49-F238E27FC236}">
                  <a16:creationId xmlns:a16="http://schemas.microsoft.com/office/drawing/2014/main" id="{81A74538-04A4-44EE-AE65-C2937C4AB6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10" name="TextBox 8">
              <a:extLst>
                <a:ext uri="{FF2B5EF4-FFF2-40B4-BE49-F238E27FC236}">
                  <a16:creationId xmlns:a16="http://schemas.microsoft.com/office/drawing/2014/main" id="{045BF579-162E-4346-A808-D9B8EF77E23C}"/>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1" name="Group 10">
            <a:extLst>
              <a:ext uri="{FF2B5EF4-FFF2-40B4-BE49-F238E27FC236}">
                <a16:creationId xmlns:a16="http://schemas.microsoft.com/office/drawing/2014/main" id="{2F7EDB39-08C4-45B8-BC40-C5A90F02E657}"/>
              </a:ext>
            </a:extLst>
          </p:cNvPr>
          <p:cNvGrpSpPr/>
          <p:nvPr/>
        </p:nvGrpSpPr>
        <p:grpSpPr>
          <a:xfrm>
            <a:off x="10035469" y="579593"/>
            <a:ext cx="174144" cy="174144"/>
            <a:chOff x="0" y="0"/>
            <a:chExt cx="812800" cy="812800"/>
          </a:xfrm>
        </p:grpSpPr>
        <p:sp>
          <p:nvSpPr>
            <p:cNvPr id="12" name="Freeform 10">
              <a:extLst>
                <a:ext uri="{FF2B5EF4-FFF2-40B4-BE49-F238E27FC236}">
                  <a16:creationId xmlns:a16="http://schemas.microsoft.com/office/drawing/2014/main" id="{A8FCF3A8-73DD-408C-B73E-6E141E7BD5E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13" name="TextBox 11">
              <a:extLst>
                <a:ext uri="{FF2B5EF4-FFF2-40B4-BE49-F238E27FC236}">
                  <a16:creationId xmlns:a16="http://schemas.microsoft.com/office/drawing/2014/main" id="{DE165422-F8CF-4B1B-AC5D-DCC459D023FE}"/>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3826090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098CBB7-D630-4F4E-BE9B-DD7321FAB2E7}"/>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558"/>
          </a:p>
        </p:txBody>
      </p:sp>
      <p:grpSp>
        <p:nvGrpSpPr>
          <p:cNvPr id="6" name="Group 5">
            <a:extLst>
              <a:ext uri="{FF2B5EF4-FFF2-40B4-BE49-F238E27FC236}">
                <a16:creationId xmlns:a16="http://schemas.microsoft.com/office/drawing/2014/main" id="{5DA921C5-C5FC-4FE2-BF7A-FCAB9AF42F50}"/>
              </a:ext>
            </a:extLst>
          </p:cNvPr>
          <p:cNvGrpSpPr/>
          <p:nvPr/>
        </p:nvGrpSpPr>
        <p:grpSpPr>
          <a:xfrm>
            <a:off x="11035022" y="579593"/>
            <a:ext cx="174144" cy="174144"/>
            <a:chOff x="0" y="0"/>
            <a:chExt cx="812800" cy="812800"/>
          </a:xfrm>
        </p:grpSpPr>
        <p:sp>
          <p:nvSpPr>
            <p:cNvPr id="7" name="Freeform 4">
              <a:extLst>
                <a:ext uri="{FF2B5EF4-FFF2-40B4-BE49-F238E27FC236}">
                  <a16:creationId xmlns:a16="http://schemas.microsoft.com/office/drawing/2014/main" id="{1B190D0F-B91A-46B4-9747-D20EC8CB86B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8" name="TextBox 5">
              <a:extLst>
                <a:ext uri="{FF2B5EF4-FFF2-40B4-BE49-F238E27FC236}">
                  <a16:creationId xmlns:a16="http://schemas.microsoft.com/office/drawing/2014/main" id="{A5A45756-21DC-409C-A2FD-553FC2D64BDC}"/>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9" name="Group 8">
            <a:extLst>
              <a:ext uri="{FF2B5EF4-FFF2-40B4-BE49-F238E27FC236}">
                <a16:creationId xmlns:a16="http://schemas.microsoft.com/office/drawing/2014/main" id="{A03FD2AA-EB39-4B19-8E11-F250CF112F9F}"/>
              </a:ext>
            </a:extLst>
          </p:cNvPr>
          <p:cNvGrpSpPr/>
          <p:nvPr/>
        </p:nvGrpSpPr>
        <p:grpSpPr>
          <a:xfrm>
            <a:off x="10535013" y="579593"/>
            <a:ext cx="174144" cy="174144"/>
            <a:chOff x="0" y="0"/>
            <a:chExt cx="812800" cy="812800"/>
          </a:xfrm>
        </p:grpSpPr>
        <p:sp>
          <p:nvSpPr>
            <p:cNvPr id="10" name="Freeform 7">
              <a:extLst>
                <a:ext uri="{FF2B5EF4-FFF2-40B4-BE49-F238E27FC236}">
                  <a16:creationId xmlns:a16="http://schemas.microsoft.com/office/drawing/2014/main" id="{F2721235-3AAD-45FE-97AC-0D2AA779FF9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11" name="TextBox 8">
              <a:extLst>
                <a:ext uri="{FF2B5EF4-FFF2-40B4-BE49-F238E27FC236}">
                  <a16:creationId xmlns:a16="http://schemas.microsoft.com/office/drawing/2014/main" id="{DC9A9938-65C3-41ED-9857-59E96680A0E0}"/>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2" name="Group 11">
            <a:extLst>
              <a:ext uri="{FF2B5EF4-FFF2-40B4-BE49-F238E27FC236}">
                <a16:creationId xmlns:a16="http://schemas.microsoft.com/office/drawing/2014/main" id="{FA995D94-1364-4E00-A257-8654056D3288}"/>
              </a:ext>
            </a:extLst>
          </p:cNvPr>
          <p:cNvGrpSpPr/>
          <p:nvPr/>
        </p:nvGrpSpPr>
        <p:grpSpPr>
          <a:xfrm>
            <a:off x="10035469" y="579593"/>
            <a:ext cx="174144" cy="174144"/>
            <a:chOff x="0" y="0"/>
            <a:chExt cx="812800" cy="812800"/>
          </a:xfrm>
        </p:grpSpPr>
        <p:sp>
          <p:nvSpPr>
            <p:cNvPr id="13" name="Freeform 10">
              <a:extLst>
                <a:ext uri="{FF2B5EF4-FFF2-40B4-BE49-F238E27FC236}">
                  <a16:creationId xmlns:a16="http://schemas.microsoft.com/office/drawing/2014/main" id="{1AEBA432-8BE6-4BF7-A958-BC10B03137B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14" name="TextBox 11">
              <a:extLst>
                <a:ext uri="{FF2B5EF4-FFF2-40B4-BE49-F238E27FC236}">
                  <a16:creationId xmlns:a16="http://schemas.microsoft.com/office/drawing/2014/main" id="{F4F1229C-B670-4649-98AE-32FF2C88DCC3}"/>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pic>
        <p:nvPicPr>
          <p:cNvPr id="15" name="Picture 14">
            <a:extLst>
              <a:ext uri="{FF2B5EF4-FFF2-40B4-BE49-F238E27FC236}">
                <a16:creationId xmlns:a16="http://schemas.microsoft.com/office/drawing/2014/main" id="{82251906-CEA7-40E2-8F0D-CC365DDDF805}"/>
              </a:ext>
            </a:extLst>
          </p:cNvPr>
          <p:cNvPicPr>
            <a:picLocks noChangeAspect="1"/>
          </p:cNvPicPr>
          <p:nvPr/>
        </p:nvPicPr>
        <p:blipFill>
          <a:blip r:embed="rId4"/>
          <a:stretch>
            <a:fillRect/>
          </a:stretch>
        </p:blipFill>
        <p:spPr>
          <a:xfrm>
            <a:off x="641211" y="1080985"/>
            <a:ext cx="10909579" cy="4068463"/>
          </a:xfrm>
          <a:prstGeom prst="rect">
            <a:avLst/>
          </a:prstGeom>
        </p:spPr>
      </p:pic>
      <p:pic>
        <p:nvPicPr>
          <p:cNvPr id="16" name="Picture 15">
            <a:extLst>
              <a:ext uri="{FF2B5EF4-FFF2-40B4-BE49-F238E27FC236}">
                <a16:creationId xmlns:a16="http://schemas.microsoft.com/office/drawing/2014/main" id="{728ABCED-DA80-438B-8410-0DB52547E0D4}"/>
              </a:ext>
            </a:extLst>
          </p:cNvPr>
          <p:cNvPicPr>
            <a:picLocks noChangeAspect="1"/>
          </p:cNvPicPr>
          <p:nvPr/>
        </p:nvPicPr>
        <p:blipFill>
          <a:blip r:embed="rId5"/>
          <a:stretch>
            <a:fillRect/>
          </a:stretch>
        </p:blipFill>
        <p:spPr>
          <a:xfrm>
            <a:off x="641212" y="5079814"/>
            <a:ext cx="10909580" cy="681908"/>
          </a:xfrm>
          <a:prstGeom prst="rect">
            <a:avLst/>
          </a:prstGeom>
        </p:spPr>
      </p:pic>
    </p:spTree>
    <p:extLst>
      <p:ext uri="{BB962C8B-B14F-4D97-AF65-F5344CB8AC3E}">
        <p14:creationId xmlns:p14="http://schemas.microsoft.com/office/powerpoint/2010/main" val="2488358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098CBB7-D630-4F4E-BE9B-DD7321FAB2E7}"/>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558"/>
          </a:p>
        </p:txBody>
      </p:sp>
      <p:grpSp>
        <p:nvGrpSpPr>
          <p:cNvPr id="6" name="Group 5">
            <a:extLst>
              <a:ext uri="{FF2B5EF4-FFF2-40B4-BE49-F238E27FC236}">
                <a16:creationId xmlns:a16="http://schemas.microsoft.com/office/drawing/2014/main" id="{4E078CEF-8B91-42C4-A7DE-D784AC9B779B}"/>
              </a:ext>
            </a:extLst>
          </p:cNvPr>
          <p:cNvGrpSpPr/>
          <p:nvPr/>
        </p:nvGrpSpPr>
        <p:grpSpPr>
          <a:xfrm>
            <a:off x="11035022" y="579593"/>
            <a:ext cx="174144" cy="174144"/>
            <a:chOff x="0" y="0"/>
            <a:chExt cx="812800" cy="812800"/>
          </a:xfrm>
        </p:grpSpPr>
        <p:sp>
          <p:nvSpPr>
            <p:cNvPr id="7" name="Freeform 4">
              <a:extLst>
                <a:ext uri="{FF2B5EF4-FFF2-40B4-BE49-F238E27FC236}">
                  <a16:creationId xmlns:a16="http://schemas.microsoft.com/office/drawing/2014/main" id="{77A393DA-5576-4DDA-A23B-38672EEF351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8" name="TextBox 5">
              <a:extLst>
                <a:ext uri="{FF2B5EF4-FFF2-40B4-BE49-F238E27FC236}">
                  <a16:creationId xmlns:a16="http://schemas.microsoft.com/office/drawing/2014/main" id="{B11CA220-A6F2-4C2A-BF42-52F0D2A3AA49}"/>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9" name="Group 8">
            <a:extLst>
              <a:ext uri="{FF2B5EF4-FFF2-40B4-BE49-F238E27FC236}">
                <a16:creationId xmlns:a16="http://schemas.microsoft.com/office/drawing/2014/main" id="{9CF04691-30B7-4454-BB2D-5F9D7956F67E}"/>
              </a:ext>
            </a:extLst>
          </p:cNvPr>
          <p:cNvGrpSpPr/>
          <p:nvPr/>
        </p:nvGrpSpPr>
        <p:grpSpPr>
          <a:xfrm>
            <a:off x="10535013" y="579593"/>
            <a:ext cx="174144" cy="174144"/>
            <a:chOff x="0" y="0"/>
            <a:chExt cx="812800" cy="812800"/>
          </a:xfrm>
        </p:grpSpPr>
        <p:sp>
          <p:nvSpPr>
            <p:cNvPr id="10" name="Freeform 7">
              <a:extLst>
                <a:ext uri="{FF2B5EF4-FFF2-40B4-BE49-F238E27FC236}">
                  <a16:creationId xmlns:a16="http://schemas.microsoft.com/office/drawing/2014/main" id="{77D8A066-2C99-4EB6-B166-B4B12AE8F0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11" name="TextBox 8">
              <a:extLst>
                <a:ext uri="{FF2B5EF4-FFF2-40B4-BE49-F238E27FC236}">
                  <a16:creationId xmlns:a16="http://schemas.microsoft.com/office/drawing/2014/main" id="{1062E904-199A-4828-A10D-63D84F8D0119}"/>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2" name="Group 11">
            <a:extLst>
              <a:ext uri="{FF2B5EF4-FFF2-40B4-BE49-F238E27FC236}">
                <a16:creationId xmlns:a16="http://schemas.microsoft.com/office/drawing/2014/main" id="{DCD9D00A-4D6F-4D50-9260-182AF4CB34E7}"/>
              </a:ext>
            </a:extLst>
          </p:cNvPr>
          <p:cNvGrpSpPr/>
          <p:nvPr/>
        </p:nvGrpSpPr>
        <p:grpSpPr>
          <a:xfrm>
            <a:off x="10035469" y="579593"/>
            <a:ext cx="174144" cy="174144"/>
            <a:chOff x="0" y="0"/>
            <a:chExt cx="812800" cy="812800"/>
          </a:xfrm>
        </p:grpSpPr>
        <p:sp>
          <p:nvSpPr>
            <p:cNvPr id="13" name="Freeform 10">
              <a:extLst>
                <a:ext uri="{FF2B5EF4-FFF2-40B4-BE49-F238E27FC236}">
                  <a16:creationId xmlns:a16="http://schemas.microsoft.com/office/drawing/2014/main" id="{B0A931BD-CA76-4A5A-8066-A7FFFFEFDFA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14" name="TextBox 11">
              <a:extLst>
                <a:ext uri="{FF2B5EF4-FFF2-40B4-BE49-F238E27FC236}">
                  <a16:creationId xmlns:a16="http://schemas.microsoft.com/office/drawing/2014/main" id="{2A444A71-E5A3-4AE1-B2FE-D1D4C90C52E3}"/>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pic>
        <p:nvPicPr>
          <p:cNvPr id="2" name="Picture 1">
            <a:extLst>
              <a:ext uri="{FF2B5EF4-FFF2-40B4-BE49-F238E27FC236}">
                <a16:creationId xmlns:a16="http://schemas.microsoft.com/office/drawing/2014/main" id="{156ABD81-2AF2-4F9E-B7D7-AD23B3B147F0}"/>
              </a:ext>
            </a:extLst>
          </p:cNvPr>
          <p:cNvPicPr>
            <a:picLocks noChangeAspect="1"/>
          </p:cNvPicPr>
          <p:nvPr/>
        </p:nvPicPr>
        <p:blipFill>
          <a:blip r:embed="rId4"/>
          <a:stretch>
            <a:fillRect/>
          </a:stretch>
        </p:blipFill>
        <p:spPr>
          <a:xfrm>
            <a:off x="2544269" y="360681"/>
            <a:ext cx="7103463" cy="5739431"/>
          </a:xfrm>
          <a:prstGeom prst="rect">
            <a:avLst/>
          </a:prstGeom>
        </p:spPr>
      </p:pic>
    </p:spTree>
    <p:extLst>
      <p:ext uri="{BB962C8B-B14F-4D97-AF65-F5344CB8AC3E}">
        <p14:creationId xmlns:p14="http://schemas.microsoft.com/office/powerpoint/2010/main" val="206614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728" y="492475"/>
            <a:ext cx="10229597" cy="1186133"/>
          </a:xfrm>
        </p:spPr>
        <p:txBody>
          <a:bodyPr/>
          <a:lstStyle/>
          <a:p>
            <a:r>
              <a:rPr lang="en-GB" b="1" dirty="0"/>
              <a:t>Benefits of AI</a:t>
            </a:r>
          </a:p>
        </p:txBody>
      </p:sp>
      <p:sp>
        <p:nvSpPr>
          <p:cNvPr id="3" name="Content Placeholder 2"/>
          <p:cNvSpPr>
            <a:spLocks noGrp="1"/>
          </p:cNvSpPr>
          <p:nvPr>
            <p:ph idx="1"/>
          </p:nvPr>
        </p:nvSpPr>
        <p:spPr>
          <a:xfrm>
            <a:off x="1083391" y="1752777"/>
            <a:ext cx="6569301" cy="4336193"/>
          </a:xfrm>
        </p:spPr>
        <p:txBody>
          <a:bodyPr>
            <a:normAutofit fontScale="92500" lnSpcReduction="20000"/>
          </a:bodyPr>
          <a:lstStyle/>
          <a:p>
            <a:r>
              <a:rPr lang="en-GB" dirty="0">
                <a:solidFill>
                  <a:srgbClr val="0070C0"/>
                </a:solidFill>
                <a:effectLst/>
              </a:rPr>
              <a:t>Patient Benefits:</a:t>
            </a:r>
          </a:p>
          <a:p>
            <a:pPr lvl="1"/>
            <a:r>
              <a:rPr lang="en-GB" dirty="0">
                <a:effectLst/>
              </a:rPr>
              <a:t>AI is good at flagging up multiple injuries</a:t>
            </a:r>
          </a:p>
          <a:p>
            <a:pPr lvl="1"/>
            <a:r>
              <a:rPr lang="en-GB" dirty="0"/>
              <a:t>Getting it right first time</a:t>
            </a:r>
            <a:endParaRPr lang="en-GB" dirty="0">
              <a:effectLst/>
            </a:endParaRPr>
          </a:p>
          <a:p>
            <a:pPr lvl="1"/>
            <a:r>
              <a:rPr lang="en-GB" dirty="0"/>
              <a:t>Missed fracture rate has reduced from 6.7% to 1.2%</a:t>
            </a:r>
          </a:p>
          <a:p>
            <a:pPr lvl="1"/>
            <a:endParaRPr lang="en-GB" dirty="0"/>
          </a:p>
          <a:p>
            <a:r>
              <a:rPr lang="en-GB" dirty="0">
                <a:solidFill>
                  <a:srgbClr val="0070C0"/>
                </a:solidFill>
                <a:effectLst/>
              </a:rPr>
              <a:t>Staff Benefits:</a:t>
            </a:r>
          </a:p>
          <a:p>
            <a:pPr lvl="1"/>
            <a:r>
              <a:rPr lang="en-GB" dirty="0">
                <a:effectLst/>
              </a:rPr>
              <a:t>AI reduces the requirement for a second opinion</a:t>
            </a:r>
          </a:p>
          <a:p>
            <a:pPr lvl="1"/>
            <a:r>
              <a:rPr lang="en-GB" dirty="0"/>
              <a:t>ED performance with AI seems comparable to the Radiology performance</a:t>
            </a:r>
            <a:endParaRPr lang="en-GB" dirty="0">
              <a:effectLst/>
            </a:endParaRPr>
          </a:p>
          <a:p>
            <a:pPr lvl="1"/>
            <a:r>
              <a:rPr lang="en-GB" dirty="0">
                <a:effectLst/>
              </a:rPr>
              <a:t>AI increases confidence levels of junior staff </a:t>
            </a:r>
          </a:p>
          <a:p>
            <a:pPr lvl="1"/>
            <a:r>
              <a:rPr lang="en-GB" dirty="0">
                <a:effectLst/>
              </a:rPr>
              <a:t>Reduced difficult conversations</a:t>
            </a:r>
          </a:p>
          <a:p>
            <a:pPr lvl="1"/>
            <a:r>
              <a:rPr lang="en-GB" dirty="0">
                <a:effectLst/>
              </a:rPr>
              <a:t>Allowing senior staff more time with more difficult cases</a:t>
            </a:r>
          </a:p>
        </p:txBody>
      </p:sp>
      <p:grpSp>
        <p:nvGrpSpPr>
          <p:cNvPr id="14" name="Group 13">
            <a:extLst>
              <a:ext uri="{FF2B5EF4-FFF2-40B4-BE49-F238E27FC236}">
                <a16:creationId xmlns:a16="http://schemas.microsoft.com/office/drawing/2014/main" id="{AB1AD9FF-22E6-46EF-8132-69DFA387D42A}"/>
              </a:ext>
            </a:extLst>
          </p:cNvPr>
          <p:cNvGrpSpPr/>
          <p:nvPr/>
        </p:nvGrpSpPr>
        <p:grpSpPr>
          <a:xfrm>
            <a:off x="11035022" y="579593"/>
            <a:ext cx="174144" cy="174144"/>
            <a:chOff x="0" y="0"/>
            <a:chExt cx="812800" cy="812800"/>
          </a:xfrm>
        </p:grpSpPr>
        <p:sp>
          <p:nvSpPr>
            <p:cNvPr id="15" name="Freeform 4">
              <a:extLst>
                <a:ext uri="{FF2B5EF4-FFF2-40B4-BE49-F238E27FC236}">
                  <a16:creationId xmlns:a16="http://schemas.microsoft.com/office/drawing/2014/main" id="{9A1B9C05-DEBB-4F1F-A1AD-13C98112E20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16" name="TextBox 5">
              <a:extLst>
                <a:ext uri="{FF2B5EF4-FFF2-40B4-BE49-F238E27FC236}">
                  <a16:creationId xmlns:a16="http://schemas.microsoft.com/office/drawing/2014/main" id="{BA9D254E-FFA1-4D3C-8E9B-71DED38353B3}"/>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7" name="Group 16">
            <a:extLst>
              <a:ext uri="{FF2B5EF4-FFF2-40B4-BE49-F238E27FC236}">
                <a16:creationId xmlns:a16="http://schemas.microsoft.com/office/drawing/2014/main" id="{7096B466-1BF5-447D-A968-8764C0C48FA3}"/>
              </a:ext>
            </a:extLst>
          </p:cNvPr>
          <p:cNvGrpSpPr/>
          <p:nvPr/>
        </p:nvGrpSpPr>
        <p:grpSpPr>
          <a:xfrm>
            <a:off x="10535013" y="579593"/>
            <a:ext cx="174144" cy="174144"/>
            <a:chOff x="0" y="0"/>
            <a:chExt cx="812800" cy="812800"/>
          </a:xfrm>
        </p:grpSpPr>
        <p:sp>
          <p:nvSpPr>
            <p:cNvPr id="18" name="Freeform 7">
              <a:extLst>
                <a:ext uri="{FF2B5EF4-FFF2-40B4-BE49-F238E27FC236}">
                  <a16:creationId xmlns:a16="http://schemas.microsoft.com/office/drawing/2014/main" id="{F2670B06-4FE0-4BA7-9B47-0D457A69060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19" name="TextBox 8">
              <a:extLst>
                <a:ext uri="{FF2B5EF4-FFF2-40B4-BE49-F238E27FC236}">
                  <a16:creationId xmlns:a16="http://schemas.microsoft.com/office/drawing/2014/main" id="{48EAF052-5F2D-4812-B374-74336481FFB6}"/>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0" name="Group 19">
            <a:extLst>
              <a:ext uri="{FF2B5EF4-FFF2-40B4-BE49-F238E27FC236}">
                <a16:creationId xmlns:a16="http://schemas.microsoft.com/office/drawing/2014/main" id="{4FC907B6-83F9-4823-B3A3-783FC58264ED}"/>
              </a:ext>
            </a:extLst>
          </p:cNvPr>
          <p:cNvGrpSpPr/>
          <p:nvPr/>
        </p:nvGrpSpPr>
        <p:grpSpPr>
          <a:xfrm>
            <a:off x="10035469" y="579593"/>
            <a:ext cx="174144" cy="174144"/>
            <a:chOff x="0" y="0"/>
            <a:chExt cx="812800" cy="812800"/>
          </a:xfrm>
        </p:grpSpPr>
        <p:sp>
          <p:nvSpPr>
            <p:cNvPr id="21" name="Freeform 10">
              <a:extLst>
                <a:ext uri="{FF2B5EF4-FFF2-40B4-BE49-F238E27FC236}">
                  <a16:creationId xmlns:a16="http://schemas.microsoft.com/office/drawing/2014/main" id="{CB3CA5A6-ABEE-4050-BB89-BEF5421BD42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22" name="TextBox 11">
              <a:extLst>
                <a:ext uri="{FF2B5EF4-FFF2-40B4-BE49-F238E27FC236}">
                  <a16:creationId xmlns:a16="http://schemas.microsoft.com/office/drawing/2014/main" id="{E5570277-1F1F-46E7-876C-CCCD8B855195}"/>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
        <p:nvSpPr>
          <p:cNvPr id="23" name="Freeform 2">
            <a:extLst>
              <a:ext uri="{FF2B5EF4-FFF2-40B4-BE49-F238E27FC236}">
                <a16:creationId xmlns:a16="http://schemas.microsoft.com/office/drawing/2014/main" id="{A934C09F-E24C-40B7-B34B-EE563C95BAD6}"/>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558"/>
          </a:p>
        </p:txBody>
      </p:sp>
      <p:grpSp>
        <p:nvGrpSpPr>
          <p:cNvPr id="24" name="Group 11">
            <a:extLst>
              <a:ext uri="{FF2B5EF4-FFF2-40B4-BE49-F238E27FC236}">
                <a16:creationId xmlns:a16="http://schemas.microsoft.com/office/drawing/2014/main" id="{22BF2485-58A4-465D-A022-F4FC59CDF498}"/>
              </a:ext>
            </a:extLst>
          </p:cNvPr>
          <p:cNvGrpSpPr/>
          <p:nvPr/>
        </p:nvGrpSpPr>
        <p:grpSpPr>
          <a:xfrm>
            <a:off x="7910688" y="2103145"/>
            <a:ext cx="3453637" cy="3472078"/>
            <a:chOff x="0" y="0"/>
            <a:chExt cx="808483" cy="812800"/>
          </a:xfrm>
        </p:grpSpPr>
        <p:sp>
          <p:nvSpPr>
            <p:cNvPr id="25" name="Freeform 12">
              <a:extLst>
                <a:ext uri="{FF2B5EF4-FFF2-40B4-BE49-F238E27FC236}">
                  <a16:creationId xmlns:a16="http://schemas.microsoft.com/office/drawing/2014/main" id="{1343EED2-7A68-44EA-AC9A-5148FE9907FD}"/>
                </a:ext>
              </a:extLst>
            </p:cNvPr>
            <p:cNvSpPr/>
            <p:nvPr/>
          </p:nvSpPr>
          <p:spPr>
            <a:xfrm>
              <a:off x="0" y="0"/>
              <a:ext cx="808483" cy="812800"/>
            </a:xfrm>
            <a:custGeom>
              <a:avLst/>
              <a:gdLst/>
              <a:ahLst/>
              <a:cxnLst/>
              <a:rect l="l" t="t" r="r" b="b"/>
              <a:pathLst>
                <a:path w="808483" h="812800">
                  <a:moveTo>
                    <a:pt x="46135" y="0"/>
                  </a:moveTo>
                  <a:lnTo>
                    <a:pt x="762348" y="0"/>
                  </a:lnTo>
                  <a:cubicBezTo>
                    <a:pt x="787828" y="0"/>
                    <a:pt x="808483" y="20655"/>
                    <a:pt x="808483" y="46135"/>
                  </a:cubicBezTo>
                  <a:lnTo>
                    <a:pt x="808483" y="766665"/>
                  </a:lnTo>
                  <a:cubicBezTo>
                    <a:pt x="808483" y="792145"/>
                    <a:pt x="787828" y="812800"/>
                    <a:pt x="762348" y="812800"/>
                  </a:cubicBezTo>
                  <a:lnTo>
                    <a:pt x="46135" y="812800"/>
                  </a:lnTo>
                  <a:cubicBezTo>
                    <a:pt x="20655" y="812800"/>
                    <a:pt x="0" y="792145"/>
                    <a:pt x="0" y="766665"/>
                  </a:cubicBezTo>
                  <a:lnTo>
                    <a:pt x="0" y="46135"/>
                  </a:lnTo>
                  <a:cubicBezTo>
                    <a:pt x="0" y="20655"/>
                    <a:pt x="20655" y="0"/>
                    <a:pt x="46135" y="0"/>
                  </a:cubicBezTo>
                  <a:close/>
                </a:path>
              </a:pathLst>
            </a:custGeom>
            <a:blipFill>
              <a:blip r:embed="rId4"/>
              <a:stretch>
                <a:fillRect l="-20798" r="-20798"/>
              </a:stretch>
            </a:blipFill>
          </p:spPr>
          <p:txBody>
            <a:bodyPr/>
            <a:lstStyle/>
            <a:p>
              <a:endParaRPr lang="en-GB" sz="1558"/>
            </a:p>
          </p:txBody>
        </p:sp>
      </p:grpSp>
      <p:sp>
        <p:nvSpPr>
          <p:cNvPr id="26" name="Freeform 18">
            <a:extLst>
              <a:ext uri="{FF2B5EF4-FFF2-40B4-BE49-F238E27FC236}">
                <a16:creationId xmlns:a16="http://schemas.microsoft.com/office/drawing/2014/main" id="{49989F77-77AA-42D1-BED2-ACB6699DA8B6}"/>
              </a:ext>
            </a:extLst>
          </p:cNvPr>
          <p:cNvSpPr/>
          <p:nvPr/>
        </p:nvSpPr>
        <p:spPr>
          <a:xfrm>
            <a:off x="725160" y="390722"/>
            <a:ext cx="1819981" cy="543719"/>
          </a:xfrm>
          <a:custGeom>
            <a:avLst/>
            <a:gdLst/>
            <a:ahLst/>
            <a:cxnLst/>
            <a:rect l="l" t="t" r="r" b="b"/>
            <a:pathLst>
              <a:path w="4080851" h="1219154">
                <a:moveTo>
                  <a:pt x="0" y="0"/>
                </a:moveTo>
                <a:lnTo>
                  <a:pt x="4080852" y="0"/>
                </a:lnTo>
                <a:lnTo>
                  <a:pt x="4080852" y="1219154"/>
                </a:lnTo>
                <a:lnTo>
                  <a:pt x="0" y="1219154"/>
                </a:lnTo>
                <a:lnTo>
                  <a:pt x="0" y="0"/>
                </a:lnTo>
                <a:close/>
              </a:path>
            </a:pathLst>
          </a:custGeom>
          <a:blipFill>
            <a:blip r:embed="rId5"/>
            <a:stretch>
              <a:fillRect/>
            </a:stretch>
          </a:blipFill>
        </p:spPr>
        <p:txBody>
          <a:bodyPr/>
          <a:lstStyle/>
          <a:p>
            <a:endParaRPr lang="en-GB" sz="1558"/>
          </a:p>
        </p:txBody>
      </p:sp>
    </p:spTree>
    <p:extLst>
      <p:ext uri="{BB962C8B-B14F-4D97-AF65-F5344CB8AC3E}">
        <p14:creationId xmlns:p14="http://schemas.microsoft.com/office/powerpoint/2010/main" val="1294363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6D0D233-6B75-3D0E-622A-5DA64518D7AD}"/>
              </a:ext>
            </a:extLst>
          </p:cNvPr>
          <p:cNvPicPr>
            <a:picLocks noChangeAspect="1"/>
          </p:cNvPicPr>
          <p:nvPr/>
        </p:nvPicPr>
        <p:blipFill>
          <a:blip r:embed="rId3"/>
          <a:stretch>
            <a:fillRect/>
          </a:stretch>
        </p:blipFill>
        <p:spPr>
          <a:xfrm>
            <a:off x="765159" y="1390429"/>
            <a:ext cx="10661682" cy="4583434"/>
          </a:xfrm>
          <a:prstGeom prst="rect">
            <a:avLst/>
          </a:prstGeom>
        </p:spPr>
      </p:pic>
      <p:sp>
        <p:nvSpPr>
          <p:cNvPr id="2" name="Subtitle 1">
            <a:extLst>
              <a:ext uri="{FF2B5EF4-FFF2-40B4-BE49-F238E27FC236}">
                <a16:creationId xmlns:a16="http://schemas.microsoft.com/office/drawing/2014/main" id="{30B06C5D-9C6E-D997-D52C-6D2E2E542C51}"/>
              </a:ext>
            </a:extLst>
          </p:cNvPr>
          <p:cNvSpPr txBox="1">
            <a:spLocks/>
          </p:cNvSpPr>
          <p:nvPr/>
        </p:nvSpPr>
        <p:spPr>
          <a:xfrm>
            <a:off x="6140659" y="884137"/>
            <a:ext cx="4981434" cy="414535"/>
          </a:xfrm>
          <a:prstGeom prst="rect">
            <a:avLst/>
          </a:prstGeom>
          <a:solidFill>
            <a:schemeClr val="bg1"/>
          </a:solidFill>
        </p:spPr>
        <p:txBody>
          <a:bodyPr vert="horz" lIns="81822" tIns="40911" rIns="81822" bIns="40911"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864" b="1" dirty="0">
                <a:solidFill>
                  <a:srgbClr val="0070C0"/>
                </a:solidFill>
              </a:rPr>
              <a:t>AI Subgroup Regional Process</a:t>
            </a:r>
          </a:p>
        </p:txBody>
      </p:sp>
      <p:grpSp>
        <p:nvGrpSpPr>
          <p:cNvPr id="9" name="Group 8">
            <a:extLst>
              <a:ext uri="{FF2B5EF4-FFF2-40B4-BE49-F238E27FC236}">
                <a16:creationId xmlns:a16="http://schemas.microsoft.com/office/drawing/2014/main" id="{05A1388C-210C-4EF0-B421-8B46377B41E0}"/>
              </a:ext>
            </a:extLst>
          </p:cNvPr>
          <p:cNvGrpSpPr/>
          <p:nvPr/>
        </p:nvGrpSpPr>
        <p:grpSpPr>
          <a:xfrm>
            <a:off x="11035022" y="579593"/>
            <a:ext cx="174144" cy="174144"/>
            <a:chOff x="0" y="0"/>
            <a:chExt cx="812800" cy="812800"/>
          </a:xfrm>
        </p:grpSpPr>
        <p:sp>
          <p:nvSpPr>
            <p:cNvPr id="10" name="Freeform 4">
              <a:extLst>
                <a:ext uri="{FF2B5EF4-FFF2-40B4-BE49-F238E27FC236}">
                  <a16:creationId xmlns:a16="http://schemas.microsoft.com/office/drawing/2014/main" id="{813360AE-85D0-43FD-82A1-A0AEB3BBEA7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11" name="TextBox 5">
              <a:extLst>
                <a:ext uri="{FF2B5EF4-FFF2-40B4-BE49-F238E27FC236}">
                  <a16:creationId xmlns:a16="http://schemas.microsoft.com/office/drawing/2014/main" id="{A26485E4-CE36-4A63-8887-CA10FA47D717}"/>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2" name="Group 11">
            <a:extLst>
              <a:ext uri="{FF2B5EF4-FFF2-40B4-BE49-F238E27FC236}">
                <a16:creationId xmlns:a16="http://schemas.microsoft.com/office/drawing/2014/main" id="{3A6C5530-0E71-483A-A8E5-EFE0B2DF3CAF}"/>
              </a:ext>
            </a:extLst>
          </p:cNvPr>
          <p:cNvGrpSpPr/>
          <p:nvPr/>
        </p:nvGrpSpPr>
        <p:grpSpPr>
          <a:xfrm>
            <a:off x="10535013" y="579593"/>
            <a:ext cx="174144" cy="174144"/>
            <a:chOff x="0" y="0"/>
            <a:chExt cx="812800" cy="812800"/>
          </a:xfrm>
        </p:grpSpPr>
        <p:sp>
          <p:nvSpPr>
            <p:cNvPr id="13" name="Freeform 7">
              <a:extLst>
                <a:ext uri="{FF2B5EF4-FFF2-40B4-BE49-F238E27FC236}">
                  <a16:creationId xmlns:a16="http://schemas.microsoft.com/office/drawing/2014/main" id="{5066789E-42B4-48BD-85D8-86ECDA7F481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14" name="TextBox 8">
              <a:extLst>
                <a:ext uri="{FF2B5EF4-FFF2-40B4-BE49-F238E27FC236}">
                  <a16:creationId xmlns:a16="http://schemas.microsoft.com/office/drawing/2014/main" id="{13B02D95-C8B7-49D5-8373-EC3F4130D412}"/>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5" name="Group 14">
            <a:extLst>
              <a:ext uri="{FF2B5EF4-FFF2-40B4-BE49-F238E27FC236}">
                <a16:creationId xmlns:a16="http://schemas.microsoft.com/office/drawing/2014/main" id="{D880B94B-612F-484D-A0A1-6D3F1791D11B}"/>
              </a:ext>
            </a:extLst>
          </p:cNvPr>
          <p:cNvGrpSpPr/>
          <p:nvPr/>
        </p:nvGrpSpPr>
        <p:grpSpPr>
          <a:xfrm>
            <a:off x="10035469" y="579593"/>
            <a:ext cx="174144" cy="174144"/>
            <a:chOff x="0" y="0"/>
            <a:chExt cx="812800" cy="812800"/>
          </a:xfrm>
        </p:grpSpPr>
        <p:sp>
          <p:nvSpPr>
            <p:cNvPr id="16" name="Freeform 10">
              <a:extLst>
                <a:ext uri="{FF2B5EF4-FFF2-40B4-BE49-F238E27FC236}">
                  <a16:creationId xmlns:a16="http://schemas.microsoft.com/office/drawing/2014/main" id="{DC02ACE0-C19A-4F55-BB46-1C1A9CF456B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17" name="TextBox 11">
              <a:extLst>
                <a:ext uri="{FF2B5EF4-FFF2-40B4-BE49-F238E27FC236}">
                  <a16:creationId xmlns:a16="http://schemas.microsoft.com/office/drawing/2014/main" id="{84109F59-445D-44CB-8047-CB2F45D5C506}"/>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
        <p:nvSpPr>
          <p:cNvPr id="18" name="Freeform 2">
            <a:extLst>
              <a:ext uri="{FF2B5EF4-FFF2-40B4-BE49-F238E27FC236}">
                <a16:creationId xmlns:a16="http://schemas.microsoft.com/office/drawing/2014/main" id="{3FA5071D-7479-482D-B7EC-B7656CB99793}"/>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sz="1558"/>
          </a:p>
        </p:txBody>
      </p:sp>
      <p:pic>
        <p:nvPicPr>
          <p:cNvPr id="6" name="Picture 3" descr="Logo&#10;&#10;Description automatically generated">
            <a:extLst>
              <a:ext uri="{FF2B5EF4-FFF2-40B4-BE49-F238E27FC236}">
                <a16:creationId xmlns:a16="http://schemas.microsoft.com/office/drawing/2014/main" id="{AC8280E5-F4E9-E9BE-7667-435C8F4B6E2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2548" y="563266"/>
            <a:ext cx="2611812" cy="1038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984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34CFAA1-49C5-B4F8-359E-659B3B43EFA3}"/>
              </a:ext>
            </a:extLst>
          </p:cNvPr>
          <p:cNvSpPr txBox="1">
            <a:spLocks/>
          </p:cNvSpPr>
          <p:nvPr/>
        </p:nvSpPr>
        <p:spPr>
          <a:xfrm>
            <a:off x="2665733" y="609067"/>
            <a:ext cx="6553243" cy="512726"/>
          </a:xfrm>
          <a:prstGeom prst="rect">
            <a:avLst/>
          </a:prstGeom>
          <a:solidFill>
            <a:schemeClr val="bg1"/>
          </a:solidFill>
        </p:spPr>
        <p:txBody>
          <a:bodyPr vert="horz" lIns="81822" tIns="40911" rIns="81822" bIns="40911"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864" b="1" dirty="0">
                <a:solidFill>
                  <a:srgbClr val="0070C0"/>
                </a:solidFill>
              </a:rPr>
              <a:t>Next Steps – Chest X-Rays</a:t>
            </a:r>
          </a:p>
        </p:txBody>
      </p:sp>
      <p:grpSp>
        <p:nvGrpSpPr>
          <p:cNvPr id="11" name="Group 10">
            <a:extLst>
              <a:ext uri="{FF2B5EF4-FFF2-40B4-BE49-F238E27FC236}">
                <a16:creationId xmlns:a16="http://schemas.microsoft.com/office/drawing/2014/main" id="{AC04984A-3292-1F9F-8550-794693431278}"/>
              </a:ext>
            </a:extLst>
          </p:cNvPr>
          <p:cNvGrpSpPr/>
          <p:nvPr/>
        </p:nvGrpSpPr>
        <p:grpSpPr>
          <a:xfrm>
            <a:off x="1135551" y="1310451"/>
            <a:ext cx="9032945" cy="4794469"/>
            <a:chOff x="6024313" y="3521848"/>
            <a:chExt cx="5570627" cy="2852678"/>
          </a:xfrm>
        </p:grpSpPr>
        <p:grpSp>
          <p:nvGrpSpPr>
            <p:cNvPr id="12" name="Group 11">
              <a:extLst>
                <a:ext uri="{FF2B5EF4-FFF2-40B4-BE49-F238E27FC236}">
                  <a16:creationId xmlns:a16="http://schemas.microsoft.com/office/drawing/2014/main" id="{91F8C39F-C59A-84AB-2D27-BB9D9A9B96A1}"/>
                </a:ext>
              </a:extLst>
            </p:cNvPr>
            <p:cNvGrpSpPr/>
            <p:nvPr/>
          </p:nvGrpSpPr>
          <p:grpSpPr>
            <a:xfrm>
              <a:off x="6024313" y="3521848"/>
              <a:ext cx="5570627" cy="2276394"/>
              <a:chOff x="6024313" y="3521848"/>
              <a:chExt cx="5570627" cy="2276394"/>
            </a:xfrm>
          </p:grpSpPr>
          <p:pic>
            <p:nvPicPr>
              <p:cNvPr id="15" name="Picture 14">
                <a:extLst>
                  <a:ext uri="{FF2B5EF4-FFF2-40B4-BE49-F238E27FC236}">
                    <a16:creationId xmlns:a16="http://schemas.microsoft.com/office/drawing/2014/main" id="{F6019B0A-3EDF-C240-F1A0-C39B9EA21475}"/>
                  </a:ext>
                </a:extLst>
              </p:cNvPr>
              <p:cNvPicPr>
                <a:picLocks noChangeAspect="1"/>
              </p:cNvPicPr>
              <p:nvPr/>
            </p:nvPicPr>
            <p:blipFill>
              <a:blip r:embed="rId3"/>
              <a:srcRect l="64537" t="21302" r="1366" b="2762"/>
              <a:stretch/>
            </p:blipFill>
            <p:spPr>
              <a:xfrm>
                <a:off x="9904724" y="3865265"/>
                <a:ext cx="1690216" cy="1932977"/>
              </a:xfrm>
              <a:prstGeom prst="rect">
                <a:avLst/>
              </a:prstGeom>
            </p:spPr>
          </p:pic>
          <p:pic>
            <p:nvPicPr>
              <p:cNvPr id="16" name="Picture 15">
                <a:extLst>
                  <a:ext uri="{FF2B5EF4-FFF2-40B4-BE49-F238E27FC236}">
                    <a16:creationId xmlns:a16="http://schemas.microsoft.com/office/drawing/2014/main" id="{3A561C55-FBB8-2B72-C95A-5F6A411EF572}"/>
                  </a:ext>
                </a:extLst>
              </p:cNvPr>
              <p:cNvPicPr>
                <a:picLocks noChangeAspect="1"/>
              </p:cNvPicPr>
              <p:nvPr/>
            </p:nvPicPr>
            <p:blipFill>
              <a:blip r:embed="rId4"/>
              <a:stretch>
                <a:fillRect/>
              </a:stretch>
            </p:blipFill>
            <p:spPr>
              <a:xfrm>
                <a:off x="8093187" y="3521848"/>
                <a:ext cx="1629992" cy="1446132"/>
              </a:xfrm>
              <a:prstGeom prst="rect">
                <a:avLst/>
              </a:prstGeom>
            </p:spPr>
          </p:pic>
          <p:pic>
            <p:nvPicPr>
              <p:cNvPr id="17" name="Picture 16">
                <a:extLst>
                  <a:ext uri="{FF2B5EF4-FFF2-40B4-BE49-F238E27FC236}">
                    <a16:creationId xmlns:a16="http://schemas.microsoft.com/office/drawing/2014/main" id="{447CF7F3-C834-0F6A-D9B9-7B0AD80F0663}"/>
                  </a:ext>
                </a:extLst>
              </p:cNvPr>
              <p:cNvPicPr>
                <a:picLocks noChangeAspect="1"/>
              </p:cNvPicPr>
              <p:nvPr/>
            </p:nvPicPr>
            <p:blipFill>
              <a:blip r:embed="rId5"/>
              <a:stretch>
                <a:fillRect/>
              </a:stretch>
            </p:blipFill>
            <p:spPr>
              <a:xfrm>
                <a:off x="6024313" y="3979739"/>
                <a:ext cx="1887329" cy="1569660"/>
              </a:xfrm>
              <a:prstGeom prst="rect">
                <a:avLst/>
              </a:prstGeom>
            </p:spPr>
          </p:pic>
        </p:grpSp>
        <p:pic>
          <p:nvPicPr>
            <p:cNvPr id="13" name="Picture 12">
              <a:extLst>
                <a:ext uri="{FF2B5EF4-FFF2-40B4-BE49-F238E27FC236}">
                  <a16:creationId xmlns:a16="http://schemas.microsoft.com/office/drawing/2014/main" id="{C322F591-2AD6-E520-C1EC-4994EE427288}"/>
                </a:ext>
              </a:extLst>
            </p:cNvPr>
            <p:cNvPicPr>
              <a:picLocks noChangeAspect="1"/>
            </p:cNvPicPr>
            <p:nvPr/>
          </p:nvPicPr>
          <p:blipFill>
            <a:blip r:embed="rId6"/>
            <a:srcRect r="51464" b="-1012"/>
            <a:stretch/>
          </p:blipFill>
          <p:spPr>
            <a:xfrm>
              <a:off x="7786090" y="4642708"/>
              <a:ext cx="2118633" cy="1731818"/>
            </a:xfrm>
            <a:prstGeom prst="rect">
              <a:avLst/>
            </a:prstGeom>
          </p:spPr>
        </p:pic>
      </p:grpSp>
      <p:pic>
        <p:nvPicPr>
          <p:cNvPr id="5" name="Picture 3" descr="Logo&#10;&#10;Description automatically generated">
            <a:extLst>
              <a:ext uri="{FF2B5EF4-FFF2-40B4-BE49-F238E27FC236}">
                <a16:creationId xmlns:a16="http://schemas.microsoft.com/office/drawing/2014/main" id="{9B26E707-A921-4104-5AFC-146FEF18487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7752" y="573898"/>
            <a:ext cx="1549011" cy="616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close-up of a logo&#10;&#10;Description automatically generated">
            <a:extLst>
              <a:ext uri="{FF2B5EF4-FFF2-40B4-BE49-F238E27FC236}">
                <a16:creationId xmlns:a16="http://schemas.microsoft.com/office/drawing/2014/main" id="{D5268DC6-574A-16EA-AB96-A37BA9DA71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19842" y="5273430"/>
            <a:ext cx="2230948" cy="814781"/>
          </a:xfrm>
          <a:prstGeom prst="rect">
            <a:avLst/>
          </a:prstGeom>
        </p:spPr>
      </p:pic>
      <p:sp>
        <p:nvSpPr>
          <p:cNvPr id="14" name="Freeform 2">
            <a:extLst>
              <a:ext uri="{FF2B5EF4-FFF2-40B4-BE49-F238E27FC236}">
                <a16:creationId xmlns:a16="http://schemas.microsoft.com/office/drawing/2014/main" id="{12DAD1AE-AAAC-4668-B8E6-E08ACC2ECAD1}"/>
              </a:ext>
            </a:extLst>
          </p:cNvPr>
          <p:cNvSpPr/>
          <p:nvPr/>
        </p:nvSpPr>
        <p:spPr>
          <a:xfrm flipV="1">
            <a:off x="-2086185" y="6070366"/>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sz="1558"/>
          </a:p>
        </p:txBody>
      </p:sp>
      <p:grpSp>
        <p:nvGrpSpPr>
          <p:cNvPr id="27" name="Group 26">
            <a:extLst>
              <a:ext uri="{FF2B5EF4-FFF2-40B4-BE49-F238E27FC236}">
                <a16:creationId xmlns:a16="http://schemas.microsoft.com/office/drawing/2014/main" id="{023B5685-50D6-4AF2-B4E3-896F2F696486}"/>
              </a:ext>
            </a:extLst>
          </p:cNvPr>
          <p:cNvGrpSpPr/>
          <p:nvPr/>
        </p:nvGrpSpPr>
        <p:grpSpPr>
          <a:xfrm>
            <a:off x="11035022" y="579593"/>
            <a:ext cx="174144" cy="174144"/>
            <a:chOff x="0" y="0"/>
            <a:chExt cx="812800" cy="812800"/>
          </a:xfrm>
        </p:grpSpPr>
        <p:sp>
          <p:nvSpPr>
            <p:cNvPr id="28" name="Freeform 4">
              <a:extLst>
                <a:ext uri="{FF2B5EF4-FFF2-40B4-BE49-F238E27FC236}">
                  <a16:creationId xmlns:a16="http://schemas.microsoft.com/office/drawing/2014/main" id="{DC9C0077-649A-41B5-B127-9C6BB3C9042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29" name="TextBox 5">
              <a:extLst>
                <a:ext uri="{FF2B5EF4-FFF2-40B4-BE49-F238E27FC236}">
                  <a16:creationId xmlns:a16="http://schemas.microsoft.com/office/drawing/2014/main" id="{1313B08E-C3A7-4C0C-950B-75A50FCF7877}"/>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30" name="Group 29">
            <a:extLst>
              <a:ext uri="{FF2B5EF4-FFF2-40B4-BE49-F238E27FC236}">
                <a16:creationId xmlns:a16="http://schemas.microsoft.com/office/drawing/2014/main" id="{9CF20D86-A220-4AA0-8118-BBF4A4EA5725}"/>
              </a:ext>
            </a:extLst>
          </p:cNvPr>
          <p:cNvGrpSpPr/>
          <p:nvPr/>
        </p:nvGrpSpPr>
        <p:grpSpPr>
          <a:xfrm>
            <a:off x="10535013" y="579593"/>
            <a:ext cx="174144" cy="174144"/>
            <a:chOff x="0" y="0"/>
            <a:chExt cx="812800" cy="812800"/>
          </a:xfrm>
        </p:grpSpPr>
        <p:sp>
          <p:nvSpPr>
            <p:cNvPr id="31" name="Freeform 7">
              <a:extLst>
                <a:ext uri="{FF2B5EF4-FFF2-40B4-BE49-F238E27FC236}">
                  <a16:creationId xmlns:a16="http://schemas.microsoft.com/office/drawing/2014/main" id="{1DE855F3-8BBF-43A2-AF74-CD5E5C155A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32" name="TextBox 8">
              <a:extLst>
                <a:ext uri="{FF2B5EF4-FFF2-40B4-BE49-F238E27FC236}">
                  <a16:creationId xmlns:a16="http://schemas.microsoft.com/office/drawing/2014/main" id="{7F401C72-90B7-44DA-98FB-0A6C80856FEC}"/>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33" name="Group 32">
            <a:extLst>
              <a:ext uri="{FF2B5EF4-FFF2-40B4-BE49-F238E27FC236}">
                <a16:creationId xmlns:a16="http://schemas.microsoft.com/office/drawing/2014/main" id="{3159B795-255E-4FE8-9B92-DCFAED3BFBEA}"/>
              </a:ext>
            </a:extLst>
          </p:cNvPr>
          <p:cNvGrpSpPr/>
          <p:nvPr/>
        </p:nvGrpSpPr>
        <p:grpSpPr>
          <a:xfrm>
            <a:off x="10035469" y="579593"/>
            <a:ext cx="174144" cy="174144"/>
            <a:chOff x="0" y="0"/>
            <a:chExt cx="812800" cy="812800"/>
          </a:xfrm>
        </p:grpSpPr>
        <p:sp>
          <p:nvSpPr>
            <p:cNvPr id="34" name="Freeform 10">
              <a:extLst>
                <a:ext uri="{FF2B5EF4-FFF2-40B4-BE49-F238E27FC236}">
                  <a16:creationId xmlns:a16="http://schemas.microsoft.com/office/drawing/2014/main" id="{2FEB8EF8-C714-483C-B0B5-AB1899212F5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35" name="TextBox 11">
              <a:extLst>
                <a:ext uri="{FF2B5EF4-FFF2-40B4-BE49-F238E27FC236}">
                  <a16:creationId xmlns:a16="http://schemas.microsoft.com/office/drawing/2014/main" id="{64D1E645-C26E-4884-AA02-033E43F51C02}"/>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3132140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B67BCB9-784A-3ED4-42CA-C296A953751D}"/>
              </a:ext>
            </a:extLst>
          </p:cNvPr>
          <p:cNvPicPr>
            <a:picLocks noChangeAspect="1"/>
          </p:cNvPicPr>
          <p:nvPr/>
        </p:nvPicPr>
        <p:blipFill>
          <a:blip r:embed="rId3"/>
          <a:stretch>
            <a:fillRect/>
          </a:stretch>
        </p:blipFill>
        <p:spPr>
          <a:xfrm>
            <a:off x="8423530" y="1086839"/>
            <a:ext cx="3108254" cy="4449292"/>
          </a:xfrm>
          <a:prstGeom prst="rect">
            <a:avLst/>
          </a:prstGeom>
        </p:spPr>
      </p:pic>
      <p:sp>
        <p:nvSpPr>
          <p:cNvPr id="2" name="Title 1">
            <a:extLst>
              <a:ext uri="{FF2B5EF4-FFF2-40B4-BE49-F238E27FC236}">
                <a16:creationId xmlns:a16="http://schemas.microsoft.com/office/drawing/2014/main" id="{DEAB210A-E449-263E-3145-6F61C53A110D}"/>
              </a:ext>
            </a:extLst>
          </p:cNvPr>
          <p:cNvSpPr>
            <a:spLocks noGrp="1"/>
          </p:cNvSpPr>
          <p:nvPr>
            <p:ph type="title"/>
          </p:nvPr>
        </p:nvSpPr>
        <p:spPr>
          <a:xfrm>
            <a:off x="3477737" y="211932"/>
            <a:ext cx="3896624" cy="1186133"/>
          </a:xfrm>
        </p:spPr>
        <p:txBody>
          <a:bodyPr/>
          <a:lstStyle/>
          <a:p>
            <a:pPr algn="ctr"/>
            <a:r>
              <a:rPr lang="en-GB" b="1" dirty="0"/>
              <a:t>Grampian</a:t>
            </a:r>
          </a:p>
        </p:txBody>
      </p:sp>
      <p:sp>
        <p:nvSpPr>
          <p:cNvPr id="3" name="Content Placeholder 2">
            <a:extLst>
              <a:ext uri="{FF2B5EF4-FFF2-40B4-BE49-F238E27FC236}">
                <a16:creationId xmlns:a16="http://schemas.microsoft.com/office/drawing/2014/main" id="{3CD38222-17BF-A78F-E08E-C7F9FC724A87}"/>
              </a:ext>
            </a:extLst>
          </p:cNvPr>
          <p:cNvSpPr>
            <a:spLocks noGrp="1"/>
          </p:cNvSpPr>
          <p:nvPr>
            <p:ph idx="1"/>
          </p:nvPr>
        </p:nvSpPr>
        <p:spPr>
          <a:xfrm>
            <a:off x="959080" y="1398065"/>
            <a:ext cx="7464450" cy="3219044"/>
          </a:xfrm>
        </p:spPr>
        <p:txBody>
          <a:bodyPr>
            <a:normAutofit lnSpcReduction="10000"/>
          </a:bodyPr>
          <a:lstStyle/>
          <a:p>
            <a:pPr marL="0" indent="0">
              <a:buNone/>
            </a:pPr>
            <a:r>
              <a:rPr lang="en-GB" sz="2148" dirty="0"/>
              <a:t>CXR AI is speeding up lung cancer diagnosis </a:t>
            </a:r>
          </a:p>
          <a:p>
            <a:pPr marL="0" indent="0">
              <a:buNone/>
            </a:pPr>
            <a:r>
              <a:rPr lang="en-GB" sz="2148" dirty="0">
                <a:solidFill>
                  <a:srgbClr val="7030A0"/>
                </a:solidFill>
              </a:rPr>
              <a:t>(</a:t>
            </a:r>
            <a:r>
              <a:rPr lang="en-GB" sz="2148" b="1" dirty="0">
                <a:solidFill>
                  <a:srgbClr val="7030A0"/>
                </a:solidFill>
              </a:rPr>
              <a:t>22 days to 10.3 days</a:t>
            </a:r>
            <a:r>
              <a:rPr lang="en-GB" sz="2148" dirty="0">
                <a:solidFill>
                  <a:srgbClr val="7030A0"/>
                </a:solidFill>
              </a:rPr>
              <a:t>)</a:t>
            </a:r>
          </a:p>
          <a:p>
            <a:pPr marL="0" indent="0">
              <a:buNone/>
            </a:pPr>
            <a:endParaRPr lang="en-GB" sz="2148" dirty="0"/>
          </a:p>
          <a:p>
            <a:pPr marL="0" indent="0">
              <a:buNone/>
            </a:pPr>
            <a:r>
              <a:rPr lang="en-GB" sz="2148" b="1" dirty="0">
                <a:solidFill>
                  <a:srgbClr val="7030A0"/>
                </a:solidFill>
              </a:rPr>
              <a:t>26% </a:t>
            </a:r>
            <a:r>
              <a:rPr lang="en-GB" sz="2148" dirty="0"/>
              <a:t>Increase in treatable cancers</a:t>
            </a:r>
          </a:p>
          <a:p>
            <a:pPr marL="0" indent="0">
              <a:buNone/>
            </a:pPr>
            <a:endParaRPr lang="en-GB" sz="2148" dirty="0"/>
          </a:p>
          <a:p>
            <a:pPr marL="0" indent="0">
              <a:buNone/>
            </a:pPr>
            <a:r>
              <a:rPr lang="en-GB" sz="2148" b="1" dirty="0">
                <a:solidFill>
                  <a:srgbClr val="7030A0"/>
                </a:solidFill>
              </a:rPr>
              <a:t>100% </a:t>
            </a:r>
            <a:r>
              <a:rPr lang="en-GB" sz="2148" dirty="0"/>
              <a:t>of lung cancer patients meeting 62 day wait (up from </a:t>
            </a:r>
            <a:r>
              <a:rPr lang="en-GB" sz="2148" b="1" dirty="0"/>
              <a:t>52%</a:t>
            </a:r>
            <a:r>
              <a:rPr lang="en-GB" sz="2148" dirty="0"/>
              <a:t>)</a:t>
            </a:r>
          </a:p>
          <a:p>
            <a:pPr marL="0" indent="0">
              <a:buNone/>
            </a:pPr>
            <a:endParaRPr lang="en-GB" sz="2148" dirty="0"/>
          </a:p>
          <a:p>
            <a:pPr marL="0" indent="0">
              <a:buNone/>
            </a:pPr>
            <a:r>
              <a:rPr lang="en-GB" sz="2148" b="1" dirty="0">
                <a:solidFill>
                  <a:srgbClr val="7030A0"/>
                </a:solidFill>
              </a:rPr>
              <a:t>99.98% </a:t>
            </a:r>
            <a:r>
              <a:rPr lang="en-GB" sz="2148" dirty="0"/>
              <a:t>Negative Predictive Value</a:t>
            </a:r>
          </a:p>
        </p:txBody>
      </p:sp>
      <p:pic>
        <p:nvPicPr>
          <p:cNvPr id="5" name="Picture 4">
            <a:extLst>
              <a:ext uri="{FF2B5EF4-FFF2-40B4-BE49-F238E27FC236}">
                <a16:creationId xmlns:a16="http://schemas.microsoft.com/office/drawing/2014/main" id="{272B115F-692D-F1B1-E43E-C7F381A85DDB}"/>
              </a:ext>
            </a:extLst>
          </p:cNvPr>
          <p:cNvPicPr>
            <a:picLocks noChangeAspect="1"/>
          </p:cNvPicPr>
          <p:nvPr/>
        </p:nvPicPr>
        <p:blipFill>
          <a:blip r:embed="rId4"/>
          <a:stretch>
            <a:fillRect/>
          </a:stretch>
        </p:blipFill>
        <p:spPr>
          <a:xfrm>
            <a:off x="708160" y="4617109"/>
            <a:ext cx="7734376" cy="1186133"/>
          </a:xfrm>
          <a:prstGeom prst="rect">
            <a:avLst/>
          </a:prstGeom>
        </p:spPr>
      </p:pic>
      <p:pic>
        <p:nvPicPr>
          <p:cNvPr id="14" name="Picture 13">
            <a:extLst>
              <a:ext uri="{FF2B5EF4-FFF2-40B4-BE49-F238E27FC236}">
                <a16:creationId xmlns:a16="http://schemas.microsoft.com/office/drawing/2014/main" id="{7A6C6D4A-0DB7-8A00-2A2A-132549322D02}"/>
              </a:ext>
            </a:extLst>
          </p:cNvPr>
          <p:cNvPicPr>
            <a:picLocks noChangeAspect="1"/>
          </p:cNvPicPr>
          <p:nvPr/>
        </p:nvPicPr>
        <p:blipFill>
          <a:blip r:embed="rId5"/>
          <a:stretch>
            <a:fillRect/>
          </a:stretch>
        </p:blipFill>
        <p:spPr>
          <a:xfrm>
            <a:off x="959080" y="609522"/>
            <a:ext cx="1079649" cy="477318"/>
          </a:xfrm>
          <a:prstGeom prst="rect">
            <a:avLst/>
          </a:prstGeom>
        </p:spPr>
      </p:pic>
      <p:sp>
        <p:nvSpPr>
          <p:cNvPr id="7" name="Freeform 2">
            <a:extLst>
              <a:ext uri="{FF2B5EF4-FFF2-40B4-BE49-F238E27FC236}">
                <a16:creationId xmlns:a16="http://schemas.microsoft.com/office/drawing/2014/main" id="{8B34972B-8388-4D15-BA18-E56DF19FD693}"/>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sz="1558"/>
          </a:p>
        </p:txBody>
      </p:sp>
      <p:grpSp>
        <p:nvGrpSpPr>
          <p:cNvPr id="8" name="Group 7">
            <a:extLst>
              <a:ext uri="{FF2B5EF4-FFF2-40B4-BE49-F238E27FC236}">
                <a16:creationId xmlns:a16="http://schemas.microsoft.com/office/drawing/2014/main" id="{47FB298C-F43F-4A4F-AAA0-BF8FC766B743}"/>
              </a:ext>
            </a:extLst>
          </p:cNvPr>
          <p:cNvGrpSpPr/>
          <p:nvPr/>
        </p:nvGrpSpPr>
        <p:grpSpPr>
          <a:xfrm>
            <a:off x="11035022" y="579593"/>
            <a:ext cx="174144" cy="174144"/>
            <a:chOff x="0" y="0"/>
            <a:chExt cx="812800" cy="812800"/>
          </a:xfrm>
        </p:grpSpPr>
        <p:sp>
          <p:nvSpPr>
            <p:cNvPr id="9" name="Freeform 4">
              <a:extLst>
                <a:ext uri="{FF2B5EF4-FFF2-40B4-BE49-F238E27FC236}">
                  <a16:creationId xmlns:a16="http://schemas.microsoft.com/office/drawing/2014/main" id="{5058042C-1774-4CF7-AE75-9F6A8D1012D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10" name="TextBox 5">
              <a:extLst>
                <a:ext uri="{FF2B5EF4-FFF2-40B4-BE49-F238E27FC236}">
                  <a16:creationId xmlns:a16="http://schemas.microsoft.com/office/drawing/2014/main" id="{F18BB6B2-B4A9-4B64-A08E-651F2935741A}"/>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1" name="Group 10">
            <a:extLst>
              <a:ext uri="{FF2B5EF4-FFF2-40B4-BE49-F238E27FC236}">
                <a16:creationId xmlns:a16="http://schemas.microsoft.com/office/drawing/2014/main" id="{CDD08A6C-134B-41D4-A5A8-7C0487F97688}"/>
              </a:ext>
            </a:extLst>
          </p:cNvPr>
          <p:cNvGrpSpPr/>
          <p:nvPr/>
        </p:nvGrpSpPr>
        <p:grpSpPr>
          <a:xfrm>
            <a:off x="10535013" y="579593"/>
            <a:ext cx="174144" cy="174144"/>
            <a:chOff x="0" y="0"/>
            <a:chExt cx="812800" cy="812800"/>
          </a:xfrm>
        </p:grpSpPr>
        <p:sp>
          <p:nvSpPr>
            <p:cNvPr id="13" name="Freeform 7">
              <a:extLst>
                <a:ext uri="{FF2B5EF4-FFF2-40B4-BE49-F238E27FC236}">
                  <a16:creationId xmlns:a16="http://schemas.microsoft.com/office/drawing/2014/main" id="{4B782F57-9A1D-4132-952D-428C1490DAE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15" name="TextBox 8">
              <a:extLst>
                <a:ext uri="{FF2B5EF4-FFF2-40B4-BE49-F238E27FC236}">
                  <a16:creationId xmlns:a16="http://schemas.microsoft.com/office/drawing/2014/main" id="{B0966A88-4339-448F-9D9B-BE67B7C1AB8A}"/>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6" name="Group 15">
            <a:extLst>
              <a:ext uri="{FF2B5EF4-FFF2-40B4-BE49-F238E27FC236}">
                <a16:creationId xmlns:a16="http://schemas.microsoft.com/office/drawing/2014/main" id="{03A5B394-447C-4CFC-9369-8B8B82308640}"/>
              </a:ext>
            </a:extLst>
          </p:cNvPr>
          <p:cNvGrpSpPr/>
          <p:nvPr/>
        </p:nvGrpSpPr>
        <p:grpSpPr>
          <a:xfrm>
            <a:off x="10035469" y="579593"/>
            <a:ext cx="174144" cy="174144"/>
            <a:chOff x="0" y="0"/>
            <a:chExt cx="812800" cy="812800"/>
          </a:xfrm>
        </p:grpSpPr>
        <p:sp>
          <p:nvSpPr>
            <p:cNvPr id="17" name="Freeform 10">
              <a:extLst>
                <a:ext uri="{FF2B5EF4-FFF2-40B4-BE49-F238E27FC236}">
                  <a16:creationId xmlns:a16="http://schemas.microsoft.com/office/drawing/2014/main" id="{297CB838-83B5-47A8-B0F9-37701BCFD7A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18" name="TextBox 11">
              <a:extLst>
                <a:ext uri="{FF2B5EF4-FFF2-40B4-BE49-F238E27FC236}">
                  <a16:creationId xmlns:a16="http://schemas.microsoft.com/office/drawing/2014/main" id="{61447F3A-480C-4A1B-B314-F54F10C728AE}"/>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114096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branding-bso.hscni.net/wp-content/uploads/2024/03/encompass-3.png">
            <a:extLst>
              <a:ext uri="{FF2B5EF4-FFF2-40B4-BE49-F238E27FC236}">
                <a16:creationId xmlns:a16="http://schemas.microsoft.com/office/drawing/2014/main" id="{338B6E16-446D-4981-8A02-6096809050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210" y="360681"/>
            <a:ext cx="2186923" cy="7987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5255767-E35D-394C-97B9-E328AEAF2D60}"/>
              </a:ext>
            </a:extLst>
          </p:cNvPr>
          <p:cNvSpPr txBox="1"/>
          <p:nvPr/>
        </p:nvSpPr>
        <p:spPr>
          <a:xfrm>
            <a:off x="931211" y="1046763"/>
            <a:ext cx="10120136" cy="4772973"/>
          </a:xfrm>
          <a:prstGeom prst="rect">
            <a:avLst/>
          </a:prstGeom>
          <a:noFill/>
        </p:spPr>
        <p:txBody>
          <a:bodyPr wrap="square">
            <a:spAutoFit/>
          </a:bodyPr>
          <a:lstStyle/>
          <a:p>
            <a:pPr>
              <a:buNone/>
            </a:pPr>
            <a:r>
              <a:rPr lang="en-GB" sz="1789" b="1" kern="100" dirty="0">
                <a:solidFill>
                  <a:srgbClr val="0070C0"/>
                </a:solidFill>
                <a:latin typeface="Aptos" panose="020B0004020202020204" pitchFamily="34" charset="0"/>
                <a:ea typeface="Times New Roman" panose="02020603050405020304" pitchFamily="18" charset="0"/>
                <a:cs typeface="Times New Roman" panose="02020603050405020304" pitchFamily="18" charset="0"/>
              </a:rPr>
              <a:t>Dragon Ambient </a:t>
            </a:r>
            <a:r>
              <a:rPr lang="en-GB" sz="1789" b="1" kern="100" dirty="0" err="1">
                <a:solidFill>
                  <a:srgbClr val="0070C0"/>
                </a:solidFill>
                <a:latin typeface="Aptos" panose="020B0004020202020204" pitchFamily="34" charset="0"/>
                <a:ea typeface="Times New Roman" panose="02020603050405020304" pitchFamily="18" charset="0"/>
                <a:cs typeface="Times New Roman" panose="02020603050405020304" pitchFamily="18" charset="0"/>
              </a:rPr>
              <a:t>eXperience</a:t>
            </a:r>
            <a:r>
              <a:rPr lang="en-GB" sz="1789" b="1" kern="100" dirty="0">
                <a:solidFill>
                  <a:srgbClr val="0070C0"/>
                </a:solidFill>
                <a:latin typeface="Aptos" panose="020B0004020202020204" pitchFamily="34" charset="0"/>
                <a:ea typeface="Times New Roman" panose="02020603050405020304" pitchFamily="18" charset="0"/>
                <a:cs typeface="Times New Roman" panose="02020603050405020304" pitchFamily="18" charset="0"/>
              </a:rPr>
              <a:t> (DAX) Co-Pilot</a:t>
            </a:r>
            <a:r>
              <a:rPr lang="en-GB" sz="1789" kern="100" dirty="0">
                <a:solidFill>
                  <a:srgbClr val="0070C0"/>
                </a:solidFill>
                <a:latin typeface="Aptos" panose="020B0004020202020204" pitchFamily="34" charset="0"/>
                <a:ea typeface="Times New Roman" panose="02020603050405020304" pitchFamily="18" charset="0"/>
                <a:cs typeface="Times New Roman" panose="02020603050405020304" pitchFamily="18" charset="0"/>
              </a:rPr>
              <a:t> </a:t>
            </a:r>
            <a:r>
              <a:rPr lang="en-GB" sz="1789" kern="100" dirty="0">
                <a:latin typeface="Aptos" panose="020B0004020202020204" pitchFamily="34" charset="0"/>
                <a:ea typeface="Times New Roman" panose="02020603050405020304" pitchFamily="18" charset="0"/>
                <a:cs typeface="Times New Roman" panose="02020603050405020304" pitchFamily="18" charset="0"/>
              </a:rPr>
              <a:t>is an AI-powered, voice-enabled solution that reduces the administrative workload of clinicians by automatically documenting patient encounters. </a:t>
            </a:r>
          </a:p>
          <a:p>
            <a:pPr>
              <a:buNone/>
            </a:pPr>
            <a:endParaRPr lang="en-GB" sz="1789" kern="100" dirty="0">
              <a:solidFill>
                <a:srgbClr val="000000"/>
              </a:solidFill>
              <a:latin typeface="Aptos" panose="020B0004020202020204" pitchFamily="34" charset="0"/>
              <a:ea typeface="Times New Roman" panose="02020603050405020304" pitchFamily="18" charset="0"/>
              <a:cs typeface="Times New Roman" panose="02020603050405020304" pitchFamily="18" charset="0"/>
            </a:endParaRPr>
          </a:p>
          <a:p>
            <a:pPr marL="306822" indent="-306822">
              <a:buFont typeface="Arial" panose="020B0604020202020204" pitchFamily="34" charset="0"/>
              <a:buChar char="•"/>
            </a:pPr>
            <a:r>
              <a:rPr lang="en-GB" sz="1789" dirty="0">
                <a:solidFill>
                  <a:srgbClr val="000000"/>
                </a:solidFill>
                <a:latin typeface="Aptos" panose="020B0004020202020204" pitchFamily="34" charset="0"/>
                <a:ea typeface="Times New Roman" panose="02020603050405020304" pitchFamily="18" charset="0"/>
                <a:cs typeface="Aptos" panose="020B0004020202020204" pitchFamily="34" charset="0"/>
              </a:rPr>
              <a:t>Captures patient interactions accurately and efficiently at the point of care, letting clinicians focus more on patient care.</a:t>
            </a:r>
          </a:p>
          <a:p>
            <a:pPr marL="306822" indent="-306822">
              <a:buFont typeface="Arial" panose="020B0604020202020204" pitchFamily="34" charset="0"/>
              <a:buChar char="•"/>
            </a:pPr>
            <a:r>
              <a:rPr lang="en-GB" sz="1789" dirty="0">
                <a:solidFill>
                  <a:srgbClr val="000000"/>
                </a:solidFill>
                <a:latin typeface="Aptos" panose="020B0004020202020204" pitchFamily="34" charset="0"/>
              </a:rPr>
              <a:t>Reduces documentation time and helps improve patient satisfaction, patient experience, operational efficiency, and financial outcomes.   </a:t>
            </a:r>
          </a:p>
          <a:p>
            <a:pPr marL="306822" indent="-306822">
              <a:buFont typeface="Arial" panose="020B0604020202020204" pitchFamily="34" charset="0"/>
              <a:buChar char="•"/>
            </a:pPr>
            <a:r>
              <a:rPr lang="en-GB" sz="1789" dirty="0">
                <a:solidFill>
                  <a:srgbClr val="000000"/>
                </a:solidFill>
                <a:latin typeface="Aptos" panose="020B0004020202020204" pitchFamily="34" charset="0"/>
              </a:rPr>
              <a:t>Has been integrated with the encompass application for 50 consultants in both SEHSCT and BHSCT for a pilot.  </a:t>
            </a:r>
          </a:p>
          <a:p>
            <a:pPr marL="306822" indent="-306822">
              <a:buFont typeface="Arial" panose="020B0604020202020204" pitchFamily="34" charset="0"/>
              <a:buChar char="•"/>
            </a:pPr>
            <a:r>
              <a:rPr lang="en-GB" sz="1789" dirty="0">
                <a:solidFill>
                  <a:srgbClr val="000000"/>
                </a:solidFill>
                <a:latin typeface="Aptos" panose="020B0004020202020204" pitchFamily="34" charset="0"/>
              </a:rPr>
              <a:t>In production / use from early Nov 2025.</a:t>
            </a:r>
          </a:p>
          <a:p>
            <a:pPr>
              <a:buNone/>
            </a:pPr>
            <a:r>
              <a:rPr lang="en-GB" sz="1789" dirty="0">
                <a:solidFill>
                  <a:srgbClr val="000000"/>
                </a:solidFill>
                <a:latin typeface="Aptos" panose="020B0004020202020204" pitchFamily="34" charset="0"/>
              </a:rPr>
              <a:t> </a:t>
            </a:r>
          </a:p>
          <a:p>
            <a:pPr>
              <a:buNone/>
            </a:pPr>
            <a:r>
              <a:rPr lang="en-GB" sz="1789" b="1" kern="1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Epic integrates Generative AI</a:t>
            </a:r>
            <a:r>
              <a:rPr lang="en-GB" sz="1789" kern="1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GB" sz="1789" kern="100" dirty="0">
                <a:latin typeface="Calibri" panose="020F0502020204030204" pitchFamily="34" charset="0"/>
                <a:ea typeface="Times New Roman" panose="02020603050405020304" pitchFamily="18" charset="0"/>
                <a:cs typeface="Times New Roman" panose="02020603050405020304" pitchFamily="18" charset="0"/>
              </a:rPr>
              <a:t>into workflows to boost efficiency and patient care. </a:t>
            </a:r>
          </a:p>
          <a:p>
            <a:pPr>
              <a:buNone/>
            </a:pPr>
            <a:endParaRPr lang="en-GB" sz="1789" kern="100" dirty="0">
              <a:latin typeface="Aptos" panose="020B0004020202020204" pitchFamily="34" charset="0"/>
              <a:ea typeface="Times New Roman" panose="02020603050405020304" pitchFamily="18" charset="0"/>
              <a:cs typeface="Times New Roman" panose="02020603050405020304" pitchFamily="18" charset="0"/>
            </a:endParaRPr>
          </a:p>
          <a:p>
            <a:pPr marL="306822" indent="-306822">
              <a:buFont typeface="Arial" panose="020B0604020202020204" pitchFamily="34" charset="0"/>
              <a:buChar char="•"/>
            </a:pPr>
            <a:r>
              <a:rPr lang="en-GB" sz="1789" dirty="0">
                <a:latin typeface="Calibri" panose="020F0502020204030204" pitchFamily="34" charset="0"/>
                <a:ea typeface="Times New Roman" panose="02020603050405020304" pitchFamily="18" charset="0"/>
                <a:cs typeface="Aptos" panose="020B0004020202020204" pitchFamily="34" charset="0"/>
              </a:rPr>
              <a:t>Acts as a trusted assistant, summarizing charts and prepping documentation. </a:t>
            </a:r>
            <a:endParaRPr lang="en-GB" sz="1789" dirty="0">
              <a:latin typeface="Aptos" panose="020B0004020202020204" pitchFamily="34" charset="0"/>
              <a:ea typeface="Times New Roman" panose="02020603050405020304" pitchFamily="18" charset="0"/>
              <a:cs typeface="Aptos" panose="020B0004020202020204" pitchFamily="34" charset="0"/>
            </a:endParaRPr>
          </a:p>
          <a:p>
            <a:pPr marL="306822" indent="-306822">
              <a:buFont typeface="Arial" panose="020B0604020202020204" pitchFamily="34" charset="0"/>
              <a:buChar char="•"/>
            </a:pPr>
            <a:r>
              <a:rPr lang="en-GB" sz="1789" dirty="0">
                <a:latin typeface="Calibri" panose="020F0502020204030204" pitchFamily="34" charset="0"/>
                <a:ea typeface="Times New Roman" panose="02020603050405020304" pitchFamily="18" charset="0"/>
                <a:cs typeface="Aptos" panose="020B0004020202020204" pitchFamily="34" charset="0"/>
              </a:rPr>
              <a:t>Reduces admin tasks, speeds up work and simplifies adoption. Examples: Pre-arrival chart summaries, discharge draft notes.</a:t>
            </a:r>
            <a:endParaRPr lang="en-GB" sz="1789" dirty="0">
              <a:latin typeface="Aptos" panose="020B0004020202020204" pitchFamily="34" charset="0"/>
              <a:ea typeface="Times New Roman" panose="02020603050405020304" pitchFamily="18" charset="0"/>
              <a:cs typeface="Aptos" panose="020B0004020202020204" pitchFamily="34" charset="0"/>
            </a:endParaRPr>
          </a:p>
          <a:p>
            <a:pPr marL="306822" indent="-306822">
              <a:buFont typeface="Arial" panose="020B0604020202020204" pitchFamily="34" charset="0"/>
              <a:buChar char="•"/>
            </a:pPr>
            <a:r>
              <a:rPr lang="en-GB" sz="1789" dirty="0">
                <a:latin typeface="Calibri" panose="020F0502020204030204" pitchFamily="34" charset="0"/>
                <a:ea typeface="Times New Roman" panose="02020603050405020304" pitchFamily="18" charset="0"/>
                <a:cs typeface="Aptos" panose="020B0004020202020204" pitchFamily="34" charset="0"/>
              </a:rPr>
              <a:t>encompass are currently considering a pilot of this technology, subject to affordability </a:t>
            </a:r>
            <a:endParaRPr lang="en-GB" sz="1789" dirty="0">
              <a:latin typeface="Aptos" panose="020B0004020202020204" pitchFamily="34" charset="0"/>
              <a:ea typeface="Times New Roman" panose="02020603050405020304" pitchFamily="18" charset="0"/>
              <a:cs typeface="Aptos" panose="020B0004020202020204" pitchFamily="34" charset="0"/>
            </a:endParaRPr>
          </a:p>
        </p:txBody>
      </p:sp>
      <p:sp>
        <p:nvSpPr>
          <p:cNvPr id="4" name="Freeform 2">
            <a:extLst>
              <a:ext uri="{FF2B5EF4-FFF2-40B4-BE49-F238E27FC236}">
                <a16:creationId xmlns:a16="http://schemas.microsoft.com/office/drawing/2014/main" id="{19236552-A878-4E4E-80C2-1C2C1FEA86E0}"/>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sz="1558"/>
          </a:p>
        </p:txBody>
      </p:sp>
      <p:grpSp>
        <p:nvGrpSpPr>
          <p:cNvPr id="5" name="Group 4">
            <a:extLst>
              <a:ext uri="{FF2B5EF4-FFF2-40B4-BE49-F238E27FC236}">
                <a16:creationId xmlns:a16="http://schemas.microsoft.com/office/drawing/2014/main" id="{2ECF6DE8-FBD3-4C56-93CC-676073AF2103}"/>
              </a:ext>
            </a:extLst>
          </p:cNvPr>
          <p:cNvGrpSpPr/>
          <p:nvPr/>
        </p:nvGrpSpPr>
        <p:grpSpPr>
          <a:xfrm>
            <a:off x="11035022" y="579593"/>
            <a:ext cx="174144" cy="174144"/>
            <a:chOff x="0" y="0"/>
            <a:chExt cx="812800" cy="812800"/>
          </a:xfrm>
        </p:grpSpPr>
        <p:sp>
          <p:nvSpPr>
            <p:cNvPr id="6" name="Freeform 4">
              <a:extLst>
                <a:ext uri="{FF2B5EF4-FFF2-40B4-BE49-F238E27FC236}">
                  <a16:creationId xmlns:a16="http://schemas.microsoft.com/office/drawing/2014/main" id="{C9CF4A4C-5B2A-49FF-B8D8-5B63E371289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7" name="TextBox 5">
              <a:extLst>
                <a:ext uri="{FF2B5EF4-FFF2-40B4-BE49-F238E27FC236}">
                  <a16:creationId xmlns:a16="http://schemas.microsoft.com/office/drawing/2014/main" id="{C0ACAB1F-AB23-455B-8438-55B017E4312A}"/>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8" name="Group 7">
            <a:extLst>
              <a:ext uri="{FF2B5EF4-FFF2-40B4-BE49-F238E27FC236}">
                <a16:creationId xmlns:a16="http://schemas.microsoft.com/office/drawing/2014/main" id="{959F3950-15A3-4A4E-B423-5317386B9F25}"/>
              </a:ext>
            </a:extLst>
          </p:cNvPr>
          <p:cNvGrpSpPr/>
          <p:nvPr/>
        </p:nvGrpSpPr>
        <p:grpSpPr>
          <a:xfrm>
            <a:off x="10535013" y="579593"/>
            <a:ext cx="174144" cy="174144"/>
            <a:chOff x="0" y="0"/>
            <a:chExt cx="812800" cy="812800"/>
          </a:xfrm>
        </p:grpSpPr>
        <p:sp>
          <p:nvSpPr>
            <p:cNvPr id="9" name="Freeform 7">
              <a:extLst>
                <a:ext uri="{FF2B5EF4-FFF2-40B4-BE49-F238E27FC236}">
                  <a16:creationId xmlns:a16="http://schemas.microsoft.com/office/drawing/2014/main" id="{11965B1F-1941-41A2-B501-0AF0002D1E1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10" name="TextBox 8">
              <a:extLst>
                <a:ext uri="{FF2B5EF4-FFF2-40B4-BE49-F238E27FC236}">
                  <a16:creationId xmlns:a16="http://schemas.microsoft.com/office/drawing/2014/main" id="{B1AB7FFC-F431-468C-93D0-D0E8802BF478}"/>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1" name="Group 10">
            <a:extLst>
              <a:ext uri="{FF2B5EF4-FFF2-40B4-BE49-F238E27FC236}">
                <a16:creationId xmlns:a16="http://schemas.microsoft.com/office/drawing/2014/main" id="{F5939E16-ED3E-47C6-A6D5-ED678970811B}"/>
              </a:ext>
            </a:extLst>
          </p:cNvPr>
          <p:cNvGrpSpPr/>
          <p:nvPr/>
        </p:nvGrpSpPr>
        <p:grpSpPr>
          <a:xfrm>
            <a:off x="10035469" y="579593"/>
            <a:ext cx="174144" cy="174144"/>
            <a:chOff x="0" y="0"/>
            <a:chExt cx="812800" cy="812800"/>
          </a:xfrm>
        </p:grpSpPr>
        <p:sp>
          <p:nvSpPr>
            <p:cNvPr id="12" name="Freeform 10">
              <a:extLst>
                <a:ext uri="{FF2B5EF4-FFF2-40B4-BE49-F238E27FC236}">
                  <a16:creationId xmlns:a16="http://schemas.microsoft.com/office/drawing/2014/main" id="{AB36F65C-EE93-4F7C-A2E9-A235873D79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13" name="TextBox 11">
              <a:extLst>
                <a:ext uri="{FF2B5EF4-FFF2-40B4-BE49-F238E27FC236}">
                  <a16:creationId xmlns:a16="http://schemas.microsoft.com/office/drawing/2014/main" id="{7D0A21BB-BC96-4306-8A99-26ECC8075232}"/>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
        <p:nvSpPr>
          <p:cNvPr id="15" name="Rectangle 14">
            <a:extLst>
              <a:ext uri="{FF2B5EF4-FFF2-40B4-BE49-F238E27FC236}">
                <a16:creationId xmlns:a16="http://schemas.microsoft.com/office/drawing/2014/main" id="{8C8E0804-1195-48A6-9B0B-5F6EC4F64B70}"/>
              </a:ext>
            </a:extLst>
          </p:cNvPr>
          <p:cNvSpPr/>
          <p:nvPr/>
        </p:nvSpPr>
        <p:spPr>
          <a:xfrm>
            <a:off x="2501105" y="523499"/>
            <a:ext cx="2978508" cy="533095"/>
          </a:xfrm>
          <a:prstGeom prst="rect">
            <a:avLst/>
          </a:prstGeom>
        </p:spPr>
        <p:txBody>
          <a:bodyPr wrap="none">
            <a:spAutoFit/>
          </a:bodyPr>
          <a:lstStyle/>
          <a:p>
            <a:r>
              <a:rPr lang="en-GB" sz="2864" b="1" dirty="0">
                <a:solidFill>
                  <a:srgbClr val="7030A0"/>
                </a:solidFill>
              </a:rPr>
              <a:t>Encompass + EPIC </a:t>
            </a:r>
            <a:endParaRPr lang="en-GB" sz="2864" dirty="0">
              <a:solidFill>
                <a:srgbClr val="7030A0"/>
              </a:solidFill>
            </a:endParaRPr>
          </a:p>
        </p:txBody>
      </p:sp>
    </p:spTree>
    <p:extLst>
      <p:ext uri="{BB962C8B-B14F-4D97-AF65-F5344CB8AC3E}">
        <p14:creationId xmlns:p14="http://schemas.microsoft.com/office/powerpoint/2010/main" val="2223325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54BEC2B2-C69E-465D-9265-E262D9B993BD}"/>
              </a:ext>
            </a:extLst>
          </p:cNvPr>
          <p:cNvSpPr/>
          <p:nvPr/>
        </p:nvSpPr>
        <p:spPr>
          <a:xfrm>
            <a:off x="641210" y="2133333"/>
            <a:ext cx="10909580" cy="3956590"/>
          </a:xfrm>
          <a:prstGeom prst="rect">
            <a:avLst/>
          </a:prstGeom>
          <a:solidFill>
            <a:sysClr val="window" lastClr="FFFFFF">
              <a:lumMod val="95000"/>
            </a:sysClr>
          </a:solidFill>
          <a:ln w="12700" cap="flat" cmpd="sng" algn="ctr">
            <a:noFill/>
            <a:prstDash val="solid"/>
            <a:miter lim="800000"/>
          </a:ln>
          <a:effectLst/>
        </p:spPr>
        <p:txBody>
          <a:bodyPr rtlCol="0" anchor="ctr"/>
          <a:lstStyle/>
          <a:p>
            <a:pPr algn="ctr" defTabSz="818194">
              <a:defRPr/>
            </a:pPr>
            <a:endParaRPr lang="en-US" sz="1610" kern="0">
              <a:solidFill>
                <a:prstClr val="white"/>
              </a:solidFill>
              <a:latin typeface="Calibri" panose="020F0502020204030204"/>
            </a:endParaRPr>
          </a:p>
        </p:txBody>
      </p:sp>
      <p:sp>
        <p:nvSpPr>
          <p:cNvPr id="16" name="Title 2">
            <a:extLst>
              <a:ext uri="{FF2B5EF4-FFF2-40B4-BE49-F238E27FC236}">
                <a16:creationId xmlns:a16="http://schemas.microsoft.com/office/drawing/2014/main" id="{CAF80F1C-4446-508D-21E9-222AEF010492}"/>
              </a:ext>
            </a:extLst>
          </p:cNvPr>
          <p:cNvSpPr>
            <a:spLocks noGrp="1"/>
          </p:cNvSpPr>
          <p:nvPr>
            <p:ph type="title"/>
          </p:nvPr>
        </p:nvSpPr>
        <p:spPr>
          <a:xfrm>
            <a:off x="2026216" y="782333"/>
            <a:ext cx="7191205" cy="625029"/>
          </a:xfrm>
        </p:spPr>
        <p:txBody>
          <a:bodyPr/>
          <a:lstStyle/>
          <a:p>
            <a:r>
              <a:rPr lang="en-US" b="1" dirty="0">
                <a:solidFill>
                  <a:srgbClr val="0070C0"/>
                </a:solidFill>
              </a:rPr>
              <a:t>Business Automation Journey </a:t>
            </a:r>
            <a:r>
              <a:rPr lang="en-US" b="1" dirty="0" err="1">
                <a:solidFill>
                  <a:srgbClr val="0070C0"/>
                </a:solidFill>
              </a:rPr>
              <a:t>Utilising</a:t>
            </a:r>
            <a:r>
              <a:rPr lang="en-US" b="1" dirty="0">
                <a:solidFill>
                  <a:srgbClr val="0070C0"/>
                </a:solidFill>
              </a:rPr>
              <a:t> AI</a:t>
            </a:r>
          </a:p>
        </p:txBody>
      </p:sp>
      <p:grpSp>
        <p:nvGrpSpPr>
          <p:cNvPr id="4" name="Group 3">
            <a:extLst>
              <a:ext uri="{FF2B5EF4-FFF2-40B4-BE49-F238E27FC236}">
                <a16:creationId xmlns:a16="http://schemas.microsoft.com/office/drawing/2014/main" id="{15DEE29F-7BC2-4CAF-8765-2A7BC2F942A6}"/>
              </a:ext>
            </a:extLst>
          </p:cNvPr>
          <p:cNvGrpSpPr/>
          <p:nvPr/>
        </p:nvGrpSpPr>
        <p:grpSpPr>
          <a:xfrm>
            <a:off x="895140" y="2424161"/>
            <a:ext cx="10401720" cy="3762441"/>
            <a:chOff x="367862" y="1874078"/>
            <a:chExt cx="11624441" cy="4204715"/>
          </a:xfrm>
        </p:grpSpPr>
        <p:pic>
          <p:nvPicPr>
            <p:cNvPr id="10" name="Graphic 9" descr="Maze">
              <a:extLst>
                <a:ext uri="{FF2B5EF4-FFF2-40B4-BE49-F238E27FC236}">
                  <a16:creationId xmlns:a16="http://schemas.microsoft.com/office/drawing/2014/main" id="{D73718D2-62D6-405F-A1F1-3DC01B5005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570490">
              <a:off x="1586607" y="2003570"/>
              <a:ext cx="667326" cy="670359"/>
            </a:xfrm>
            <a:prstGeom prst="rect">
              <a:avLst/>
            </a:prstGeom>
          </p:spPr>
        </p:pic>
        <p:pic>
          <p:nvPicPr>
            <p:cNvPr id="12" name="Graphic 11" descr="Lightbulb and gear">
              <a:extLst>
                <a:ext uri="{FF2B5EF4-FFF2-40B4-BE49-F238E27FC236}">
                  <a16:creationId xmlns:a16="http://schemas.microsoft.com/office/drawing/2014/main" id="{5EA3356A-0642-46E7-B85C-EC2D9150DB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68427" y="2000349"/>
              <a:ext cx="695759" cy="670357"/>
            </a:xfrm>
            <a:prstGeom prst="rect">
              <a:avLst/>
            </a:prstGeom>
          </p:spPr>
        </p:pic>
        <p:pic>
          <p:nvPicPr>
            <p:cNvPr id="14" name="Graphic 13" descr="Circles with arrows">
              <a:extLst>
                <a:ext uri="{FF2B5EF4-FFF2-40B4-BE49-F238E27FC236}">
                  <a16:creationId xmlns:a16="http://schemas.microsoft.com/office/drawing/2014/main" id="{6402FD33-90AA-499C-930B-E53967EAAAF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93748" y="1874078"/>
              <a:ext cx="980070" cy="947358"/>
            </a:xfrm>
            <a:prstGeom prst="rect">
              <a:avLst/>
            </a:prstGeom>
          </p:spPr>
        </p:pic>
        <p:sp>
          <p:nvSpPr>
            <p:cNvPr id="15" name="Arrow: Pentagon 14">
              <a:extLst>
                <a:ext uri="{FF2B5EF4-FFF2-40B4-BE49-F238E27FC236}">
                  <a16:creationId xmlns:a16="http://schemas.microsoft.com/office/drawing/2014/main" id="{05AB9378-D6D1-459E-9741-B36A5549C789}"/>
                </a:ext>
              </a:extLst>
            </p:cNvPr>
            <p:cNvSpPr/>
            <p:nvPr/>
          </p:nvSpPr>
          <p:spPr>
            <a:xfrm>
              <a:off x="481216" y="2811402"/>
              <a:ext cx="3412076" cy="369682"/>
            </a:xfrm>
            <a:prstGeom prst="homePlat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58"/>
            </a:p>
          </p:txBody>
        </p:sp>
        <p:sp>
          <p:nvSpPr>
            <p:cNvPr id="17" name="TextBox 16">
              <a:extLst>
                <a:ext uri="{FF2B5EF4-FFF2-40B4-BE49-F238E27FC236}">
                  <a16:creationId xmlns:a16="http://schemas.microsoft.com/office/drawing/2014/main" id="{E26F973B-689A-48D8-8530-CE99B187F12E}"/>
                </a:ext>
              </a:extLst>
            </p:cNvPr>
            <p:cNvSpPr txBox="1"/>
            <p:nvPr/>
          </p:nvSpPr>
          <p:spPr>
            <a:xfrm>
              <a:off x="570556" y="2842525"/>
              <a:ext cx="3840005" cy="349473"/>
            </a:xfrm>
            <a:prstGeom prst="rect">
              <a:avLst/>
            </a:prstGeom>
            <a:noFill/>
          </p:spPr>
          <p:txBody>
            <a:bodyPr wrap="square" rtlCol="0">
              <a:spAutoFit/>
            </a:bodyPr>
            <a:lstStyle/>
            <a:p>
              <a:r>
                <a:rPr lang="en-GB" sz="1432" b="1">
                  <a:solidFill>
                    <a:srgbClr val="00B050"/>
                  </a:solidFill>
                </a:rPr>
                <a:t>Connect Apps And Data</a:t>
              </a:r>
            </a:p>
          </p:txBody>
        </p:sp>
        <p:sp>
          <p:nvSpPr>
            <p:cNvPr id="18" name="TextBox 17">
              <a:extLst>
                <a:ext uri="{FF2B5EF4-FFF2-40B4-BE49-F238E27FC236}">
                  <a16:creationId xmlns:a16="http://schemas.microsoft.com/office/drawing/2014/main" id="{6044854E-77BF-4347-BA08-130E530AF76E}"/>
                </a:ext>
              </a:extLst>
            </p:cNvPr>
            <p:cNvSpPr txBox="1"/>
            <p:nvPr/>
          </p:nvSpPr>
          <p:spPr>
            <a:xfrm>
              <a:off x="367862" y="3098690"/>
              <a:ext cx="3752113" cy="2710370"/>
            </a:xfrm>
            <a:prstGeom prst="rect">
              <a:avLst/>
            </a:prstGeom>
            <a:noFill/>
          </p:spPr>
          <p:txBody>
            <a:bodyPr wrap="square" rtlCol="0">
              <a:spAutoFit/>
            </a:bodyPr>
            <a:lstStyle/>
            <a:p>
              <a:endParaRPr lang="en-GB" sz="1558"/>
            </a:p>
            <a:p>
              <a:r>
                <a:rPr lang="en-GB" sz="1253" b="1">
                  <a:solidFill>
                    <a:srgbClr val="0070C0"/>
                  </a:solidFill>
                </a:rPr>
                <a:t>Automate connectivity to disparate applications and data sources using APIs and RPA robots</a:t>
              </a:r>
            </a:p>
            <a:p>
              <a:endParaRPr lang="en-GB" sz="1253" b="1">
                <a:solidFill>
                  <a:srgbClr val="0070C0"/>
                </a:solidFill>
              </a:endParaRPr>
            </a:p>
            <a:p>
              <a:pPr marL="255685" indent="-255685">
                <a:buFont typeface="Arial" panose="020B0604020202020204" pitchFamily="34" charset="0"/>
                <a:buChar char="•"/>
              </a:pPr>
              <a:r>
                <a:rPr lang="en-GB" sz="1253" b="1"/>
                <a:t>Eliminate data silos</a:t>
              </a:r>
            </a:p>
            <a:p>
              <a:pPr marL="255685" indent="-255685">
                <a:buFont typeface="Arial" panose="020B0604020202020204" pitchFamily="34" charset="0"/>
                <a:buChar char="•"/>
              </a:pPr>
              <a:endParaRPr lang="en-GB" sz="1253" b="1"/>
            </a:p>
            <a:p>
              <a:pPr marL="255685" indent="-255685">
                <a:buFont typeface="Arial" panose="020B0604020202020204" pitchFamily="34" charset="0"/>
                <a:buChar char="•"/>
              </a:pPr>
              <a:r>
                <a:rPr lang="en-GB" sz="1253" b="1"/>
                <a:t>Inform decision making</a:t>
              </a:r>
            </a:p>
            <a:p>
              <a:pPr marL="255685" indent="-255685">
                <a:buFont typeface="Arial" panose="020B0604020202020204" pitchFamily="34" charset="0"/>
                <a:buChar char="•"/>
              </a:pPr>
              <a:endParaRPr lang="en-GB" sz="1253" b="1"/>
            </a:p>
            <a:p>
              <a:pPr marL="255685" indent="-255685">
                <a:buFont typeface="Arial" panose="020B0604020202020204" pitchFamily="34" charset="0"/>
                <a:buChar char="•"/>
              </a:pPr>
              <a:r>
                <a:rPr lang="en-GB" sz="1253" b="1"/>
                <a:t>Enhance AI with enterprise data</a:t>
              </a:r>
            </a:p>
            <a:p>
              <a:pPr marL="255685" indent="-255685">
                <a:buFont typeface="Arial" panose="020B0604020202020204" pitchFamily="34" charset="0"/>
                <a:buChar char="•"/>
              </a:pPr>
              <a:endParaRPr lang="en-GB" sz="1253" b="1"/>
            </a:p>
            <a:p>
              <a:pPr marL="255685" indent="-255685">
                <a:buFont typeface="Arial" panose="020B0604020202020204" pitchFamily="34" charset="0"/>
                <a:buChar char="•"/>
              </a:pPr>
              <a:r>
                <a:rPr lang="en-GB" sz="1253" b="1"/>
                <a:t>Support innovation</a:t>
              </a:r>
            </a:p>
            <a:p>
              <a:r>
                <a:rPr lang="en-GB" sz="1073">
                  <a:solidFill>
                    <a:srgbClr val="0070C0"/>
                  </a:solidFill>
                </a:rPr>
                <a:t> </a:t>
              </a:r>
            </a:p>
          </p:txBody>
        </p:sp>
        <p:sp>
          <p:nvSpPr>
            <p:cNvPr id="19" name="Arrow: Chevron 18">
              <a:extLst>
                <a:ext uri="{FF2B5EF4-FFF2-40B4-BE49-F238E27FC236}">
                  <a16:creationId xmlns:a16="http://schemas.microsoft.com/office/drawing/2014/main" id="{4BB9CBE7-181B-48C0-B6F2-4BE91CA2ED6D}"/>
                </a:ext>
              </a:extLst>
            </p:cNvPr>
            <p:cNvSpPr/>
            <p:nvPr/>
          </p:nvSpPr>
          <p:spPr>
            <a:xfrm flipV="1">
              <a:off x="4445713" y="2798194"/>
              <a:ext cx="3412075" cy="382885"/>
            </a:xfrm>
            <a:prstGeom prst="chevron">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58">
                <a:solidFill>
                  <a:schemeClr val="tx1"/>
                </a:solidFill>
              </a:endParaRPr>
            </a:p>
          </p:txBody>
        </p:sp>
        <p:sp>
          <p:nvSpPr>
            <p:cNvPr id="24" name="TextBox 23">
              <a:extLst>
                <a:ext uri="{FF2B5EF4-FFF2-40B4-BE49-F238E27FC236}">
                  <a16:creationId xmlns:a16="http://schemas.microsoft.com/office/drawing/2014/main" id="{70AD2033-9C33-4F3F-A346-158DC9AD2E37}"/>
                </a:ext>
              </a:extLst>
            </p:cNvPr>
            <p:cNvSpPr txBox="1"/>
            <p:nvPr/>
          </p:nvSpPr>
          <p:spPr>
            <a:xfrm>
              <a:off x="4794160" y="2811402"/>
              <a:ext cx="2670425" cy="349473"/>
            </a:xfrm>
            <a:prstGeom prst="rect">
              <a:avLst/>
            </a:prstGeom>
            <a:noFill/>
          </p:spPr>
          <p:txBody>
            <a:bodyPr wrap="square" rtlCol="0">
              <a:spAutoFit/>
            </a:bodyPr>
            <a:lstStyle/>
            <a:p>
              <a:r>
                <a:rPr lang="en-GB" sz="1432" b="1">
                  <a:solidFill>
                    <a:srgbClr val="00B050"/>
                  </a:solidFill>
                </a:rPr>
                <a:t>Automate Processes</a:t>
              </a:r>
            </a:p>
          </p:txBody>
        </p:sp>
        <p:sp>
          <p:nvSpPr>
            <p:cNvPr id="25" name="TextBox 24">
              <a:extLst>
                <a:ext uri="{FF2B5EF4-FFF2-40B4-BE49-F238E27FC236}">
                  <a16:creationId xmlns:a16="http://schemas.microsoft.com/office/drawing/2014/main" id="{775D8135-3FD2-4DE3-AC27-167E482FD9BC}"/>
                </a:ext>
              </a:extLst>
            </p:cNvPr>
            <p:cNvSpPr txBox="1"/>
            <p:nvPr/>
          </p:nvSpPr>
          <p:spPr>
            <a:xfrm>
              <a:off x="8985805" y="2798194"/>
              <a:ext cx="2061004" cy="349473"/>
            </a:xfrm>
            <a:prstGeom prst="rect">
              <a:avLst/>
            </a:prstGeom>
            <a:noFill/>
          </p:spPr>
          <p:txBody>
            <a:bodyPr wrap="square" rtlCol="0">
              <a:spAutoFit/>
            </a:bodyPr>
            <a:lstStyle/>
            <a:p>
              <a:r>
                <a:rPr lang="en-GB" sz="1432" b="1">
                  <a:solidFill>
                    <a:srgbClr val="00B050"/>
                  </a:solidFill>
                </a:rPr>
                <a:t>Innovate with AI</a:t>
              </a:r>
            </a:p>
          </p:txBody>
        </p:sp>
        <p:sp>
          <p:nvSpPr>
            <p:cNvPr id="26" name="Arrow: Chevron 25">
              <a:extLst>
                <a:ext uri="{FF2B5EF4-FFF2-40B4-BE49-F238E27FC236}">
                  <a16:creationId xmlns:a16="http://schemas.microsoft.com/office/drawing/2014/main" id="{49770DCB-43CE-41A0-8902-47B3BFAB7BBB}"/>
                </a:ext>
              </a:extLst>
            </p:cNvPr>
            <p:cNvSpPr/>
            <p:nvPr/>
          </p:nvSpPr>
          <p:spPr>
            <a:xfrm flipV="1">
              <a:off x="8410210" y="2798197"/>
              <a:ext cx="3412075" cy="382885"/>
            </a:xfrm>
            <a:prstGeom prst="chevron">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58">
                <a:solidFill>
                  <a:schemeClr val="tx1"/>
                </a:solidFill>
              </a:endParaRPr>
            </a:p>
          </p:txBody>
        </p:sp>
        <p:sp>
          <p:nvSpPr>
            <p:cNvPr id="27" name="TextBox 26">
              <a:extLst>
                <a:ext uri="{FF2B5EF4-FFF2-40B4-BE49-F238E27FC236}">
                  <a16:creationId xmlns:a16="http://schemas.microsoft.com/office/drawing/2014/main" id="{90C1083D-DE40-44EE-834B-9A5A080D4050}"/>
                </a:ext>
              </a:extLst>
            </p:cNvPr>
            <p:cNvSpPr txBox="1"/>
            <p:nvPr/>
          </p:nvSpPr>
          <p:spPr>
            <a:xfrm>
              <a:off x="4304026" y="3429589"/>
              <a:ext cx="3752113" cy="2473400"/>
            </a:xfrm>
            <a:prstGeom prst="rect">
              <a:avLst/>
            </a:prstGeom>
            <a:noFill/>
          </p:spPr>
          <p:txBody>
            <a:bodyPr wrap="square" rtlCol="0">
              <a:spAutoFit/>
            </a:bodyPr>
            <a:lstStyle/>
            <a:p>
              <a:r>
                <a:rPr lang="en-GB" sz="1253" b="1">
                  <a:solidFill>
                    <a:srgbClr val="0070C0"/>
                  </a:solidFill>
                </a:rPr>
                <a:t>Automate complex processes spanning apps, data, trading partners, digital, and human workers </a:t>
              </a:r>
            </a:p>
            <a:p>
              <a:endParaRPr lang="en-GB" sz="1253" b="1">
                <a:solidFill>
                  <a:srgbClr val="0070C0"/>
                </a:solidFill>
              </a:endParaRPr>
            </a:p>
            <a:p>
              <a:pPr marL="255685" indent="-255685">
                <a:buFont typeface="Arial" panose="020B0604020202020204" pitchFamily="34" charset="0"/>
                <a:buChar char="•"/>
              </a:pPr>
              <a:r>
                <a:rPr lang="en-GB" sz="1253" b="1"/>
                <a:t>Reduce manual work</a:t>
              </a:r>
            </a:p>
            <a:p>
              <a:pPr marL="255685" indent="-255685">
                <a:buFont typeface="Arial" panose="020B0604020202020204" pitchFamily="34" charset="0"/>
                <a:buChar char="•"/>
              </a:pPr>
              <a:endParaRPr lang="en-GB" sz="1253" b="1"/>
            </a:p>
            <a:p>
              <a:pPr marL="255685" indent="-255685">
                <a:buFont typeface="Arial" panose="020B0604020202020204" pitchFamily="34" charset="0"/>
                <a:buChar char="•"/>
              </a:pPr>
              <a:r>
                <a:rPr lang="en-GB" sz="1253" b="1"/>
                <a:t>Minimise errors</a:t>
              </a:r>
            </a:p>
            <a:p>
              <a:pPr marL="255685" indent="-255685">
                <a:buFont typeface="Arial" panose="020B0604020202020204" pitchFamily="34" charset="0"/>
                <a:buChar char="•"/>
              </a:pPr>
              <a:endParaRPr lang="en-GB" sz="1253" b="1"/>
            </a:p>
            <a:p>
              <a:pPr marL="255685" indent="-255685">
                <a:buFont typeface="Arial" panose="020B0604020202020204" pitchFamily="34" charset="0"/>
                <a:buChar char="•"/>
              </a:pPr>
              <a:r>
                <a:rPr lang="en-GB" sz="1253" b="1"/>
                <a:t>Boost productivity</a:t>
              </a:r>
            </a:p>
            <a:p>
              <a:pPr marL="255685" indent="-255685">
                <a:buFont typeface="Arial" panose="020B0604020202020204" pitchFamily="34" charset="0"/>
                <a:buChar char="•"/>
              </a:pPr>
              <a:endParaRPr lang="en-GB" sz="1253" b="1"/>
            </a:p>
            <a:p>
              <a:pPr marL="255685" indent="-255685">
                <a:buFont typeface="Arial" panose="020B0604020202020204" pitchFamily="34" charset="0"/>
                <a:buChar char="•"/>
              </a:pPr>
              <a:r>
                <a:rPr lang="en-GB" sz="1253" b="1"/>
                <a:t>Empower employees</a:t>
              </a:r>
              <a:r>
                <a:rPr lang="en-GB" sz="1253" b="1">
                  <a:solidFill>
                    <a:srgbClr val="0070C0"/>
                  </a:solidFill>
                </a:rPr>
                <a:t> </a:t>
              </a:r>
            </a:p>
          </p:txBody>
        </p:sp>
        <p:sp>
          <p:nvSpPr>
            <p:cNvPr id="28" name="TextBox 27">
              <a:extLst>
                <a:ext uri="{FF2B5EF4-FFF2-40B4-BE49-F238E27FC236}">
                  <a16:creationId xmlns:a16="http://schemas.microsoft.com/office/drawing/2014/main" id="{BBE1BC88-DA38-41DA-B06C-6B2E40A686D9}"/>
                </a:ext>
              </a:extLst>
            </p:cNvPr>
            <p:cNvSpPr txBox="1"/>
            <p:nvPr/>
          </p:nvSpPr>
          <p:spPr>
            <a:xfrm>
              <a:off x="8240190" y="3121992"/>
              <a:ext cx="3752113" cy="2956801"/>
            </a:xfrm>
            <a:prstGeom prst="rect">
              <a:avLst/>
            </a:prstGeom>
            <a:noFill/>
          </p:spPr>
          <p:txBody>
            <a:bodyPr wrap="square" rtlCol="0">
              <a:spAutoFit/>
            </a:bodyPr>
            <a:lstStyle/>
            <a:p>
              <a:endParaRPr lang="en-GB" sz="1558" b="1"/>
            </a:p>
            <a:p>
              <a:r>
                <a:rPr lang="en-GB" sz="1253" b="1">
                  <a:solidFill>
                    <a:srgbClr val="0070C0"/>
                  </a:solidFill>
                </a:rPr>
                <a:t>Automate orchestration of AI services, AI-based decision making, and intelligent document processing</a:t>
              </a:r>
            </a:p>
            <a:p>
              <a:endParaRPr lang="en-GB" sz="1253" b="1"/>
            </a:p>
            <a:p>
              <a:pPr marL="255685" indent="-255685">
                <a:buFont typeface="Arial" panose="020B0604020202020204" pitchFamily="34" charset="0"/>
                <a:buChar char="•"/>
              </a:pPr>
              <a:r>
                <a:rPr lang="en-GB" sz="1253" b="1"/>
                <a:t>Streamline Processes</a:t>
              </a:r>
            </a:p>
            <a:p>
              <a:pPr marL="255685" indent="-255685">
                <a:buFont typeface="Arial" panose="020B0604020202020204" pitchFamily="34" charset="0"/>
                <a:buChar char="•"/>
              </a:pPr>
              <a:endParaRPr lang="en-GB" sz="1253" b="1"/>
            </a:p>
            <a:p>
              <a:pPr marL="255685" indent="-255685">
                <a:buFont typeface="Arial" panose="020B0604020202020204" pitchFamily="34" charset="0"/>
                <a:buChar char="•"/>
              </a:pPr>
              <a:r>
                <a:rPr lang="en-GB" sz="1253" b="1"/>
                <a:t>Workforce augmentation</a:t>
              </a:r>
            </a:p>
            <a:p>
              <a:pPr marL="255685" indent="-255685">
                <a:buFont typeface="Arial" panose="020B0604020202020204" pitchFamily="34" charset="0"/>
                <a:buChar char="•"/>
              </a:pPr>
              <a:endParaRPr lang="en-GB" sz="1253" b="1"/>
            </a:p>
            <a:p>
              <a:pPr marL="255685" indent="-255685">
                <a:buFont typeface="Arial" panose="020B0604020202020204" pitchFamily="34" charset="0"/>
                <a:buChar char="•"/>
              </a:pPr>
              <a:r>
                <a:rPr lang="en-GB" sz="1253" b="1"/>
                <a:t>Speed adaptability</a:t>
              </a:r>
            </a:p>
            <a:p>
              <a:pPr marL="255685" indent="-255685">
                <a:buFont typeface="Arial" panose="020B0604020202020204" pitchFamily="34" charset="0"/>
                <a:buChar char="•"/>
              </a:pPr>
              <a:endParaRPr lang="en-GB" sz="1253" b="1"/>
            </a:p>
            <a:p>
              <a:pPr marL="255685" indent="-255685">
                <a:buFont typeface="Arial" panose="020B0604020202020204" pitchFamily="34" charset="0"/>
                <a:buChar char="•"/>
              </a:pPr>
              <a:r>
                <a:rPr lang="en-GB" sz="1253" b="1"/>
                <a:t>Increase scalability</a:t>
              </a:r>
            </a:p>
            <a:p>
              <a:r>
                <a:rPr lang="en-GB" sz="1253">
                  <a:solidFill>
                    <a:srgbClr val="0070C0"/>
                  </a:solidFill>
                </a:rPr>
                <a:t> </a:t>
              </a:r>
            </a:p>
          </p:txBody>
        </p:sp>
      </p:grpSp>
      <p:sp>
        <p:nvSpPr>
          <p:cNvPr id="23" name="Rectangle: Rounded Corners 22">
            <a:extLst>
              <a:ext uri="{FF2B5EF4-FFF2-40B4-BE49-F238E27FC236}">
                <a16:creationId xmlns:a16="http://schemas.microsoft.com/office/drawing/2014/main" id="{1E9E959D-E1C9-4626-9581-82072DF36FBA}"/>
              </a:ext>
            </a:extLst>
          </p:cNvPr>
          <p:cNvSpPr/>
          <p:nvPr/>
        </p:nvSpPr>
        <p:spPr>
          <a:xfrm>
            <a:off x="806482" y="1571662"/>
            <a:ext cx="10227732" cy="782808"/>
          </a:xfrm>
          <a:prstGeom prst="roundRect">
            <a:avLst>
              <a:gd name="adj" fmla="val 5292"/>
            </a:avLst>
          </a:prstGeom>
          <a:solidFill>
            <a:schemeClr val="bg1"/>
          </a:solidFill>
          <a:ln w="31750" cap="flat" cmpd="sng" algn="ctr">
            <a:solidFill>
              <a:srgbClr val="7030A0"/>
            </a:solidFill>
            <a:prstDash val="solid"/>
            <a:round/>
            <a:headEnd type="none" w="med" len="med"/>
            <a:tailEnd type="none" w="med" len="med"/>
          </a:ln>
        </p:spPr>
        <p:txBody>
          <a:bodyPr wrap="square">
            <a:noAutofit/>
          </a:bodyPr>
          <a:lstStyle/>
          <a:p>
            <a:r>
              <a:rPr lang="en-GB" sz="1432" b="1" dirty="0">
                <a:solidFill>
                  <a:srgbClr val="7030A0"/>
                </a:solidFill>
                <a:latin typeface="Arial" panose="020B0604020202020204"/>
              </a:rPr>
              <a:t>The Oracle ERP suite for Public Sector comes pre-packaged with a suite of AI components which can enable benefits as outlined below. The Equip Programme will be utilising the AI capability for Document Understanding. This will be used to design and build an automated solution for invoice scanning.     </a:t>
            </a:r>
          </a:p>
        </p:txBody>
      </p:sp>
      <p:sp>
        <p:nvSpPr>
          <p:cNvPr id="21" name="Freeform 2">
            <a:extLst>
              <a:ext uri="{FF2B5EF4-FFF2-40B4-BE49-F238E27FC236}">
                <a16:creationId xmlns:a16="http://schemas.microsoft.com/office/drawing/2014/main" id="{6FF4DEB5-29FC-4FF8-8F27-BBB5F4E8DED0}"/>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sz="1558"/>
          </a:p>
        </p:txBody>
      </p:sp>
      <p:grpSp>
        <p:nvGrpSpPr>
          <p:cNvPr id="20" name="Group 19">
            <a:extLst>
              <a:ext uri="{FF2B5EF4-FFF2-40B4-BE49-F238E27FC236}">
                <a16:creationId xmlns:a16="http://schemas.microsoft.com/office/drawing/2014/main" id="{F1334D0F-1692-428B-BDDE-D512FCE89C49}"/>
              </a:ext>
            </a:extLst>
          </p:cNvPr>
          <p:cNvGrpSpPr/>
          <p:nvPr/>
        </p:nvGrpSpPr>
        <p:grpSpPr>
          <a:xfrm>
            <a:off x="11035022" y="579593"/>
            <a:ext cx="174144" cy="174144"/>
            <a:chOff x="0" y="0"/>
            <a:chExt cx="812800" cy="812800"/>
          </a:xfrm>
        </p:grpSpPr>
        <p:sp>
          <p:nvSpPr>
            <p:cNvPr id="22" name="Freeform 4">
              <a:extLst>
                <a:ext uri="{FF2B5EF4-FFF2-40B4-BE49-F238E27FC236}">
                  <a16:creationId xmlns:a16="http://schemas.microsoft.com/office/drawing/2014/main" id="{8D549F7C-84C7-44F3-9475-38B43F0B4BE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30" name="TextBox 5">
              <a:extLst>
                <a:ext uri="{FF2B5EF4-FFF2-40B4-BE49-F238E27FC236}">
                  <a16:creationId xmlns:a16="http://schemas.microsoft.com/office/drawing/2014/main" id="{2F7C0C57-7252-4620-8507-E0CB7282B8C4}"/>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31" name="Group 30">
            <a:extLst>
              <a:ext uri="{FF2B5EF4-FFF2-40B4-BE49-F238E27FC236}">
                <a16:creationId xmlns:a16="http://schemas.microsoft.com/office/drawing/2014/main" id="{DF7DD0F8-BA17-4505-BFE3-56F8F77269D1}"/>
              </a:ext>
            </a:extLst>
          </p:cNvPr>
          <p:cNvGrpSpPr/>
          <p:nvPr/>
        </p:nvGrpSpPr>
        <p:grpSpPr>
          <a:xfrm>
            <a:off x="10535013" y="579593"/>
            <a:ext cx="174144" cy="174144"/>
            <a:chOff x="0" y="0"/>
            <a:chExt cx="812800" cy="812800"/>
          </a:xfrm>
        </p:grpSpPr>
        <p:sp>
          <p:nvSpPr>
            <p:cNvPr id="32" name="Freeform 7">
              <a:extLst>
                <a:ext uri="{FF2B5EF4-FFF2-40B4-BE49-F238E27FC236}">
                  <a16:creationId xmlns:a16="http://schemas.microsoft.com/office/drawing/2014/main" id="{7AB6C986-59FE-4D86-808E-B1CA44118AC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33" name="TextBox 8">
              <a:extLst>
                <a:ext uri="{FF2B5EF4-FFF2-40B4-BE49-F238E27FC236}">
                  <a16:creationId xmlns:a16="http://schemas.microsoft.com/office/drawing/2014/main" id="{F98727BF-5A3A-4AB7-AA7D-17A6B54381E1}"/>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34" name="Group 33">
            <a:extLst>
              <a:ext uri="{FF2B5EF4-FFF2-40B4-BE49-F238E27FC236}">
                <a16:creationId xmlns:a16="http://schemas.microsoft.com/office/drawing/2014/main" id="{E1765DB0-33FF-4616-B1B6-2785E16F214D}"/>
              </a:ext>
            </a:extLst>
          </p:cNvPr>
          <p:cNvGrpSpPr/>
          <p:nvPr/>
        </p:nvGrpSpPr>
        <p:grpSpPr>
          <a:xfrm>
            <a:off x="10035469" y="579593"/>
            <a:ext cx="174144" cy="174144"/>
            <a:chOff x="0" y="0"/>
            <a:chExt cx="812800" cy="812800"/>
          </a:xfrm>
        </p:grpSpPr>
        <p:sp>
          <p:nvSpPr>
            <p:cNvPr id="35" name="Freeform 10">
              <a:extLst>
                <a:ext uri="{FF2B5EF4-FFF2-40B4-BE49-F238E27FC236}">
                  <a16:creationId xmlns:a16="http://schemas.microsoft.com/office/drawing/2014/main" id="{08A07794-4DF1-44B9-B2F5-30269A2F26C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36" name="TextBox 11">
              <a:extLst>
                <a:ext uri="{FF2B5EF4-FFF2-40B4-BE49-F238E27FC236}">
                  <a16:creationId xmlns:a16="http://schemas.microsoft.com/office/drawing/2014/main" id="{EAB16A42-EC6A-4BA3-ABCE-45F5CBD126BB}"/>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2712645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CAF80F1C-4446-508D-21E9-222AEF010492}"/>
              </a:ext>
            </a:extLst>
          </p:cNvPr>
          <p:cNvSpPr>
            <a:spLocks noGrp="1"/>
          </p:cNvSpPr>
          <p:nvPr>
            <p:ph type="title"/>
          </p:nvPr>
        </p:nvSpPr>
        <p:spPr>
          <a:xfrm>
            <a:off x="2017510" y="746046"/>
            <a:ext cx="10068634" cy="625029"/>
          </a:xfrm>
        </p:spPr>
        <p:txBody>
          <a:bodyPr/>
          <a:lstStyle/>
          <a:p>
            <a:r>
              <a:rPr lang="en-US" b="1" dirty="0">
                <a:solidFill>
                  <a:srgbClr val="0070C0"/>
                </a:solidFill>
              </a:rPr>
              <a:t>Document Understanding Invoice Creation </a:t>
            </a:r>
          </a:p>
        </p:txBody>
      </p:sp>
      <p:sp>
        <p:nvSpPr>
          <p:cNvPr id="3" name="Rectangle 2">
            <a:extLst>
              <a:ext uri="{FF2B5EF4-FFF2-40B4-BE49-F238E27FC236}">
                <a16:creationId xmlns:a16="http://schemas.microsoft.com/office/drawing/2014/main" id="{163C106C-496C-2579-FAA0-DCF6EF3BEFFF}"/>
              </a:ext>
            </a:extLst>
          </p:cNvPr>
          <p:cNvSpPr/>
          <p:nvPr/>
        </p:nvSpPr>
        <p:spPr>
          <a:xfrm>
            <a:off x="641210" y="2155365"/>
            <a:ext cx="10909580" cy="3956590"/>
          </a:xfrm>
          <a:prstGeom prst="rect">
            <a:avLst/>
          </a:prstGeom>
          <a:solidFill>
            <a:sysClr val="window" lastClr="FFFFFF">
              <a:lumMod val="95000"/>
            </a:sysClr>
          </a:solidFill>
          <a:ln w="12700" cap="flat" cmpd="sng" algn="ctr">
            <a:noFill/>
            <a:prstDash val="solid"/>
            <a:miter lim="800000"/>
          </a:ln>
          <a:effectLst/>
        </p:spPr>
        <p:txBody>
          <a:bodyPr rtlCol="0" anchor="ctr"/>
          <a:lstStyle/>
          <a:p>
            <a:pPr algn="ctr" defTabSz="818194">
              <a:defRPr/>
            </a:pPr>
            <a:endParaRPr lang="en-US" sz="1610" kern="0">
              <a:solidFill>
                <a:prstClr val="white"/>
              </a:solidFill>
              <a:latin typeface="Calibri" panose="020F0502020204030204"/>
            </a:endParaRPr>
          </a:p>
        </p:txBody>
      </p:sp>
      <p:sp>
        <p:nvSpPr>
          <p:cNvPr id="32" name="Rectangle: Rounded Corners 31">
            <a:extLst>
              <a:ext uri="{FF2B5EF4-FFF2-40B4-BE49-F238E27FC236}">
                <a16:creationId xmlns:a16="http://schemas.microsoft.com/office/drawing/2014/main" id="{2A9C63FB-1B76-99D9-F6F4-B297E39EB35C}"/>
              </a:ext>
            </a:extLst>
          </p:cNvPr>
          <p:cNvSpPr/>
          <p:nvPr/>
        </p:nvSpPr>
        <p:spPr>
          <a:xfrm>
            <a:off x="845765" y="1611197"/>
            <a:ext cx="10227732" cy="958544"/>
          </a:xfrm>
          <a:prstGeom prst="roundRect">
            <a:avLst>
              <a:gd name="adj" fmla="val 5292"/>
            </a:avLst>
          </a:prstGeom>
          <a:solidFill>
            <a:schemeClr val="bg1"/>
          </a:solidFill>
          <a:ln w="31750" cap="flat" cmpd="sng" algn="ctr">
            <a:solidFill>
              <a:srgbClr val="7030A0"/>
            </a:solidFill>
            <a:prstDash val="solid"/>
            <a:round/>
            <a:headEnd type="none" w="med" len="med"/>
            <a:tailEnd type="none" w="med" len="med"/>
          </a:ln>
        </p:spPr>
        <p:txBody>
          <a:bodyPr wrap="square">
            <a:noAutofit/>
          </a:bodyPr>
          <a:lstStyle/>
          <a:p>
            <a:r>
              <a:rPr lang="en-GB" sz="1432" b="1" dirty="0">
                <a:solidFill>
                  <a:srgbClr val="7030A0"/>
                </a:solidFill>
                <a:latin typeface="Arial" panose="020B0604020202020204"/>
              </a:rPr>
              <a:t>Document Understanding can recognise the information contained on supplier invoices and convert these into  invoice documents within Oracle. It is capable of recognising invoices in a number of formats can also including handwritten. This enables a high level of automation for invoice creation and invoice matching and reduces the need for manual intervention    </a:t>
            </a:r>
          </a:p>
        </p:txBody>
      </p:sp>
      <p:pic>
        <p:nvPicPr>
          <p:cNvPr id="34" name="Picture 33">
            <a:extLst>
              <a:ext uri="{FF2B5EF4-FFF2-40B4-BE49-F238E27FC236}">
                <a16:creationId xmlns:a16="http://schemas.microsoft.com/office/drawing/2014/main" id="{9E394EB4-D7FB-4278-B200-733047593BEE}"/>
              </a:ext>
            </a:extLst>
          </p:cNvPr>
          <p:cNvPicPr>
            <a:picLocks noChangeAspect="1"/>
          </p:cNvPicPr>
          <p:nvPr/>
        </p:nvPicPr>
        <p:blipFill>
          <a:blip r:embed="rId3"/>
          <a:stretch>
            <a:fillRect/>
          </a:stretch>
        </p:blipFill>
        <p:spPr>
          <a:xfrm>
            <a:off x="766750" y="3065899"/>
            <a:ext cx="2134993" cy="2110949"/>
          </a:xfrm>
          <a:prstGeom prst="rect">
            <a:avLst/>
          </a:prstGeom>
        </p:spPr>
      </p:pic>
      <p:pic>
        <p:nvPicPr>
          <p:cNvPr id="35" name="Picture 34">
            <a:extLst>
              <a:ext uri="{FF2B5EF4-FFF2-40B4-BE49-F238E27FC236}">
                <a16:creationId xmlns:a16="http://schemas.microsoft.com/office/drawing/2014/main" id="{FDDD676C-AE0E-4BA5-B5CC-A0FBC5C862E9}"/>
              </a:ext>
            </a:extLst>
          </p:cNvPr>
          <p:cNvPicPr>
            <a:picLocks noChangeAspect="1"/>
          </p:cNvPicPr>
          <p:nvPr/>
        </p:nvPicPr>
        <p:blipFill>
          <a:blip r:embed="rId4"/>
          <a:stretch>
            <a:fillRect/>
          </a:stretch>
        </p:blipFill>
        <p:spPr>
          <a:xfrm>
            <a:off x="6400226" y="3004554"/>
            <a:ext cx="5122423" cy="2258210"/>
          </a:xfrm>
          <a:prstGeom prst="rect">
            <a:avLst/>
          </a:prstGeom>
        </p:spPr>
      </p:pic>
      <p:sp>
        <p:nvSpPr>
          <p:cNvPr id="36" name="Arrow: Notched Right 35">
            <a:extLst>
              <a:ext uri="{FF2B5EF4-FFF2-40B4-BE49-F238E27FC236}">
                <a16:creationId xmlns:a16="http://schemas.microsoft.com/office/drawing/2014/main" id="{EE6F23D1-5AC6-4434-9DDE-409341EF8FF1}"/>
              </a:ext>
            </a:extLst>
          </p:cNvPr>
          <p:cNvSpPr/>
          <p:nvPr/>
        </p:nvSpPr>
        <p:spPr>
          <a:xfrm>
            <a:off x="4754007" y="3710712"/>
            <a:ext cx="1646219" cy="702898"/>
          </a:xfrm>
          <a:prstGeom prst="notchedRightArrow">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58"/>
          </a:p>
        </p:txBody>
      </p:sp>
      <p:sp>
        <p:nvSpPr>
          <p:cNvPr id="2" name="AutoShape 2" descr="Handwritten Invoice Template">
            <a:extLst>
              <a:ext uri="{FF2B5EF4-FFF2-40B4-BE49-F238E27FC236}">
                <a16:creationId xmlns:a16="http://schemas.microsoft.com/office/drawing/2014/main" id="{1C4F8788-E2C8-447C-AD45-4332D4AA94B6}"/>
              </a:ext>
            </a:extLst>
          </p:cNvPr>
          <p:cNvSpPr>
            <a:spLocks noChangeAspect="1" noChangeArrowheads="1"/>
          </p:cNvSpPr>
          <p:nvPr/>
        </p:nvSpPr>
        <p:spPr bwMode="auto">
          <a:xfrm>
            <a:off x="5959631" y="3314663"/>
            <a:ext cx="272739" cy="27273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1822" tIns="40911" rIns="81822" bIns="40911" numCol="1" anchor="t" anchorCtr="0" compatLnSpc="1">
            <a:prstTxWarp prst="textNoShape">
              <a:avLst/>
            </a:prstTxWarp>
          </a:bodyPr>
          <a:lstStyle/>
          <a:p>
            <a:endParaRPr lang="en-GB" sz="1558"/>
          </a:p>
        </p:txBody>
      </p:sp>
      <p:sp>
        <p:nvSpPr>
          <p:cNvPr id="4" name="AutoShape 4" descr="Handwritten Invoice Template">
            <a:extLst>
              <a:ext uri="{FF2B5EF4-FFF2-40B4-BE49-F238E27FC236}">
                <a16:creationId xmlns:a16="http://schemas.microsoft.com/office/drawing/2014/main" id="{4FF0D3D4-8AFD-41D4-BBCF-13CD6E6320AD}"/>
              </a:ext>
            </a:extLst>
          </p:cNvPr>
          <p:cNvSpPr>
            <a:spLocks noChangeAspect="1" noChangeArrowheads="1"/>
          </p:cNvSpPr>
          <p:nvPr/>
        </p:nvSpPr>
        <p:spPr bwMode="auto">
          <a:xfrm>
            <a:off x="5959631" y="3292631"/>
            <a:ext cx="272739" cy="27273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1822" tIns="40911" rIns="81822" bIns="40911" numCol="1" anchor="t" anchorCtr="0" compatLnSpc="1">
            <a:prstTxWarp prst="textNoShape">
              <a:avLst/>
            </a:prstTxWarp>
          </a:bodyPr>
          <a:lstStyle/>
          <a:p>
            <a:endParaRPr lang="en-GB" sz="1558"/>
          </a:p>
        </p:txBody>
      </p:sp>
      <p:pic>
        <p:nvPicPr>
          <p:cNvPr id="11" name="Picture 10">
            <a:extLst>
              <a:ext uri="{FF2B5EF4-FFF2-40B4-BE49-F238E27FC236}">
                <a16:creationId xmlns:a16="http://schemas.microsoft.com/office/drawing/2014/main" id="{2EEEA067-AEFC-4236-B7B2-9BC1FD96008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982671" y="3347415"/>
            <a:ext cx="1743194" cy="1394556"/>
          </a:xfrm>
          <a:prstGeom prst="rect">
            <a:avLst/>
          </a:prstGeom>
        </p:spPr>
      </p:pic>
      <p:sp>
        <p:nvSpPr>
          <p:cNvPr id="13" name="Freeform 2">
            <a:extLst>
              <a:ext uri="{FF2B5EF4-FFF2-40B4-BE49-F238E27FC236}">
                <a16:creationId xmlns:a16="http://schemas.microsoft.com/office/drawing/2014/main" id="{BF02062F-4C78-4037-87CE-BE1616247ABA}"/>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sz="1558"/>
          </a:p>
        </p:txBody>
      </p:sp>
      <p:grpSp>
        <p:nvGrpSpPr>
          <p:cNvPr id="12" name="Group 11">
            <a:extLst>
              <a:ext uri="{FF2B5EF4-FFF2-40B4-BE49-F238E27FC236}">
                <a16:creationId xmlns:a16="http://schemas.microsoft.com/office/drawing/2014/main" id="{ABC9DE10-9010-4F8B-A7F4-60D23F6A8957}"/>
              </a:ext>
            </a:extLst>
          </p:cNvPr>
          <p:cNvGrpSpPr/>
          <p:nvPr/>
        </p:nvGrpSpPr>
        <p:grpSpPr>
          <a:xfrm>
            <a:off x="11035022" y="579593"/>
            <a:ext cx="174144" cy="174144"/>
            <a:chOff x="0" y="0"/>
            <a:chExt cx="812800" cy="812800"/>
          </a:xfrm>
        </p:grpSpPr>
        <p:sp>
          <p:nvSpPr>
            <p:cNvPr id="14" name="Freeform 4">
              <a:extLst>
                <a:ext uri="{FF2B5EF4-FFF2-40B4-BE49-F238E27FC236}">
                  <a16:creationId xmlns:a16="http://schemas.microsoft.com/office/drawing/2014/main" id="{C9BB7BE2-3554-4AD8-84CE-508B05D9D2E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15" name="TextBox 5">
              <a:extLst>
                <a:ext uri="{FF2B5EF4-FFF2-40B4-BE49-F238E27FC236}">
                  <a16:creationId xmlns:a16="http://schemas.microsoft.com/office/drawing/2014/main" id="{961F12D1-938F-4747-B1F9-32AB2FC575EE}"/>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7" name="Group 16">
            <a:extLst>
              <a:ext uri="{FF2B5EF4-FFF2-40B4-BE49-F238E27FC236}">
                <a16:creationId xmlns:a16="http://schemas.microsoft.com/office/drawing/2014/main" id="{DFAE1BA3-91EB-47B5-8941-290460304999}"/>
              </a:ext>
            </a:extLst>
          </p:cNvPr>
          <p:cNvGrpSpPr/>
          <p:nvPr/>
        </p:nvGrpSpPr>
        <p:grpSpPr>
          <a:xfrm>
            <a:off x="10535013" y="579593"/>
            <a:ext cx="174144" cy="174144"/>
            <a:chOff x="0" y="0"/>
            <a:chExt cx="812800" cy="812800"/>
          </a:xfrm>
        </p:grpSpPr>
        <p:sp>
          <p:nvSpPr>
            <p:cNvPr id="18" name="Freeform 7">
              <a:extLst>
                <a:ext uri="{FF2B5EF4-FFF2-40B4-BE49-F238E27FC236}">
                  <a16:creationId xmlns:a16="http://schemas.microsoft.com/office/drawing/2014/main" id="{3473A190-826C-48FA-9FD1-6E79FEA19F9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19" name="TextBox 8">
              <a:extLst>
                <a:ext uri="{FF2B5EF4-FFF2-40B4-BE49-F238E27FC236}">
                  <a16:creationId xmlns:a16="http://schemas.microsoft.com/office/drawing/2014/main" id="{31CF39A3-0B83-42F3-8DDE-719A94D13733}"/>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0" name="Group 19">
            <a:extLst>
              <a:ext uri="{FF2B5EF4-FFF2-40B4-BE49-F238E27FC236}">
                <a16:creationId xmlns:a16="http://schemas.microsoft.com/office/drawing/2014/main" id="{040EA69E-9FCD-4635-9C17-32B560E60BE1}"/>
              </a:ext>
            </a:extLst>
          </p:cNvPr>
          <p:cNvGrpSpPr/>
          <p:nvPr/>
        </p:nvGrpSpPr>
        <p:grpSpPr>
          <a:xfrm>
            <a:off x="10035469" y="579593"/>
            <a:ext cx="174144" cy="174144"/>
            <a:chOff x="0" y="0"/>
            <a:chExt cx="812800" cy="812800"/>
          </a:xfrm>
        </p:grpSpPr>
        <p:sp>
          <p:nvSpPr>
            <p:cNvPr id="21" name="Freeform 10">
              <a:extLst>
                <a:ext uri="{FF2B5EF4-FFF2-40B4-BE49-F238E27FC236}">
                  <a16:creationId xmlns:a16="http://schemas.microsoft.com/office/drawing/2014/main" id="{73D34F54-2EB3-4E07-ADF0-D37B19DE82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22" name="TextBox 11">
              <a:extLst>
                <a:ext uri="{FF2B5EF4-FFF2-40B4-BE49-F238E27FC236}">
                  <a16:creationId xmlns:a16="http://schemas.microsoft.com/office/drawing/2014/main" id="{93D1C529-788A-44D2-BAF3-F0B2829A0656}"/>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1115714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C2D3B982-763E-4C8B-AE26-2103140CD103}"/>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sz="1558"/>
          </a:p>
        </p:txBody>
      </p:sp>
      <p:sp>
        <p:nvSpPr>
          <p:cNvPr id="4" name="Freeform 2">
            <a:extLst>
              <a:ext uri="{FF2B5EF4-FFF2-40B4-BE49-F238E27FC236}">
                <a16:creationId xmlns:a16="http://schemas.microsoft.com/office/drawing/2014/main" id="{229BA05C-50C0-4D9B-A17D-236136C925C5}"/>
              </a:ext>
            </a:extLst>
          </p:cNvPr>
          <p:cNvSpPr/>
          <p:nvPr/>
        </p:nvSpPr>
        <p:spPr>
          <a:xfrm>
            <a:off x="6810576" y="1253861"/>
            <a:ext cx="4503565" cy="4350278"/>
          </a:xfrm>
          <a:custGeom>
            <a:avLst/>
            <a:gdLst/>
            <a:ahLst/>
            <a:cxnLst/>
            <a:rect l="l" t="t" r="r" b="b"/>
            <a:pathLst>
              <a:path w="7242870" h="7242870">
                <a:moveTo>
                  <a:pt x="0" y="0"/>
                </a:moveTo>
                <a:lnTo>
                  <a:pt x="7242870" y="0"/>
                </a:lnTo>
                <a:lnTo>
                  <a:pt x="7242870" y="7242870"/>
                </a:lnTo>
                <a:lnTo>
                  <a:pt x="0" y="72428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sz="1558" dirty="0"/>
          </a:p>
        </p:txBody>
      </p:sp>
      <p:sp>
        <p:nvSpPr>
          <p:cNvPr id="2" name="Rectangle 1">
            <a:extLst>
              <a:ext uri="{FF2B5EF4-FFF2-40B4-BE49-F238E27FC236}">
                <a16:creationId xmlns:a16="http://schemas.microsoft.com/office/drawing/2014/main" id="{AD1AA8C1-F1EB-4EB7-890A-42D5D3745679}"/>
              </a:ext>
            </a:extLst>
          </p:cNvPr>
          <p:cNvSpPr/>
          <p:nvPr/>
        </p:nvSpPr>
        <p:spPr>
          <a:xfrm>
            <a:off x="1225573" y="1938336"/>
            <a:ext cx="5454790" cy="4003147"/>
          </a:xfrm>
          <a:prstGeom prst="rect">
            <a:avLst/>
          </a:prstGeom>
        </p:spPr>
        <p:txBody>
          <a:bodyPr wrap="square">
            <a:spAutoFit/>
          </a:bodyPr>
          <a:lstStyle/>
          <a:p>
            <a:pPr marL="409097" indent="-409097">
              <a:spcBef>
                <a:spcPts val="537"/>
              </a:spcBef>
              <a:buFont typeface="Arial" panose="020B0604020202020204" pitchFamily="34" charset="0"/>
              <a:buChar char="•"/>
            </a:pPr>
            <a:r>
              <a:rPr lang="en-GB" sz="2864" dirty="0">
                <a:solidFill>
                  <a:schemeClr val="accent1">
                    <a:lumMod val="50000"/>
                  </a:schemeClr>
                </a:solidFill>
              </a:rPr>
              <a:t>Explainability and Transparency</a:t>
            </a:r>
          </a:p>
          <a:p>
            <a:pPr marL="409097" indent="-409097">
              <a:spcBef>
                <a:spcPts val="537"/>
              </a:spcBef>
              <a:buFont typeface="Arial" panose="020B0604020202020204" pitchFamily="34" charset="0"/>
              <a:buChar char="•"/>
            </a:pPr>
            <a:r>
              <a:rPr lang="en-GB" sz="2864" dirty="0">
                <a:solidFill>
                  <a:schemeClr val="accent1">
                    <a:lumMod val="50000"/>
                  </a:schemeClr>
                </a:solidFill>
              </a:rPr>
              <a:t>Adoption and Acceptance</a:t>
            </a:r>
          </a:p>
          <a:p>
            <a:pPr marL="409097" indent="-409097">
              <a:spcBef>
                <a:spcPts val="537"/>
              </a:spcBef>
              <a:buFont typeface="Arial" panose="020B0604020202020204" pitchFamily="34" charset="0"/>
              <a:buChar char="•"/>
            </a:pPr>
            <a:r>
              <a:rPr lang="en-GB" sz="2864" dirty="0">
                <a:solidFill>
                  <a:schemeClr val="accent1">
                    <a:lumMod val="50000"/>
                  </a:schemeClr>
                </a:solidFill>
              </a:rPr>
              <a:t>Rigorous Testing and Validation</a:t>
            </a:r>
          </a:p>
          <a:p>
            <a:pPr marL="409097" indent="-409097">
              <a:spcBef>
                <a:spcPts val="537"/>
              </a:spcBef>
              <a:buFont typeface="Arial" panose="020B0604020202020204" pitchFamily="34" charset="0"/>
              <a:buChar char="•"/>
            </a:pPr>
            <a:r>
              <a:rPr lang="en-GB" sz="2864" dirty="0">
                <a:solidFill>
                  <a:schemeClr val="accent1">
                    <a:lumMod val="50000"/>
                  </a:schemeClr>
                </a:solidFill>
              </a:rPr>
              <a:t>Data Privacy and Security</a:t>
            </a:r>
          </a:p>
          <a:p>
            <a:pPr marL="409097" indent="-409097">
              <a:spcBef>
                <a:spcPts val="537"/>
              </a:spcBef>
              <a:buFont typeface="Arial" panose="020B0604020202020204" pitchFamily="34" charset="0"/>
              <a:buChar char="•"/>
            </a:pPr>
            <a:r>
              <a:rPr lang="en-GB" sz="2864" dirty="0">
                <a:solidFill>
                  <a:schemeClr val="accent1">
                    <a:lumMod val="50000"/>
                  </a:schemeClr>
                </a:solidFill>
              </a:rPr>
              <a:t>Ethical Guidelines and Regulations</a:t>
            </a:r>
          </a:p>
          <a:p>
            <a:pPr marL="409097" indent="-409097">
              <a:spcBef>
                <a:spcPts val="537"/>
              </a:spcBef>
              <a:buFont typeface="Arial" panose="020B0604020202020204" pitchFamily="34" charset="0"/>
              <a:buChar char="•"/>
            </a:pPr>
            <a:r>
              <a:rPr lang="en-GB" sz="2864" dirty="0">
                <a:solidFill>
                  <a:schemeClr val="accent1">
                    <a:lumMod val="50000"/>
                  </a:schemeClr>
                </a:solidFill>
              </a:rPr>
              <a:t>Accountability</a:t>
            </a:r>
          </a:p>
          <a:p>
            <a:pPr marL="409097" indent="-409097">
              <a:spcBef>
                <a:spcPts val="537"/>
              </a:spcBef>
              <a:buFont typeface="Arial" panose="020B0604020202020204" pitchFamily="34" charset="0"/>
              <a:buChar char="•"/>
            </a:pPr>
            <a:r>
              <a:rPr lang="en-GB" sz="2864" dirty="0">
                <a:solidFill>
                  <a:schemeClr val="accent1">
                    <a:lumMod val="50000"/>
                  </a:schemeClr>
                </a:solidFill>
              </a:rPr>
              <a:t>Sustainability / cost</a:t>
            </a:r>
          </a:p>
        </p:txBody>
      </p:sp>
      <p:sp>
        <p:nvSpPr>
          <p:cNvPr id="3" name="Rectangle 2">
            <a:extLst>
              <a:ext uri="{FF2B5EF4-FFF2-40B4-BE49-F238E27FC236}">
                <a16:creationId xmlns:a16="http://schemas.microsoft.com/office/drawing/2014/main" id="{FAE75B36-254F-41BC-9E81-D8B3DB7CA602}"/>
              </a:ext>
            </a:extLst>
          </p:cNvPr>
          <p:cNvSpPr/>
          <p:nvPr/>
        </p:nvSpPr>
        <p:spPr>
          <a:xfrm>
            <a:off x="1053748" y="1064192"/>
            <a:ext cx="4179221" cy="835742"/>
          </a:xfrm>
          <a:prstGeom prst="rect">
            <a:avLst/>
          </a:prstGeom>
          <a:solidFill>
            <a:schemeClr val="bg1"/>
          </a:solidFill>
        </p:spPr>
        <p:txBody>
          <a:bodyPr wrap="none">
            <a:spAutoFit/>
          </a:bodyPr>
          <a:lstStyle/>
          <a:p>
            <a:pPr>
              <a:spcBef>
                <a:spcPts val="537"/>
              </a:spcBef>
            </a:pPr>
            <a:r>
              <a:rPr lang="en-GB" sz="4831" b="1" dirty="0">
                <a:solidFill>
                  <a:srgbClr val="0070C0"/>
                </a:solidFill>
              </a:rPr>
              <a:t>Considerations:</a:t>
            </a:r>
          </a:p>
        </p:txBody>
      </p:sp>
      <p:grpSp>
        <p:nvGrpSpPr>
          <p:cNvPr id="8" name="Group 7">
            <a:extLst>
              <a:ext uri="{FF2B5EF4-FFF2-40B4-BE49-F238E27FC236}">
                <a16:creationId xmlns:a16="http://schemas.microsoft.com/office/drawing/2014/main" id="{09BB99AE-956E-49CB-84EC-AA51F96FD946}"/>
              </a:ext>
            </a:extLst>
          </p:cNvPr>
          <p:cNvGrpSpPr/>
          <p:nvPr/>
        </p:nvGrpSpPr>
        <p:grpSpPr>
          <a:xfrm>
            <a:off x="11035022" y="579593"/>
            <a:ext cx="174144" cy="174144"/>
            <a:chOff x="0" y="0"/>
            <a:chExt cx="812800" cy="812800"/>
          </a:xfrm>
        </p:grpSpPr>
        <p:sp>
          <p:nvSpPr>
            <p:cNvPr id="9" name="Freeform 4">
              <a:extLst>
                <a:ext uri="{FF2B5EF4-FFF2-40B4-BE49-F238E27FC236}">
                  <a16:creationId xmlns:a16="http://schemas.microsoft.com/office/drawing/2014/main" id="{B28052E7-BF93-4472-82A0-D88CA6D1E08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10" name="TextBox 5">
              <a:extLst>
                <a:ext uri="{FF2B5EF4-FFF2-40B4-BE49-F238E27FC236}">
                  <a16:creationId xmlns:a16="http://schemas.microsoft.com/office/drawing/2014/main" id="{6B5104A0-BB43-4C2A-90F1-9A957B93781D}"/>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1" name="Group 10">
            <a:extLst>
              <a:ext uri="{FF2B5EF4-FFF2-40B4-BE49-F238E27FC236}">
                <a16:creationId xmlns:a16="http://schemas.microsoft.com/office/drawing/2014/main" id="{0B5D08A0-02CB-447C-B4D8-6587813634EC}"/>
              </a:ext>
            </a:extLst>
          </p:cNvPr>
          <p:cNvGrpSpPr/>
          <p:nvPr/>
        </p:nvGrpSpPr>
        <p:grpSpPr>
          <a:xfrm>
            <a:off x="10535013" y="579593"/>
            <a:ext cx="174144" cy="174144"/>
            <a:chOff x="0" y="0"/>
            <a:chExt cx="812800" cy="812800"/>
          </a:xfrm>
        </p:grpSpPr>
        <p:sp>
          <p:nvSpPr>
            <p:cNvPr id="12" name="Freeform 7">
              <a:extLst>
                <a:ext uri="{FF2B5EF4-FFF2-40B4-BE49-F238E27FC236}">
                  <a16:creationId xmlns:a16="http://schemas.microsoft.com/office/drawing/2014/main" id="{038F4B96-3451-49A2-AE2C-14C5B00BF48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13" name="TextBox 8">
              <a:extLst>
                <a:ext uri="{FF2B5EF4-FFF2-40B4-BE49-F238E27FC236}">
                  <a16:creationId xmlns:a16="http://schemas.microsoft.com/office/drawing/2014/main" id="{E255F8A6-E83B-4C4F-B423-B0F7D252237C}"/>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4" name="Group 13">
            <a:extLst>
              <a:ext uri="{FF2B5EF4-FFF2-40B4-BE49-F238E27FC236}">
                <a16:creationId xmlns:a16="http://schemas.microsoft.com/office/drawing/2014/main" id="{B99A325C-EC9B-4B4D-8E2A-0F15291786D3}"/>
              </a:ext>
            </a:extLst>
          </p:cNvPr>
          <p:cNvGrpSpPr/>
          <p:nvPr/>
        </p:nvGrpSpPr>
        <p:grpSpPr>
          <a:xfrm>
            <a:off x="10035469" y="579593"/>
            <a:ext cx="174144" cy="174144"/>
            <a:chOff x="0" y="0"/>
            <a:chExt cx="812800" cy="812800"/>
          </a:xfrm>
        </p:grpSpPr>
        <p:sp>
          <p:nvSpPr>
            <p:cNvPr id="15" name="Freeform 10">
              <a:extLst>
                <a:ext uri="{FF2B5EF4-FFF2-40B4-BE49-F238E27FC236}">
                  <a16:creationId xmlns:a16="http://schemas.microsoft.com/office/drawing/2014/main" id="{A683144A-D2D6-494F-B983-D8137B61BE4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16" name="TextBox 11">
              <a:extLst>
                <a:ext uri="{FF2B5EF4-FFF2-40B4-BE49-F238E27FC236}">
                  <a16:creationId xmlns:a16="http://schemas.microsoft.com/office/drawing/2014/main" id="{453D7CF4-7070-4A43-9B1C-616E63D94343}"/>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
        <p:nvSpPr>
          <p:cNvPr id="17" name="Freeform 18">
            <a:extLst>
              <a:ext uri="{FF2B5EF4-FFF2-40B4-BE49-F238E27FC236}">
                <a16:creationId xmlns:a16="http://schemas.microsoft.com/office/drawing/2014/main" id="{1780DCBC-16F6-42DD-B9C6-A327B35E1419}"/>
              </a:ext>
            </a:extLst>
          </p:cNvPr>
          <p:cNvSpPr/>
          <p:nvPr/>
        </p:nvSpPr>
        <p:spPr>
          <a:xfrm>
            <a:off x="725160" y="390722"/>
            <a:ext cx="1819981" cy="543719"/>
          </a:xfrm>
          <a:custGeom>
            <a:avLst/>
            <a:gdLst/>
            <a:ahLst/>
            <a:cxnLst/>
            <a:rect l="l" t="t" r="r" b="b"/>
            <a:pathLst>
              <a:path w="4080851" h="1219154">
                <a:moveTo>
                  <a:pt x="0" y="0"/>
                </a:moveTo>
                <a:lnTo>
                  <a:pt x="4080852" y="0"/>
                </a:lnTo>
                <a:lnTo>
                  <a:pt x="4080852" y="1219154"/>
                </a:lnTo>
                <a:lnTo>
                  <a:pt x="0" y="1219154"/>
                </a:lnTo>
                <a:lnTo>
                  <a:pt x="0" y="0"/>
                </a:lnTo>
                <a:close/>
              </a:path>
            </a:pathLst>
          </a:custGeom>
          <a:blipFill>
            <a:blip r:embed="rId7"/>
            <a:stretch>
              <a:fillRect/>
            </a:stretch>
          </a:blipFill>
        </p:spPr>
        <p:txBody>
          <a:bodyPr/>
          <a:lstStyle/>
          <a:p>
            <a:endParaRPr lang="en-GB" sz="1558"/>
          </a:p>
        </p:txBody>
      </p:sp>
    </p:spTree>
    <p:extLst>
      <p:ext uri="{BB962C8B-B14F-4D97-AF65-F5344CB8AC3E}">
        <p14:creationId xmlns:p14="http://schemas.microsoft.com/office/powerpoint/2010/main" val="1035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287AD5F-E896-4E93-F593-B89A9EEF9701}"/>
              </a:ext>
            </a:extLst>
          </p:cNvPr>
          <p:cNvSpPr txBox="1"/>
          <p:nvPr/>
        </p:nvSpPr>
        <p:spPr>
          <a:xfrm>
            <a:off x="869069" y="1101771"/>
            <a:ext cx="10605355" cy="5367367"/>
          </a:xfrm>
          <a:prstGeom prst="rect">
            <a:avLst/>
          </a:prstGeom>
          <a:noFill/>
        </p:spPr>
        <p:txBody>
          <a:bodyPr wrap="square">
            <a:spAutoFit/>
          </a:bodyPr>
          <a:lstStyle/>
          <a:p>
            <a:pPr>
              <a:lnSpc>
                <a:spcPct val="115000"/>
              </a:lnSpc>
              <a:spcAft>
                <a:spcPts val="895"/>
              </a:spcAft>
            </a:pPr>
            <a:r>
              <a:rPr lang="en-US" sz="1879" b="1" dirty="0">
                <a:solidFill>
                  <a:srgbClr val="7030A0"/>
                </a:solidFill>
                <a:latin typeface="Aptos Light" panose="020B0004020202020204" pitchFamily="34" charset="0"/>
                <a:ea typeface="MS Mincho" panose="02020609040205080304" pitchFamily="49" charset="-128"/>
                <a:cs typeface="Times New Roman" panose="02020603050405020304" pitchFamily="18" charset="0"/>
              </a:rPr>
              <a:t>MHRA</a:t>
            </a:r>
            <a:r>
              <a:rPr lang="en-US" sz="1879" b="1" dirty="0">
                <a:latin typeface="Aptos Light" panose="020B0004020202020204" pitchFamily="34" charset="0"/>
                <a:ea typeface="MS Mincho" panose="02020609040205080304" pitchFamily="49" charset="-128"/>
                <a:cs typeface="Times New Roman" panose="02020603050405020304" pitchFamily="18" charset="0"/>
              </a:rPr>
              <a:t>: </a:t>
            </a:r>
            <a:r>
              <a:rPr lang="en-US" sz="1879" dirty="0">
                <a:latin typeface="Aptos Light" panose="020B0004020202020204" pitchFamily="34" charset="0"/>
                <a:ea typeface="MS Mincho" panose="02020609040205080304" pitchFamily="49" charset="-128"/>
                <a:cs typeface="Times New Roman" panose="02020603050405020304" pitchFamily="18" charset="0"/>
              </a:rPr>
              <a:t>Engage with AI Airlock for pre-market testing, maintain transparency and post-market surveillance. </a:t>
            </a:r>
            <a:r>
              <a:rPr lang="en-GB" sz="1879" dirty="0" err="1">
                <a:latin typeface="Aptos Light" panose="020B0004020202020204" pitchFamily="34" charset="0"/>
                <a:ea typeface="MS Mincho" panose="02020609040205080304" pitchFamily="49" charset="-128"/>
                <a:cs typeface="Times New Roman" panose="02020603050405020304" pitchFamily="18" charset="0"/>
              </a:rPr>
              <a:t>AIaMD</a:t>
            </a:r>
            <a:r>
              <a:rPr lang="en-GB" sz="1879" dirty="0">
                <a:latin typeface="Aptos Light" panose="020B0004020202020204" pitchFamily="34" charset="0"/>
                <a:ea typeface="MS Mincho" panose="02020609040205080304" pitchFamily="49" charset="-128"/>
                <a:cs typeface="Times New Roman" panose="02020603050405020304" pitchFamily="18" charset="0"/>
              </a:rPr>
              <a:t> -</a:t>
            </a:r>
            <a:r>
              <a:rPr lang="en-GB" sz="1253" dirty="0">
                <a:latin typeface="Aptos Light" panose="020B0004020202020204" pitchFamily="34" charset="0"/>
                <a:ea typeface="MS Mincho" panose="02020609040205080304" pitchFamily="49" charset="-128"/>
                <a:cs typeface="Times New Roman" panose="02020603050405020304" pitchFamily="18" charset="0"/>
              </a:rPr>
              <a:t> </a:t>
            </a:r>
            <a:r>
              <a:rPr lang="en-GB" sz="1253" dirty="0">
                <a:hlinkClick r:id="rId3"/>
              </a:rPr>
              <a:t>The Regulation of Artificial Intelligence as a Medical Device</a:t>
            </a:r>
            <a:endParaRPr lang="en-GB" sz="1253" dirty="0">
              <a:latin typeface="Aptos Light" panose="020B0004020202020204" pitchFamily="34" charset="0"/>
              <a:ea typeface="MS Mincho" panose="02020609040205080304" pitchFamily="49" charset="-128"/>
              <a:cs typeface="Times New Roman" panose="02020603050405020304" pitchFamily="18" charset="0"/>
            </a:endParaRPr>
          </a:p>
          <a:p>
            <a:pPr>
              <a:lnSpc>
                <a:spcPct val="115000"/>
              </a:lnSpc>
              <a:spcAft>
                <a:spcPts val="895"/>
              </a:spcAft>
            </a:pPr>
            <a:r>
              <a:rPr lang="en-US" sz="1879" b="1" dirty="0">
                <a:solidFill>
                  <a:srgbClr val="0070C0"/>
                </a:solidFill>
                <a:latin typeface="Aptos Light" panose="020B0004020202020204" pitchFamily="34" charset="0"/>
                <a:ea typeface="MS Mincho" panose="02020609040205080304" pitchFamily="49" charset="-128"/>
                <a:cs typeface="Times New Roman" panose="02020603050405020304" pitchFamily="18" charset="0"/>
              </a:rPr>
              <a:t>NHS: </a:t>
            </a:r>
            <a:r>
              <a:rPr lang="en-US" sz="1879" dirty="0">
                <a:latin typeface="Aptos Light" panose="020B0004020202020204" pitchFamily="34" charset="0"/>
                <a:ea typeface="MS Mincho" panose="02020609040205080304" pitchFamily="49" charset="-128"/>
                <a:cs typeface="Times New Roman" panose="02020603050405020304" pitchFamily="18" charset="0"/>
              </a:rPr>
              <a:t>Implement AI governance policies, appoint SIRO and Clinical Safety Officer, ensure ethical deployment.</a:t>
            </a:r>
            <a:endParaRPr lang="en-GB" sz="1879" dirty="0">
              <a:latin typeface="Aptos Light" panose="020B0004020202020204" pitchFamily="34" charset="0"/>
              <a:ea typeface="MS Mincho" panose="02020609040205080304" pitchFamily="49" charset="-128"/>
              <a:cs typeface="Times New Roman" panose="02020603050405020304" pitchFamily="18" charset="0"/>
            </a:endParaRPr>
          </a:p>
          <a:p>
            <a:pPr>
              <a:lnSpc>
                <a:spcPct val="115000"/>
              </a:lnSpc>
              <a:spcAft>
                <a:spcPts val="895"/>
              </a:spcAft>
            </a:pPr>
            <a:r>
              <a:rPr lang="en-US" sz="1879" b="1" dirty="0">
                <a:solidFill>
                  <a:srgbClr val="7030A0"/>
                </a:solidFill>
                <a:latin typeface="Aptos Light" panose="020B0004020202020204" pitchFamily="34" charset="0"/>
                <a:ea typeface="MS Mincho" panose="02020609040205080304" pitchFamily="49" charset="-128"/>
                <a:cs typeface="Times New Roman" panose="02020603050405020304" pitchFamily="18" charset="0"/>
              </a:rPr>
              <a:t>NMC: </a:t>
            </a:r>
            <a:r>
              <a:rPr lang="en-US" sz="1879" dirty="0">
                <a:latin typeface="Aptos Light" panose="020B0004020202020204" pitchFamily="34" charset="0"/>
                <a:ea typeface="MS Mincho" panose="02020609040205080304" pitchFamily="49" charset="-128"/>
                <a:cs typeface="Times New Roman" panose="02020603050405020304" pitchFamily="18" charset="0"/>
              </a:rPr>
              <a:t>Maintain professional judgment, uphold patient safety, and prepare for future AI standards.</a:t>
            </a:r>
            <a:endParaRPr lang="en-GB" sz="1879" dirty="0">
              <a:latin typeface="Aptos Light" panose="020B0004020202020204" pitchFamily="34" charset="0"/>
              <a:ea typeface="MS Mincho" panose="02020609040205080304" pitchFamily="49" charset="-128"/>
              <a:cs typeface="Times New Roman" panose="02020603050405020304" pitchFamily="18" charset="0"/>
            </a:endParaRPr>
          </a:p>
          <a:p>
            <a:pPr>
              <a:lnSpc>
                <a:spcPct val="115000"/>
              </a:lnSpc>
              <a:spcAft>
                <a:spcPts val="895"/>
              </a:spcAft>
            </a:pPr>
            <a:r>
              <a:rPr lang="en-US" sz="1879" b="1" dirty="0">
                <a:solidFill>
                  <a:srgbClr val="0070C0"/>
                </a:solidFill>
                <a:latin typeface="Aptos Light" panose="020B0004020202020204" pitchFamily="34" charset="0"/>
                <a:ea typeface="MS Mincho" panose="02020609040205080304" pitchFamily="49" charset="-128"/>
                <a:cs typeface="Times New Roman" panose="02020603050405020304" pitchFamily="18" charset="0"/>
              </a:rPr>
              <a:t>NICE: </a:t>
            </a:r>
            <a:r>
              <a:rPr lang="en-US" sz="1879" dirty="0">
                <a:latin typeface="Aptos Light" panose="020B0004020202020204" pitchFamily="34" charset="0"/>
                <a:ea typeface="MS Mincho" panose="02020609040205080304" pitchFamily="49" charset="-128"/>
                <a:cs typeface="Times New Roman" panose="02020603050405020304" pitchFamily="18" charset="0"/>
              </a:rPr>
              <a:t>Align with Evidence Standards Framework, CHEERS-AI for economic evaluation, and engage early for guidance.</a:t>
            </a:r>
            <a:endParaRPr lang="en-GB" sz="1879" dirty="0">
              <a:latin typeface="Aptos Light" panose="020B0004020202020204" pitchFamily="34" charset="0"/>
              <a:ea typeface="MS Mincho" panose="02020609040205080304" pitchFamily="49" charset="-128"/>
              <a:cs typeface="Times New Roman" panose="02020603050405020304" pitchFamily="18" charset="0"/>
            </a:endParaRPr>
          </a:p>
          <a:p>
            <a:pPr>
              <a:lnSpc>
                <a:spcPct val="115000"/>
              </a:lnSpc>
              <a:spcAft>
                <a:spcPts val="895"/>
              </a:spcAft>
            </a:pPr>
            <a:r>
              <a:rPr lang="en-US" sz="1879" b="1" dirty="0">
                <a:solidFill>
                  <a:srgbClr val="7030A0"/>
                </a:solidFill>
                <a:latin typeface="Aptos Light" panose="020B0004020202020204" pitchFamily="34" charset="0"/>
                <a:ea typeface="MS Mincho" panose="02020609040205080304" pitchFamily="49" charset="-128"/>
                <a:cs typeface="Times New Roman" panose="02020603050405020304" pitchFamily="18" charset="0"/>
              </a:rPr>
              <a:t>BMA: </a:t>
            </a:r>
            <a:r>
              <a:rPr lang="en-US" sz="1879" dirty="0">
                <a:latin typeface="Aptos Light" panose="020B0004020202020204" pitchFamily="34" charset="0"/>
                <a:ea typeface="MS Mincho" panose="02020609040205080304" pitchFamily="49" charset="-128"/>
                <a:cs typeface="Times New Roman" panose="02020603050405020304" pitchFamily="18" charset="0"/>
              </a:rPr>
              <a:t>Apply 7 principles for AI use, verify MHRA registration for AI tools, involve clinicians and patients in decision-making, monitor AI performance continuously.</a:t>
            </a:r>
            <a:r>
              <a:rPr lang="en-GB" sz="2148" dirty="0">
                <a:hlinkClick r:id="rId4"/>
              </a:rPr>
              <a:t> </a:t>
            </a:r>
            <a:r>
              <a:rPr lang="en-GB" sz="1253" dirty="0">
                <a:hlinkClick r:id="rId4"/>
              </a:rPr>
              <a:t>Principles for artificial intelligence (AI) and its application in healthcare</a:t>
            </a:r>
            <a:endParaRPr lang="en-GB" sz="1879" dirty="0">
              <a:latin typeface="Aptos Light" panose="020B0004020202020204" pitchFamily="34" charset="0"/>
              <a:ea typeface="MS Mincho" panose="02020609040205080304" pitchFamily="49" charset="-128"/>
              <a:cs typeface="Times New Roman" panose="02020603050405020304" pitchFamily="18" charset="0"/>
            </a:endParaRPr>
          </a:p>
          <a:p>
            <a:pPr>
              <a:lnSpc>
                <a:spcPct val="115000"/>
              </a:lnSpc>
              <a:spcAft>
                <a:spcPts val="895"/>
              </a:spcAft>
            </a:pPr>
            <a:r>
              <a:rPr lang="en-US" sz="1879" b="1" dirty="0">
                <a:solidFill>
                  <a:srgbClr val="0070C0"/>
                </a:solidFill>
                <a:latin typeface="Aptos Light" panose="020B0004020202020204" pitchFamily="34" charset="0"/>
                <a:ea typeface="MS Mincho" panose="02020609040205080304" pitchFamily="49" charset="-128"/>
                <a:cs typeface="Times New Roman" panose="02020603050405020304" pitchFamily="18" charset="0"/>
              </a:rPr>
              <a:t>RCP: </a:t>
            </a:r>
            <a:r>
              <a:rPr lang="en-US" sz="1879" dirty="0">
                <a:latin typeface="Aptos Light" panose="020B0004020202020204" pitchFamily="34" charset="0"/>
                <a:ea typeface="MS Mincho" panose="02020609040205080304" pitchFamily="49" charset="-128"/>
                <a:cs typeface="Times New Roman" panose="02020603050405020304" pitchFamily="18" charset="0"/>
              </a:rPr>
              <a:t>Ensure clinician engagement, transparency, and robust evaluation before adoption.</a:t>
            </a:r>
            <a:endParaRPr lang="en-GB" sz="1879" dirty="0">
              <a:latin typeface="Aptos Light" panose="020B0004020202020204" pitchFamily="34" charset="0"/>
              <a:ea typeface="MS Mincho" panose="02020609040205080304" pitchFamily="49" charset="-128"/>
              <a:cs typeface="Times New Roman" panose="02020603050405020304" pitchFamily="18" charset="0"/>
            </a:endParaRPr>
          </a:p>
          <a:p>
            <a:pPr>
              <a:lnSpc>
                <a:spcPct val="115000"/>
              </a:lnSpc>
              <a:spcAft>
                <a:spcPts val="895"/>
              </a:spcAft>
            </a:pPr>
            <a:r>
              <a:rPr lang="en-US" sz="1879" b="1" dirty="0">
                <a:solidFill>
                  <a:srgbClr val="7030A0"/>
                </a:solidFill>
                <a:latin typeface="Aptos Light" panose="020B0004020202020204" pitchFamily="34" charset="0"/>
                <a:ea typeface="MS Mincho" panose="02020609040205080304" pitchFamily="49" charset="-128"/>
                <a:cs typeface="Times New Roman" panose="02020603050405020304" pitchFamily="18" charset="0"/>
              </a:rPr>
              <a:t>RCR: </a:t>
            </a:r>
            <a:r>
              <a:rPr lang="en-US" sz="1879" dirty="0">
                <a:latin typeface="Aptos Light" panose="020B0004020202020204" pitchFamily="34" charset="0"/>
                <a:ea typeface="MS Mincho" panose="02020609040205080304" pitchFamily="49" charset="-128"/>
                <a:cs typeface="Times New Roman" panose="02020603050405020304" pitchFamily="18" charset="0"/>
              </a:rPr>
              <a:t>Follow procurement standards, monitor AI tools in radiology workflows, maintain patient safety.</a:t>
            </a:r>
            <a:endParaRPr lang="en-GB" sz="1879" dirty="0">
              <a:latin typeface="Aptos Light" panose="020B0004020202020204" pitchFamily="34" charset="0"/>
              <a:ea typeface="MS Mincho" panose="02020609040205080304" pitchFamily="49" charset="-128"/>
              <a:cs typeface="Times New Roman" panose="02020603050405020304" pitchFamily="18" charset="0"/>
            </a:endParaRPr>
          </a:p>
          <a:p>
            <a:pPr>
              <a:lnSpc>
                <a:spcPct val="115000"/>
              </a:lnSpc>
              <a:spcAft>
                <a:spcPts val="895"/>
              </a:spcAft>
            </a:pPr>
            <a:r>
              <a:rPr lang="en-US" sz="1879" b="1" dirty="0">
                <a:solidFill>
                  <a:srgbClr val="0070C0"/>
                </a:solidFill>
                <a:latin typeface="Aptos Light" panose="020B0004020202020204" pitchFamily="34" charset="0"/>
                <a:ea typeface="MS Mincho" panose="02020609040205080304" pitchFamily="49" charset="-128"/>
                <a:cs typeface="Times New Roman" panose="02020603050405020304" pitchFamily="18" charset="0"/>
              </a:rPr>
              <a:t>RCN: </a:t>
            </a:r>
            <a:r>
              <a:rPr lang="en-US" sz="1879" dirty="0">
                <a:latin typeface="Aptos Light" panose="020B0004020202020204" pitchFamily="34" charset="0"/>
                <a:ea typeface="MS Mincho" panose="02020609040205080304" pitchFamily="49" charset="-128"/>
                <a:cs typeface="Times New Roman" panose="02020603050405020304" pitchFamily="18" charset="0"/>
              </a:rPr>
              <a:t>Provide training for nurses, ensure ethical use, and support research networks.</a:t>
            </a:r>
            <a:endParaRPr lang="en-GB" sz="1879" dirty="0">
              <a:latin typeface="Aptos Light" panose="020B0004020202020204" pitchFamily="34" charset="0"/>
              <a:ea typeface="MS Mincho" panose="02020609040205080304" pitchFamily="49" charset="-128"/>
              <a:cs typeface="Times New Roman" panose="02020603050405020304" pitchFamily="18" charset="0"/>
            </a:endParaRPr>
          </a:p>
          <a:p>
            <a:pPr>
              <a:lnSpc>
                <a:spcPct val="115000"/>
              </a:lnSpc>
              <a:spcAft>
                <a:spcPts val="895"/>
              </a:spcAft>
            </a:pPr>
            <a:r>
              <a:rPr lang="en-US" sz="1879" b="1" dirty="0">
                <a:solidFill>
                  <a:srgbClr val="7030A0"/>
                </a:solidFill>
                <a:latin typeface="Aptos Light" panose="020B0004020202020204" pitchFamily="34" charset="0"/>
                <a:ea typeface="MS Mincho" panose="02020609040205080304" pitchFamily="49" charset="-128"/>
                <a:cs typeface="Times New Roman" panose="02020603050405020304" pitchFamily="18" charset="0"/>
              </a:rPr>
              <a:t>GMC: </a:t>
            </a:r>
            <a:r>
              <a:rPr lang="en-US" sz="1879" dirty="0">
                <a:latin typeface="Aptos Light" panose="020B0004020202020204" pitchFamily="34" charset="0"/>
                <a:ea typeface="MS Mincho" panose="02020609040205080304" pitchFamily="49" charset="-128"/>
                <a:cs typeface="Times New Roman" panose="02020603050405020304" pitchFamily="18" charset="0"/>
              </a:rPr>
              <a:t>Maintain accountability for AI-assisted decisions, report adverse incidents, and ensure patient safety.</a:t>
            </a:r>
            <a:endParaRPr lang="en-GB" sz="1879" dirty="0">
              <a:latin typeface="Aptos Light" panose="020B0004020202020204" pitchFamily="34" charset="0"/>
              <a:ea typeface="MS Mincho" panose="02020609040205080304" pitchFamily="49" charset="-128"/>
              <a:cs typeface="Times New Roman" panose="02020603050405020304" pitchFamily="18" charset="0"/>
            </a:endParaRPr>
          </a:p>
        </p:txBody>
      </p:sp>
      <p:sp>
        <p:nvSpPr>
          <p:cNvPr id="3" name="Freeform 2">
            <a:extLst>
              <a:ext uri="{FF2B5EF4-FFF2-40B4-BE49-F238E27FC236}">
                <a16:creationId xmlns:a16="http://schemas.microsoft.com/office/drawing/2014/main" id="{DE7B4594-F6DB-4A01-BE39-A54DE13D634F}"/>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sz="1558"/>
          </a:p>
        </p:txBody>
      </p:sp>
      <p:grpSp>
        <p:nvGrpSpPr>
          <p:cNvPr id="4" name="Group 3">
            <a:extLst>
              <a:ext uri="{FF2B5EF4-FFF2-40B4-BE49-F238E27FC236}">
                <a16:creationId xmlns:a16="http://schemas.microsoft.com/office/drawing/2014/main" id="{E2468C9B-1669-4BCE-B89B-D875291529E3}"/>
              </a:ext>
            </a:extLst>
          </p:cNvPr>
          <p:cNvGrpSpPr/>
          <p:nvPr/>
        </p:nvGrpSpPr>
        <p:grpSpPr>
          <a:xfrm>
            <a:off x="11035022" y="579593"/>
            <a:ext cx="174144" cy="174144"/>
            <a:chOff x="0" y="0"/>
            <a:chExt cx="812800" cy="812800"/>
          </a:xfrm>
        </p:grpSpPr>
        <p:sp>
          <p:nvSpPr>
            <p:cNvPr id="6" name="Freeform 4">
              <a:extLst>
                <a:ext uri="{FF2B5EF4-FFF2-40B4-BE49-F238E27FC236}">
                  <a16:creationId xmlns:a16="http://schemas.microsoft.com/office/drawing/2014/main" id="{9B81F3AB-32BD-4685-B232-B61509EE771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7" name="TextBox 5">
              <a:extLst>
                <a:ext uri="{FF2B5EF4-FFF2-40B4-BE49-F238E27FC236}">
                  <a16:creationId xmlns:a16="http://schemas.microsoft.com/office/drawing/2014/main" id="{D0BCB380-5D81-45AC-A0F1-023B45AAF795}"/>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8" name="Group 7">
            <a:extLst>
              <a:ext uri="{FF2B5EF4-FFF2-40B4-BE49-F238E27FC236}">
                <a16:creationId xmlns:a16="http://schemas.microsoft.com/office/drawing/2014/main" id="{8DB7EF8B-C4D9-4458-B092-A12757FA03AC}"/>
              </a:ext>
            </a:extLst>
          </p:cNvPr>
          <p:cNvGrpSpPr/>
          <p:nvPr/>
        </p:nvGrpSpPr>
        <p:grpSpPr>
          <a:xfrm>
            <a:off x="10535013" y="579593"/>
            <a:ext cx="174144" cy="174144"/>
            <a:chOff x="0" y="0"/>
            <a:chExt cx="812800" cy="812800"/>
          </a:xfrm>
        </p:grpSpPr>
        <p:sp>
          <p:nvSpPr>
            <p:cNvPr id="9" name="Freeform 7">
              <a:extLst>
                <a:ext uri="{FF2B5EF4-FFF2-40B4-BE49-F238E27FC236}">
                  <a16:creationId xmlns:a16="http://schemas.microsoft.com/office/drawing/2014/main" id="{AA06C9AF-F59A-4ADD-B951-D7E01A2236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10" name="TextBox 8">
              <a:extLst>
                <a:ext uri="{FF2B5EF4-FFF2-40B4-BE49-F238E27FC236}">
                  <a16:creationId xmlns:a16="http://schemas.microsoft.com/office/drawing/2014/main" id="{34F5F2FE-DF26-4373-A5F2-FE1F7F1B0A9A}"/>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1" name="Group 10">
            <a:extLst>
              <a:ext uri="{FF2B5EF4-FFF2-40B4-BE49-F238E27FC236}">
                <a16:creationId xmlns:a16="http://schemas.microsoft.com/office/drawing/2014/main" id="{73941155-4074-46DB-85E2-936A255A68A1}"/>
              </a:ext>
            </a:extLst>
          </p:cNvPr>
          <p:cNvGrpSpPr/>
          <p:nvPr/>
        </p:nvGrpSpPr>
        <p:grpSpPr>
          <a:xfrm>
            <a:off x="10035469" y="579593"/>
            <a:ext cx="174144" cy="174144"/>
            <a:chOff x="0" y="0"/>
            <a:chExt cx="812800" cy="812800"/>
          </a:xfrm>
        </p:grpSpPr>
        <p:sp>
          <p:nvSpPr>
            <p:cNvPr id="12" name="Freeform 10">
              <a:extLst>
                <a:ext uri="{FF2B5EF4-FFF2-40B4-BE49-F238E27FC236}">
                  <a16:creationId xmlns:a16="http://schemas.microsoft.com/office/drawing/2014/main" id="{2C4269B0-A896-4422-8A41-ECF6ED832B7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13" name="TextBox 11">
              <a:extLst>
                <a:ext uri="{FF2B5EF4-FFF2-40B4-BE49-F238E27FC236}">
                  <a16:creationId xmlns:a16="http://schemas.microsoft.com/office/drawing/2014/main" id="{F7A1B5A1-6D04-42FC-8912-F495BE9EE37D}"/>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
        <p:nvSpPr>
          <p:cNvPr id="2" name="Rectangle 1">
            <a:extLst>
              <a:ext uri="{FF2B5EF4-FFF2-40B4-BE49-F238E27FC236}">
                <a16:creationId xmlns:a16="http://schemas.microsoft.com/office/drawing/2014/main" id="{83EE6784-9CEB-4764-B0B7-EF26383FFCD5}"/>
              </a:ext>
            </a:extLst>
          </p:cNvPr>
          <p:cNvSpPr/>
          <p:nvPr/>
        </p:nvSpPr>
        <p:spPr>
          <a:xfrm>
            <a:off x="869069" y="587756"/>
            <a:ext cx="7991611" cy="477823"/>
          </a:xfrm>
          <a:prstGeom prst="rect">
            <a:avLst/>
          </a:prstGeom>
          <a:solidFill>
            <a:schemeClr val="bg1"/>
          </a:solidFill>
        </p:spPr>
        <p:txBody>
          <a:bodyPr wrap="none">
            <a:spAutoFit/>
          </a:bodyPr>
          <a:lstStyle/>
          <a:p>
            <a:r>
              <a:rPr lang="en-GB" sz="2505" b="1" u="sng" dirty="0">
                <a:solidFill>
                  <a:srgbClr val="0070C0"/>
                </a:solidFill>
              </a:rPr>
              <a:t>Regulatory and professional bodies policy / guidance on AI</a:t>
            </a:r>
            <a:endParaRPr lang="en-US" sz="2505" b="1" u="sng" dirty="0">
              <a:solidFill>
                <a:srgbClr val="0070C0"/>
              </a:solidFill>
            </a:endParaRPr>
          </a:p>
        </p:txBody>
      </p:sp>
    </p:spTree>
    <p:extLst>
      <p:ext uri="{BB962C8B-B14F-4D97-AF65-F5344CB8AC3E}">
        <p14:creationId xmlns:p14="http://schemas.microsoft.com/office/powerpoint/2010/main" val="749131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0CD29-A431-C0F1-0C00-E8707F354DC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6E05E25-890B-33D0-4BB1-CE66E6CDB348}"/>
              </a:ext>
            </a:extLst>
          </p:cNvPr>
          <p:cNvSpPr/>
          <p:nvPr/>
        </p:nvSpPr>
        <p:spPr>
          <a:xfrm>
            <a:off x="-150719" y="-558744"/>
            <a:ext cx="2516634" cy="2538848"/>
          </a:xfrm>
          <a:custGeom>
            <a:avLst/>
            <a:gdLst/>
            <a:ahLst/>
            <a:cxnLst/>
            <a:rect l="l" t="t" r="r" b="b"/>
            <a:pathLst>
              <a:path w="4218696" h="4255935">
                <a:moveTo>
                  <a:pt x="0" y="0"/>
                </a:moveTo>
                <a:lnTo>
                  <a:pt x="4218696" y="0"/>
                </a:lnTo>
                <a:lnTo>
                  <a:pt x="4218696" y="4255935"/>
                </a:lnTo>
                <a:lnTo>
                  <a:pt x="0" y="42559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sz="1073"/>
          </a:p>
        </p:txBody>
      </p:sp>
      <p:sp>
        <p:nvSpPr>
          <p:cNvPr id="3" name="Title 1">
            <a:extLst>
              <a:ext uri="{FF2B5EF4-FFF2-40B4-BE49-F238E27FC236}">
                <a16:creationId xmlns:a16="http://schemas.microsoft.com/office/drawing/2014/main" id="{FABD57F0-5CEA-FA2C-AA31-C7AF1E783331}"/>
              </a:ext>
            </a:extLst>
          </p:cNvPr>
          <p:cNvSpPr txBox="1">
            <a:spLocks/>
          </p:cNvSpPr>
          <p:nvPr/>
        </p:nvSpPr>
        <p:spPr>
          <a:xfrm>
            <a:off x="641210" y="415756"/>
            <a:ext cx="4181097" cy="606880"/>
          </a:xfrm>
          <a:prstGeom prst="rect">
            <a:avLst/>
          </a:prstGeom>
        </p:spPr>
        <p:txBody>
          <a:bodyPr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937" b="1" dirty="0">
                <a:solidFill>
                  <a:srgbClr val="7030A0"/>
                </a:solidFill>
              </a:rPr>
              <a:t>Moravec's Paradox</a:t>
            </a:r>
          </a:p>
        </p:txBody>
      </p:sp>
      <p:graphicFrame>
        <p:nvGraphicFramePr>
          <p:cNvPr id="4" name="Content Placeholder 4">
            <a:extLst>
              <a:ext uri="{FF2B5EF4-FFF2-40B4-BE49-F238E27FC236}">
                <a16:creationId xmlns:a16="http://schemas.microsoft.com/office/drawing/2014/main" id="{59C81429-A3FF-6130-0133-944B6C43E3AD}"/>
              </a:ext>
            </a:extLst>
          </p:cNvPr>
          <p:cNvGraphicFramePr>
            <a:graphicFrameLocks/>
          </p:cNvGraphicFramePr>
          <p:nvPr>
            <p:extLst/>
          </p:nvPr>
        </p:nvGraphicFramePr>
        <p:xfrm>
          <a:off x="850855" y="2069010"/>
          <a:ext cx="10262195" cy="3541515"/>
        </p:xfrm>
        <a:graphic>
          <a:graphicData uri="http://schemas.openxmlformats.org/drawingml/2006/table">
            <a:tbl>
              <a:tblPr firstRow="1" bandRow="1">
                <a:noFill/>
                <a:tableStyleId>{5C22544A-7EE6-4342-B048-85BDC9FD1C3A}</a:tableStyleId>
              </a:tblPr>
              <a:tblGrid>
                <a:gridCol w="3044639">
                  <a:extLst>
                    <a:ext uri="{9D8B030D-6E8A-4147-A177-3AD203B41FA5}">
                      <a16:colId xmlns:a16="http://schemas.microsoft.com/office/drawing/2014/main" val="859261209"/>
                    </a:ext>
                  </a:extLst>
                </a:gridCol>
                <a:gridCol w="3866436">
                  <a:extLst>
                    <a:ext uri="{9D8B030D-6E8A-4147-A177-3AD203B41FA5}">
                      <a16:colId xmlns:a16="http://schemas.microsoft.com/office/drawing/2014/main" val="2327108179"/>
                    </a:ext>
                  </a:extLst>
                </a:gridCol>
                <a:gridCol w="3351119">
                  <a:extLst>
                    <a:ext uri="{9D8B030D-6E8A-4147-A177-3AD203B41FA5}">
                      <a16:colId xmlns:a16="http://schemas.microsoft.com/office/drawing/2014/main" val="2809364587"/>
                    </a:ext>
                  </a:extLst>
                </a:gridCol>
              </a:tblGrid>
              <a:tr h="486416">
                <a:tc>
                  <a:txBody>
                    <a:bodyPr/>
                    <a:lstStyle/>
                    <a:p>
                      <a:pPr>
                        <a:buNone/>
                      </a:pPr>
                      <a:r>
                        <a:rPr lang="en-US" sz="2500" b="1" cap="all" spc="150" dirty="0">
                          <a:solidFill>
                            <a:srgbClr val="0070C0"/>
                          </a:solidFill>
                        </a:rPr>
                        <a:t>Task</a:t>
                      </a:r>
                    </a:p>
                  </a:txBody>
                  <a:tcPr marL="51899" marR="51899" marT="51899" marB="51899" anchor="ctr">
                    <a:lnL w="12700" cmpd="sng">
                      <a:noFill/>
                    </a:lnL>
                    <a:lnR w="12700" cmpd="sng">
                      <a:noFill/>
                    </a:lnR>
                    <a:lnT w="6350" cap="flat" cmpd="sng" algn="ctr">
                      <a:noFill/>
                      <a:prstDash val="solid"/>
                    </a:lnT>
                    <a:lnB w="19050" cap="flat" cmpd="sng" algn="ctr">
                      <a:noFill/>
                      <a:prstDash val="solid"/>
                    </a:lnB>
                    <a:solidFill>
                      <a:schemeClr val="accent1">
                        <a:lumMod val="40000"/>
                        <a:lumOff val="60000"/>
                      </a:schemeClr>
                    </a:solidFill>
                  </a:tcPr>
                </a:tc>
                <a:tc>
                  <a:txBody>
                    <a:bodyPr/>
                    <a:lstStyle/>
                    <a:p>
                      <a:pPr>
                        <a:buNone/>
                      </a:pPr>
                      <a:r>
                        <a:rPr lang="en-US" sz="2500" b="1" cap="all" spc="150" dirty="0">
                          <a:solidFill>
                            <a:srgbClr val="7030A0"/>
                          </a:solidFill>
                        </a:rPr>
                        <a:t>AI Strengths</a:t>
                      </a:r>
                    </a:p>
                  </a:txBody>
                  <a:tcPr marL="51899" marR="51899" marT="51899" marB="51899" anchor="ctr">
                    <a:lnL w="12700" cmpd="sng">
                      <a:noFill/>
                    </a:lnL>
                    <a:lnR w="12700" cmpd="sng">
                      <a:noFill/>
                    </a:lnR>
                    <a:lnT w="6350" cap="flat" cmpd="sng" algn="ctr">
                      <a:noFill/>
                      <a:prstDash val="solid"/>
                    </a:lnT>
                    <a:lnB w="19050" cap="flat" cmpd="sng" algn="ctr">
                      <a:noFill/>
                      <a:prstDash val="solid"/>
                    </a:lnB>
                    <a:solidFill>
                      <a:schemeClr val="accent1">
                        <a:lumMod val="40000"/>
                        <a:lumOff val="60000"/>
                      </a:schemeClr>
                    </a:solidFill>
                  </a:tcPr>
                </a:tc>
                <a:tc>
                  <a:txBody>
                    <a:bodyPr/>
                    <a:lstStyle/>
                    <a:p>
                      <a:pPr>
                        <a:buNone/>
                      </a:pPr>
                      <a:r>
                        <a:rPr lang="en-US" sz="2500" b="1" cap="all" spc="150" dirty="0">
                          <a:solidFill>
                            <a:srgbClr val="FFFF00"/>
                          </a:solidFill>
                        </a:rPr>
                        <a:t>Human Strengths</a:t>
                      </a:r>
                    </a:p>
                  </a:txBody>
                  <a:tcPr marL="51899" marR="51899" marT="51899" marB="51899" anchor="ctr">
                    <a:lnL w="12700" cmpd="sng">
                      <a:noFill/>
                    </a:lnL>
                    <a:lnR w="12700" cmpd="sng">
                      <a:noFill/>
                    </a:lnR>
                    <a:lnT w="6350" cap="flat" cmpd="sng" algn="ctr">
                      <a:noFill/>
                      <a:prstDash val="solid"/>
                    </a:lnT>
                    <a:lnB w="19050" cap="flat" cmpd="sng" algn="ctr">
                      <a:noFill/>
                      <a:prstDash val="solid"/>
                    </a:lnB>
                    <a:solidFill>
                      <a:schemeClr val="accent1">
                        <a:lumMod val="40000"/>
                        <a:lumOff val="60000"/>
                      </a:schemeClr>
                    </a:solidFill>
                  </a:tcPr>
                </a:tc>
                <a:extLst>
                  <a:ext uri="{0D108BD9-81ED-4DB2-BD59-A6C34878D82A}">
                    <a16:rowId xmlns:a16="http://schemas.microsoft.com/office/drawing/2014/main" val="2891237860"/>
                  </a:ext>
                </a:extLst>
              </a:tr>
              <a:tr h="423358">
                <a:tc>
                  <a:txBody>
                    <a:bodyPr/>
                    <a:lstStyle/>
                    <a:p>
                      <a:pPr>
                        <a:buNone/>
                      </a:pPr>
                      <a:r>
                        <a:rPr lang="en-US" sz="1800" b="1" cap="none" spc="0">
                          <a:solidFill>
                            <a:schemeClr val="tx1"/>
                          </a:solidFill>
                        </a:rPr>
                        <a:t>Data Analysis</a:t>
                      </a:r>
                    </a:p>
                  </a:txBody>
                  <a:tcPr marL="51899" marR="51899" marT="51899" marB="51899" anchor="ctr">
                    <a:lnL w="12700" cmpd="sng">
                      <a:noFill/>
                      <a:prstDash val="solid"/>
                    </a:lnL>
                    <a:lnR w="12700" cmpd="sng">
                      <a:noFill/>
                      <a:prstDash val="solid"/>
                    </a:lnR>
                    <a:lnT w="19050" cap="flat" cmpd="sng" algn="ctr">
                      <a:noFill/>
                      <a:prstDash val="solid"/>
                    </a:lnT>
                    <a:lnB w="12700" cmpd="sng">
                      <a:noFill/>
                      <a:prstDash val="solid"/>
                    </a:lnB>
                    <a:noFill/>
                  </a:tcPr>
                </a:tc>
                <a:tc>
                  <a:txBody>
                    <a:bodyPr/>
                    <a:lstStyle/>
                    <a:p>
                      <a:pPr>
                        <a:buNone/>
                      </a:pPr>
                      <a:r>
                        <a:rPr lang="en-US" sz="1800" cap="none" spc="0">
                          <a:solidFill>
                            <a:schemeClr val="tx1"/>
                          </a:solidFill>
                        </a:rPr>
                        <a:t>Excellent at processing large datasets</a:t>
                      </a:r>
                    </a:p>
                  </a:txBody>
                  <a:tcPr marL="51899" marR="51899" marT="51899" marB="51899" anchor="ctr">
                    <a:lnL w="12700" cmpd="sng">
                      <a:noFill/>
                      <a:prstDash val="solid"/>
                    </a:lnL>
                    <a:lnR w="12700" cmpd="sng">
                      <a:noFill/>
                      <a:prstDash val="solid"/>
                    </a:lnR>
                    <a:lnT w="19050" cap="flat" cmpd="sng" algn="ctr">
                      <a:noFill/>
                      <a:prstDash val="solid"/>
                    </a:lnT>
                    <a:lnB w="12700" cmpd="sng">
                      <a:noFill/>
                      <a:prstDash val="solid"/>
                    </a:lnB>
                    <a:noFill/>
                  </a:tcPr>
                </a:tc>
                <a:tc>
                  <a:txBody>
                    <a:bodyPr/>
                    <a:lstStyle/>
                    <a:p>
                      <a:pPr>
                        <a:buNone/>
                      </a:pPr>
                      <a:r>
                        <a:rPr lang="en-US" sz="1800" cap="none" spc="0">
                          <a:solidFill>
                            <a:schemeClr val="tx1"/>
                          </a:solidFill>
                        </a:rPr>
                        <a:t>Limited by time and cognitive load</a:t>
                      </a:r>
                    </a:p>
                  </a:txBody>
                  <a:tcPr marL="51899" marR="51899" marT="51899" marB="51899" anchor="ctr">
                    <a:lnL w="12700" cmpd="sng">
                      <a:noFill/>
                      <a:prstDash val="solid"/>
                    </a:lnL>
                    <a:lnR w="12700" cmpd="sng">
                      <a:noFill/>
                      <a:prstDash val="solid"/>
                    </a:lnR>
                    <a:lnT w="19050" cap="flat" cmpd="sng" algn="ctr">
                      <a:noFill/>
                      <a:prstDash val="solid"/>
                    </a:lnT>
                    <a:lnB w="12700" cmpd="sng">
                      <a:noFill/>
                      <a:prstDash val="solid"/>
                    </a:lnB>
                    <a:noFill/>
                  </a:tcPr>
                </a:tc>
                <a:extLst>
                  <a:ext uri="{0D108BD9-81ED-4DB2-BD59-A6C34878D82A}">
                    <a16:rowId xmlns:a16="http://schemas.microsoft.com/office/drawing/2014/main" val="2222864291"/>
                  </a:ext>
                </a:extLst>
              </a:tr>
              <a:tr h="657935">
                <a:tc>
                  <a:txBody>
                    <a:bodyPr/>
                    <a:lstStyle/>
                    <a:p>
                      <a:pPr>
                        <a:buNone/>
                      </a:pPr>
                      <a:r>
                        <a:rPr lang="en-US" sz="1800" b="1" cap="none" spc="0">
                          <a:solidFill>
                            <a:schemeClr val="tx1"/>
                          </a:solidFill>
                        </a:rPr>
                        <a:t>Empathy and Emotional Support</a:t>
                      </a:r>
                    </a:p>
                  </a:txBody>
                  <a:tcPr marL="51899" marR="51899" marT="51899" marB="5189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n-US" sz="1800" cap="none" spc="0">
                          <a:solidFill>
                            <a:schemeClr val="tx1"/>
                          </a:solidFill>
                        </a:rPr>
                        <a:t>Cannot genuinely empathize</a:t>
                      </a:r>
                    </a:p>
                  </a:txBody>
                  <a:tcPr marL="51899" marR="51899" marT="51899" marB="5189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n-US" sz="1800" cap="none" spc="0">
                          <a:solidFill>
                            <a:schemeClr val="tx1"/>
                          </a:solidFill>
                        </a:rPr>
                        <a:t>Strong emotional intelligence and compassion</a:t>
                      </a:r>
                    </a:p>
                  </a:txBody>
                  <a:tcPr marL="51899" marR="51899" marT="51899" marB="5189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4135437853"/>
                  </a:ext>
                </a:extLst>
              </a:tr>
              <a:tr h="657935">
                <a:tc>
                  <a:txBody>
                    <a:bodyPr/>
                    <a:lstStyle/>
                    <a:p>
                      <a:pPr>
                        <a:buNone/>
                      </a:pPr>
                      <a:r>
                        <a:rPr lang="en-US" sz="1800" b="1" cap="none" spc="0">
                          <a:solidFill>
                            <a:schemeClr val="tx1"/>
                          </a:solidFill>
                        </a:rPr>
                        <a:t>Documentation</a:t>
                      </a:r>
                    </a:p>
                  </a:txBody>
                  <a:tcPr marL="51899" marR="51899" marT="51899" marB="51899"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a:solidFill>
                            <a:schemeClr val="tx1"/>
                          </a:solidFill>
                        </a:rPr>
                        <a:t>Automates and speeds up record-keeping</a:t>
                      </a:r>
                    </a:p>
                  </a:txBody>
                  <a:tcPr marL="51899" marR="51899" marT="51899" marB="51899"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a:solidFill>
                            <a:schemeClr val="tx1"/>
                          </a:solidFill>
                        </a:rPr>
                        <a:t>May be slower but adds context and nuance</a:t>
                      </a:r>
                    </a:p>
                  </a:txBody>
                  <a:tcPr marL="51899" marR="51899" marT="51899" marB="51899"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129648693"/>
                  </a:ext>
                </a:extLst>
              </a:tr>
              <a:tr h="657935">
                <a:tc>
                  <a:txBody>
                    <a:bodyPr/>
                    <a:lstStyle/>
                    <a:p>
                      <a:pPr>
                        <a:buNone/>
                      </a:pPr>
                      <a:r>
                        <a:rPr lang="en-US" sz="1800" b="1" cap="none" spc="0">
                          <a:solidFill>
                            <a:schemeClr val="tx1"/>
                          </a:solidFill>
                        </a:rPr>
                        <a:t>Physical Care (e.g., lifting, positioning)</a:t>
                      </a:r>
                    </a:p>
                  </a:txBody>
                  <a:tcPr marL="51899" marR="51899" marT="51899" marB="5189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n-US" sz="1800" cap="none" spc="0">
                          <a:solidFill>
                            <a:schemeClr val="tx1"/>
                          </a:solidFill>
                        </a:rPr>
                        <a:t>Limited by robotics and dexterity</a:t>
                      </a:r>
                    </a:p>
                  </a:txBody>
                  <a:tcPr marL="51899" marR="51899" marT="51899" marB="5189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n-US" sz="1800" cap="none" spc="0">
                          <a:solidFill>
                            <a:schemeClr val="tx1"/>
                          </a:solidFill>
                        </a:rPr>
                        <a:t>Highly skilled in physical tasks</a:t>
                      </a:r>
                    </a:p>
                  </a:txBody>
                  <a:tcPr marL="51899" marR="51899" marT="51899" marB="5189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4158762777"/>
                  </a:ext>
                </a:extLst>
              </a:tr>
              <a:tr h="657935">
                <a:tc>
                  <a:txBody>
                    <a:bodyPr/>
                    <a:lstStyle/>
                    <a:p>
                      <a:pPr>
                        <a:buNone/>
                      </a:pPr>
                      <a:r>
                        <a:rPr lang="en-US" sz="1800" b="1" cap="none" spc="0">
                          <a:solidFill>
                            <a:schemeClr val="tx1"/>
                          </a:solidFill>
                        </a:rPr>
                        <a:t>Clinical Judgement</a:t>
                      </a:r>
                    </a:p>
                  </a:txBody>
                  <a:tcPr marL="51899" marR="51899" marT="51899" marB="51899" anchor="ctr">
                    <a:lnL w="12700" cmpd="sng">
                      <a:noFill/>
                      <a:prstDash val="solid"/>
                    </a:lnL>
                    <a:lnR w="12700" cmpd="sng">
                      <a:noFill/>
                      <a:prstDash val="solid"/>
                    </a:lnR>
                    <a:lnT w="12700" cmpd="sng">
                      <a:noFill/>
                      <a:prstDash val="solid"/>
                    </a:lnT>
                    <a:lnB w="6350" cap="flat" cmpd="sng" algn="ctr">
                      <a:noFill/>
                      <a:prstDash val="solid"/>
                    </a:lnB>
                    <a:noFill/>
                  </a:tcPr>
                </a:tc>
                <a:tc>
                  <a:txBody>
                    <a:bodyPr/>
                    <a:lstStyle/>
                    <a:p>
                      <a:pPr>
                        <a:buNone/>
                      </a:pPr>
                      <a:r>
                        <a:rPr lang="en-US" sz="1800" cap="none" spc="0">
                          <a:solidFill>
                            <a:schemeClr val="tx1"/>
                          </a:solidFill>
                        </a:rPr>
                        <a:t>Supports decisions with data</a:t>
                      </a:r>
                    </a:p>
                  </a:txBody>
                  <a:tcPr marL="51899" marR="51899" marT="51899" marB="51899" anchor="ctr">
                    <a:lnL w="12700" cmpd="sng">
                      <a:noFill/>
                      <a:prstDash val="solid"/>
                    </a:lnL>
                    <a:lnR w="12700" cmpd="sng">
                      <a:noFill/>
                      <a:prstDash val="solid"/>
                    </a:lnR>
                    <a:lnT w="12700" cmpd="sng">
                      <a:noFill/>
                      <a:prstDash val="solid"/>
                    </a:lnT>
                    <a:lnB w="6350" cap="flat" cmpd="sng" algn="ctr">
                      <a:noFill/>
                      <a:prstDash val="solid"/>
                    </a:lnB>
                    <a:noFill/>
                  </a:tcPr>
                </a:tc>
                <a:tc>
                  <a:txBody>
                    <a:bodyPr/>
                    <a:lstStyle/>
                    <a:p>
                      <a:pPr>
                        <a:buNone/>
                      </a:pPr>
                      <a:r>
                        <a:rPr lang="en-US" sz="1800" cap="none" spc="0" dirty="0">
                          <a:solidFill>
                            <a:schemeClr val="tx1"/>
                          </a:solidFill>
                        </a:rPr>
                        <a:t>Integrates experience, ethics, and patient cues</a:t>
                      </a:r>
                    </a:p>
                  </a:txBody>
                  <a:tcPr marL="51899" marR="51899" marT="51899" marB="51899" anchor="ctr">
                    <a:lnL w="12700" cmpd="sng">
                      <a:noFill/>
                      <a:prstDash val="solid"/>
                    </a:lnL>
                    <a:lnR w="12700" cmpd="sng">
                      <a:noFill/>
                      <a:prstDash val="solid"/>
                    </a:lnR>
                    <a:lnT w="12700" cmpd="sng">
                      <a:noFill/>
                      <a:prstDash val="solid"/>
                    </a:lnT>
                    <a:lnB w="6350" cap="flat" cmpd="sng" algn="ctr">
                      <a:noFill/>
                      <a:prstDash val="solid"/>
                    </a:lnB>
                    <a:noFill/>
                  </a:tcPr>
                </a:tc>
                <a:extLst>
                  <a:ext uri="{0D108BD9-81ED-4DB2-BD59-A6C34878D82A}">
                    <a16:rowId xmlns:a16="http://schemas.microsoft.com/office/drawing/2014/main" val="1029942854"/>
                  </a:ext>
                </a:extLst>
              </a:tr>
            </a:tbl>
          </a:graphicData>
        </a:graphic>
      </p:graphicFrame>
      <p:sp>
        <p:nvSpPr>
          <p:cNvPr id="7" name="TextBox 6">
            <a:extLst>
              <a:ext uri="{FF2B5EF4-FFF2-40B4-BE49-F238E27FC236}">
                <a16:creationId xmlns:a16="http://schemas.microsoft.com/office/drawing/2014/main" id="{1544232D-94BF-43B1-8BF7-8D5492C36F40}"/>
              </a:ext>
            </a:extLst>
          </p:cNvPr>
          <p:cNvSpPr txBox="1"/>
          <p:nvPr/>
        </p:nvSpPr>
        <p:spPr>
          <a:xfrm>
            <a:off x="723032" y="1074002"/>
            <a:ext cx="10390016" cy="918328"/>
          </a:xfrm>
          <a:prstGeom prst="rect">
            <a:avLst/>
          </a:prstGeom>
          <a:noFill/>
        </p:spPr>
        <p:txBody>
          <a:bodyPr wrap="square">
            <a:spAutoFit/>
          </a:bodyPr>
          <a:lstStyle/>
          <a:p>
            <a:r>
              <a:rPr lang="en-GB" sz="1789" dirty="0">
                <a:solidFill>
                  <a:schemeClr val="accent1"/>
                </a:solidFill>
                <a:latin typeface="Arial" panose="020B0604020202020204" pitchFamily="34" charset="0"/>
              </a:rPr>
              <a:t>"it is comparatively easy to make computers exhibit adult level performance on intelligence tests or playing checkers, and difficult or impossible to give them the skills of a one-year-old when it comes to perception and mobility".</a:t>
            </a:r>
            <a:endParaRPr lang="en-GB" sz="1789" dirty="0">
              <a:solidFill>
                <a:schemeClr val="accent1"/>
              </a:solidFill>
            </a:endParaRPr>
          </a:p>
        </p:txBody>
      </p:sp>
      <p:sp>
        <p:nvSpPr>
          <p:cNvPr id="12" name="Freeform 2">
            <a:extLst>
              <a:ext uri="{FF2B5EF4-FFF2-40B4-BE49-F238E27FC236}">
                <a16:creationId xmlns:a16="http://schemas.microsoft.com/office/drawing/2014/main" id="{C5FE5444-3B38-4F59-A078-156BB3ED9FEA}"/>
              </a:ext>
            </a:extLst>
          </p:cNvPr>
          <p:cNvSpPr/>
          <p:nvPr/>
        </p:nvSpPr>
        <p:spPr>
          <a:xfrm flipV="1">
            <a:off x="-4018573" y="6088971"/>
            <a:ext cx="16364370" cy="3804716"/>
          </a:xfrm>
          <a:custGeom>
            <a:avLst/>
            <a:gdLst/>
            <a:ahLst/>
            <a:cxnLst/>
            <a:rect l="l" t="t" r="r" b="b"/>
            <a:pathLst>
              <a:path w="18288000" h="4251960">
                <a:moveTo>
                  <a:pt x="0" y="4251960"/>
                </a:moveTo>
                <a:lnTo>
                  <a:pt x="18288000" y="4251960"/>
                </a:lnTo>
                <a:lnTo>
                  <a:pt x="18288000" y="0"/>
                </a:lnTo>
                <a:lnTo>
                  <a:pt x="0" y="0"/>
                </a:lnTo>
                <a:lnTo>
                  <a:pt x="0" y="425196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sz="1558"/>
          </a:p>
        </p:txBody>
      </p:sp>
      <p:grpSp>
        <p:nvGrpSpPr>
          <p:cNvPr id="13" name="Group 12">
            <a:extLst>
              <a:ext uri="{FF2B5EF4-FFF2-40B4-BE49-F238E27FC236}">
                <a16:creationId xmlns:a16="http://schemas.microsoft.com/office/drawing/2014/main" id="{7AB30DEF-B246-4788-8F8B-57A3B9B5DD22}"/>
              </a:ext>
            </a:extLst>
          </p:cNvPr>
          <p:cNvGrpSpPr/>
          <p:nvPr/>
        </p:nvGrpSpPr>
        <p:grpSpPr>
          <a:xfrm>
            <a:off x="11035022" y="579593"/>
            <a:ext cx="174144" cy="174144"/>
            <a:chOff x="0" y="0"/>
            <a:chExt cx="812800" cy="812800"/>
          </a:xfrm>
        </p:grpSpPr>
        <p:sp>
          <p:nvSpPr>
            <p:cNvPr id="14" name="Freeform 4">
              <a:extLst>
                <a:ext uri="{FF2B5EF4-FFF2-40B4-BE49-F238E27FC236}">
                  <a16:creationId xmlns:a16="http://schemas.microsoft.com/office/drawing/2014/main" id="{A43DD04F-BDCA-4563-8430-23B5B0257DD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37E"/>
            </a:solidFill>
          </p:spPr>
          <p:txBody>
            <a:bodyPr/>
            <a:lstStyle/>
            <a:p>
              <a:endParaRPr lang="en-GB" sz="1558"/>
            </a:p>
          </p:txBody>
        </p:sp>
        <p:sp>
          <p:nvSpPr>
            <p:cNvPr id="15" name="TextBox 5">
              <a:extLst>
                <a:ext uri="{FF2B5EF4-FFF2-40B4-BE49-F238E27FC236}">
                  <a16:creationId xmlns:a16="http://schemas.microsoft.com/office/drawing/2014/main" id="{2EB1847D-1F1B-443B-8DE8-1FA819378810}"/>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17" name="Group 16">
            <a:extLst>
              <a:ext uri="{FF2B5EF4-FFF2-40B4-BE49-F238E27FC236}">
                <a16:creationId xmlns:a16="http://schemas.microsoft.com/office/drawing/2014/main" id="{B2B14A3A-FF4B-441F-B42C-1A8E93A03BE2}"/>
              </a:ext>
            </a:extLst>
          </p:cNvPr>
          <p:cNvGrpSpPr/>
          <p:nvPr/>
        </p:nvGrpSpPr>
        <p:grpSpPr>
          <a:xfrm>
            <a:off x="10535013" y="579593"/>
            <a:ext cx="174144" cy="174144"/>
            <a:chOff x="0" y="0"/>
            <a:chExt cx="812800" cy="812800"/>
          </a:xfrm>
        </p:grpSpPr>
        <p:sp>
          <p:nvSpPr>
            <p:cNvPr id="20" name="Freeform 7">
              <a:extLst>
                <a:ext uri="{FF2B5EF4-FFF2-40B4-BE49-F238E27FC236}">
                  <a16:creationId xmlns:a16="http://schemas.microsoft.com/office/drawing/2014/main" id="{BBE659CF-EDF1-4DC5-AC59-FC40A68CD0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A2B3"/>
            </a:solidFill>
          </p:spPr>
          <p:txBody>
            <a:bodyPr/>
            <a:lstStyle/>
            <a:p>
              <a:endParaRPr lang="en-GB" sz="1558"/>
            </a:p>
          </p:txBody>
        </p:sp>
        <p:sp>
          <p:nvSpPr>
            <p:cNvPr id="21" name="TextBox 8">
              <a:extLst>
                <a:ext uri="{FF2B5EF4-FFF2-40B4-BE49-F238E27FC236}">
                  <a16:creationId xmlns:a16="http://schemas.microsoft.com/office/drawing/2014/main" id="{AE7D068C-7E64-4377-827A-222A9B3B928D}"/>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grpSp>
        <p:nvGrpSpPr>
          <p:cNvPr id="22" name="Group 21">
            <a:extLst>
              <a:ext uri="{FF2B5EF4-FFF2-40B4-BE49-F238E27FC236}">
                <a16:creationId xmlns:a16="http://schemas.microsoft.com/office/drawing/2014/main" id="{D4F7D9B2-0BBE-4403-A42F-D3612103CAA5}"/>
              </a:ext>
            </a:extLst>
          </p:cNvPr>
          <p:cNvGrpSpPr/>
          <p:nvPr/>
        </p:nvGrpSpPr>
        <p:grpSpPr>
          <a:xfrm>
            <a:off x="10035469" y="579593"/>
            <a:ext cx="174144" cy="174144"/>
            <a:chOff x="0" y="0"/>
            <a:chExt cx="812800" cy="812800"/>
          </a:xfrm>
        </p:grpSpPr>
        <p:sp>
          <p:nvSpPr>
            <p:cNvPr id="23" name="Freeform 10">
              <a:extLst>
                <a:ext uri="{FF2B5EF4-FFF2-40B4-BE49-F238E27FC236}">
                  <a16:creationId xmlns:a16="http://schemas.microsoft.com/office/drawing/2014/main" id="{4117C59A-7899-4DC9-BA9D-A81A8100A1C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476F"/>
            </a:solidFill>
          </p:spPr>
          <p:txBody>
            <a:bodyPr/>
            <a:lstStyle/>
            <a:p>
              <a:endParaRPr lang="en-GB" sz="1558"/>
            </a:p>
          </p:txBody>
        </p:sp>
        <p:sp>
          <p:nvSpPr>
            <p:cNvPr id="24" name="TextBox 11">
              <a:extLst>
                <a:ext uri="{FF2B5EF4-FFF2-40B4-BE49-F238E27FC236}">
                  <a16:creationId xmlns:a16="http://schemas.microsoft.com/office/drawing/2014/main" id="{08A4EDB5-0EC0-4499-992F-D2115739F0C2}"/>
                </a:ext>
              </a:extLst>
            </p:cNvPr>
            <p:cNvSpPr txBox="1"/>
            <p:nvPr/>
          </p:nvSpPr>
          <p:spPr>
            <a:xfrm>
              <a:off x="76200" y="38100"/>
              <a:ext cx="660400" cy="698500"/>
            </a:xfrm>
            <a:prstGeom prst="rect">
              <a:avLst/>
            </a:prstGeom>
          </p:spPr>
          <p:txBody>
            <a:bodyPr lIns="45457" tIns="45457" rIns="45457" bIns="4545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79"/>
                </a:lnSpc>
              </a:pPr>
              <a:endParaRPr sz="1610"/>
            </a:p>
          </p:txBody>
        </p:sp>
      </p:grpSp>
    </p:spTree>
    <p:extLst>
      <p:ext uri="{BB962C8B-B14F-4D97-AF65-F5344CB8AC3E}">
        <p14:creationId xmlns:p14="http://schemas.microsoft.com/office/powerpoint/2010/main" val="396430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736C-F870-628E-6227-4DD6EFE631D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F42FF47-08CE-DA2E-A147-5329F87DB1E1}"/>
              </a:ext>
            </a:extLst>
          </p:cNvPr>
          <p:cNvGrpSpPr/>
          <p:nvPr/>
        </p:nvGrpSpPr>
        <p:grpSpPr>
          <a:xfrm>
            <a:off x="641210" y="354921"/>
            <a:ext cx="10909580" cy="6142398"/>
            <a:chOff x="0" y="1365160"/>
            <a:chExt cx="12192000" cy="5492840"/>
          </a:xfrm>
        </p:grpSpPr>
        <p:pic>
          <p:nvPicPr>
            <p:cNvPr id="4" name="Picture 3" descr="A robot in front of several monitors&#10;&#10;AI-generated content may be incorrect.">
              <a:extLst>
                <a:ext uri="{FF2B5EF4-FFF2-40B4-BE49-F238E27FC236}">
                  <a16:creationId xmlns:a16="http://schemas.microsoft.com/office/drawing/2014/main" id="{4C77B7DD-8AD8-E631-EAB4-260BD3AFD629}"/>
                </a:ext>
              </a:extLst>
            </p:cNvPr>
            <p:cNvPicPr>
              <a:picLocks noChangeAspect="1"/>
            </p:cNvPicPr>
            <p:nvPr/>
          </p:nvPicPr>
          <p:blipFill>
            <a:blip r:embed="rId3"/>
            <a:srcRect t="20000"/>
            <a:stretch>
              <a:fillRect/>
            </a:stretch>
          </p:blipFill>
          <p:spPr>
            <a:xfrm>
              <a:off x="0" y="1371600"/>
              <a:ext cx="12192000" cy="5486400"/>
            </a:xfrm>
            <a:prstGeom prst="rect">
              <a:avLst/>
            </a:prstGeom>
          </p:spPr>
        </p:pic>
        <p:sp>
          <p:nvSpPr>
            <p:cNvPr id="5" name="Rectangle 4">
              <a:extLst>
                <a:ext uri="{FF2B5EF4-FFF2-40B4-BE49-F238E27FC236}">
                  <a16:creationId xmlns:a16="http://schemas.microsoft.com/office/drawing/2014/main" id="{50106D85-798C-C6AE-82A9-49F262F83705}"/>
                </a:ext>
              </a:extLst>
            </p:cNvPr>
            <p:cNvSpPr/>
            <p:nvPr/>
          </p:nvSpPr>
          <p:spPr>
            <a:xfrm>
              <a:off x="4449650" y="1365160"/>
              <a:ext cx="7742349" cy="701899"/>
            </a:xfrm>
            <a:prstGeom prst="rect">
              <a:avLst/>
            </a:prstGeom>
            <a:solidFill>
              <a:srgbClr val="0011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3937" b="1">
                <a:effectLst>
                  <a:outerShdw blurRad="50800" dist="50800" dir="5400000" algn="ctr" rotWithShape="0">
                    <a:schemeClr val="tx1"/>
                  </a:outerShdw>
                </a:effectLst>
              </a:endParaRPr>
            </a:p>
          </p:txBody>
        </p:sp>
      </p:grpSp>
      <p:sp>
        <p:nvSpPr>
          <p:cNvPr id="9" name="Rectangle 8">
            <a:extLst>
              <a:ext uri="{FF2B5EF4-FFF2-40B4-BE49-F238E27FC236}">
                <a16:creationId xmlns:a16="http://schemas.microsoft.com/office/drawing/2014/main" id="{92FEE0DA-CFAB-3486-F836-BB69BE254F61}"/>
              </a:ext>
            </a:extLst>
          </p:cNvPr>
          <p:cNvSpPr/>
          <p:nvPr/>
        </p:nvSpPr>
        <p:spPr>
          <a:xfrm>
            <a:off x="5053743" y="1283363"/>
            <a:ext cx="6808508" cy="4789571"/>
          </a:xfrm>
          <a:prstGeom prst="rect">
            <a:avLst/>
          </a:prstGeom>
          <a:solidFill>
            <a:srgbClr val="001E36">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2864">
              <a:effectLst>
                <a:outerShdw blurRad="50800" dist="50800" dir="5400000" algn="ctr" rotWithShape="0">
                  <a:schemeClr val="tx1"/>
                </a:outerShdw>
              </a:effectLst>
            </a:endParaRPr>
          </a:p>
        </p:txBody>
      </p:sp>
      <p:sp>
        <p:nvSpPr>
          <p:cNvPr id="10" name="Title 1">
            <a:extLst>
              <a:ext uri="{FF2B5EF4-FFF2-40B4-BE49-F238E27FC236}">
                <a16:creationId xmlns:a16="http://schemas.microsoft.com/office/drawing/2014/main" id="{71D2DCEC-3863-946F-BC58-0B63CB254CE4}"/>
              </a:ext>
            </a:extLst>
          </p:cNvPr>
          <p:cNvSpPr txBox="1">
            <a:spLocks/>
          </p:cNvSpPr>
          <p:nvPr/>
        </p:nvSpPr>
        <p:spPr>
          <a:xfrm>
            <a:off x="7599491" y="2619499"/>
            <a:ext cx="2727381" cy="953605"/>
          </a:xfrm>
          <a:prstGeom prst="rect">
            <a:avLst/>
          </a:prstGeom>
        </p:spPr>
        <p:txBody>
          <a:bodyPr vert="horz" lIns="81822" tIns="40911" rIns="81822" bIns="40911"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590" b="1">
                <a:solidFill>
                  <a:srgbClr val="C00000"/>
                </a:solidFill>
              </a:rPr>
              <a:t>AI</a:t>
            </a:r>
          </a:p>
        </p:txBody>
      </p:sp>
    </p:spTree>
    <p:extLst>
      <p:ext uri="{BB962C8B-B14F-4D97-AF65-F5344CB8AC3E}">
        <p14:creationId xmlns:p14="http://schemas.microsoft.com/office/powerpoint/2010/main" val="4123105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3894F-F058-9971-4ECC-3D3B1C6BC28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0422F28-BE80-BE7F-2A42-A14EB72E30C2}"/>
              </a:ext>
            </a:extLst>
          </p:cNvPr>
          <p:cNvGrpSpPr/>
          <p:nvPr/>
        </p:nvGrpSpPr>
        <p:grpSpPr>
          <a:xfrm>
            <a:off x="641210" y="354921"/>
            <a:ext cx="10909580" cy="6142398"/>
            <a:chOff x="0" y="1365160"/>
            <a:chExt cx="12192000" cy="5492840"/>
          </a:xfrm>
        </p:grpSpPr>
        <p:pic>
          <p:nvPicPr>
            <p:cNvPr id="4" name="Picture 3" descr="A robot in front of several monitors&#10;&#10;AI-generated content may be incorrect.">
              <a:extLst>
                <a:ext uri="{FF2B5EF4-FFF2-40B4-BE49-F238E27FC236}">
                  <a16:creationId xmlns:a16="http://schemas.microsoft.com/office/drawing/2014/main" id="{9DA7AEAE-EE30-6A61-470B-F70D0666949C}"/>
                </a:ext>
              </a:extLst>
            </p:cNvPr>
            <p:cNvPicPr>
              <a:picLocks noChangeAspect="1"/>
            </p:cNvPicPr>
            <p:nvPr/>
          </p:nvPicPr>
          <p:blipFill>
            <a:blip r:embed="rId3"/>
            <a:srcRect t="20000"/>
            <a:stretch>
              <a:fillRect/>
            </a:stretch>
          </p:blipFill>
          <p:spPr>
            <a:xfrm>
              <a:off x="0" y="1371600"/>
              <a:ext cx="12192000" cy="5486400"/>
            </a:xfrm>
            <a:prstGeom prst="rect">
              <a:avLst/>
            </a:prstGeom>
          </p:spPr>
        </p:pic>
        <p:sp>
          <p:nvSpPr>
            <p:cNvPr id="5" name="Rectangle 4">
              <a:extLst>
                <a:ext uri="{FF2B5EF4-FFF2-40B4-BE49-F238E27FC236}">
                  <a16:creationId xmlns:a16="http://schemas.microsoft.com/office/drawing/2014/main" id="{3829A955-BEC6-44FB-71A4-D904968FB4E3}"/>
                </a:ext>
              </a:extLst>
            </p:cNvPr>
            <p:cNvSpPr/>
            <p:nvPr/>
          </p:nvSpPr>
          <p:spPr>
            <a:xfrm>
              <a:off x="4449650" y="1365160"/>
              <a:ext cx="7742349" cy="701899"/>
            </a:xfrm>
            <a:prstGeom prst="rect">
              <a:avLst/>
            </a:prstGeom>
            <a:solidFill>
              <a:srgbClr val="0011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3937" b="1">
                <a:effectLst>
                  <a:outerShdw blurRad="50800" dist="50800" dir="5400000" algn="ctr" rotWithShape="0">
                    <a:schemeClr val="tx1"/>
                  </a:outerShdw>
                </a:effectLst>
              </a:endParaRPr>
            </a:p>
          </p:txBody>
        </p:sp>
      </p:grpSp>
      <p:sp>
        <p:nvSpPr>
          <p:cNvPr id="9" name="Rectangle 8">
            <a:extLst>
              <a:ext uri="{FF2B5EF4-FFF2-40B4-BE49-F238E27FC236}">
                <a16:creationId xmlns:a16="http://schemas.microsoft.com/office/drawing/2014/main" id="{4B77C3B8-48FC-B113-891D-4A22F06EB16C}"/>
              </a:ext>
            </a:extLst>
          </p:cNvPr>
          <p:cNvSpPr/>
          <p:nvPr/>
        </p:nvSpPr>
        <p:spPr>
          <a:xfrm>
            <a:off x="4742281" y="1308617"/>
            <a:ext cx="6808508" cy="4789571"/>
          </a:xfrm>
          <a:prstGeom prst="rect">
            <a:avLst/>
          </a:prstGeom>
          <a:solidFill>
            <a:srgbClr val="001E36">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2864">
              <a:effectLst>
                <a:outerShdw blurRad="50800" dist="50800" dir="5400000" algn="ctr" rotWithShape="0">
                  <a:schemeClr val="tx1"/>
                </a:outerShdw>
              </a:effectLst>
            </a:endParaRPr>
          </a:p>
        </p:txBody>
      </p:sp>
      <p:sp>
        <p:nvSpPr>
          <p:cNvPr id="10" name="Title 1">
            <a:extLst>
              <a:ext uri="{FF2B5EF4-FFF2-40B4-BE49-F238E27FC236}">
                <a16:creationId xmlns:a16="http://schemas.microsoft.com/office/drawing/2014/main" id="{1E9C0BF8-454E-BC4A-37CD-786462F964FC}"/>
              </a:ext>
            </a:extLst>
          </p:cNvPr>
          <p:cNvSpPr txBox="1">
            <a:spLocks/>
          </p:cNvSpPr>
          <p:nvPr/>
        </p:nvSpPr>
        <p:spPr>
          <a:xfrm>
            <a:off x="7599491" y="2619499"/>
            <a:ext cx="2727381" cy="953605"/>
          </a:xfrm>
          <a:prstGeom prst="rect">
            <a:avLst/>
          </a:prstGeom>
        </p:spPr>
        <p:txBody>
          <a:bodyPr vert="horz" lIns="81822" tIns="40911" rIns="81822" bIns="40911"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590" b="1">
                <a:solidFill>
                  <a:srgbClr val="C00000"/>
                </a:solidFill>
              </a:rPr>
              <a:t>AI</a:t>
            </a:r>
          </a:p>
        </p:txBody>
      </p:sp>
      <p:sp>
        <p:nvSpPr>
          <p:cNvPr id="3" name="Title 1">
            <a:extLst>
              <a:ext uri="{FF2B5EF4-FFF2-40B4-BE49-F238E27FC236}">
                <a16:creationId xmlns:a16="http://schemas.microsoft.com/office/drawing/2014/main" id="{CF5624CD-B3E1-1F2F-C0E1-0092BEDFD352}"/>
              </a:ext>
            </a:extLst>
          </p:cNvPr>
          <p:cNvSpPr txBox="1">
            <a:spLocks/>
          </p:cNvSpPr>
          <p:nvPr/>
        </p:nvSpPr>
        <p:spPr>
          <a:xfrm>
            <a:off x="8912052" y="2619499"/>
            <a:ext cx="1213685" cy="953605"/>
          </a:xfrm>
          <a:prstGeom prst="rect">
            <a:avLst/>
          </a:prstGeom>
        </p:spPr>
        <p:txBody>
          <a:bodyPr vert="horz" lIns="81822" tIns="40911" rIns="81822" bIns="40911"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590" b="1">
                <a:solidFill>
                  <a:srgbClr val="C00000"/>
                </a:solidFill>
              </a:rPr>
              <a:t>IT</a:t>
            </a:r>
          </a:p>
        </p:txBody>
      </p:sp>
    </p:spTree>
    <p:extLst>
      <p:ext uri="{BB962C8B-B14F-4D97-AF65-F5344CB8AC3E}">
        <p14:creationId xmlns:p14="http://schemas.microsoft.com/office/powerpoint/2010/main" val="3061808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C1B92-6380-67D0-3E68-0E19E7D5A81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684D6D3-1B69-03C4-45F7-9BD46D5D8C7B}"/>
              </a:ext>
            </a:extLst>
          </p:cNvPr>
          <p:cNvGrpSpPr/>
          <p:nvPr/>
        </p:nvGrpSpPr>
        <p:grpSpPr>
          <a:xfrm>
            <a:off x="641210" y="354921"/>
            <a:ext cx="10909580" cy="6142398"/>
            <a:chOff x="0" y="1365160"/>
            <a:chExt cx="12192000" cy="5492840"/>
          </a:xfrm>
        </p:grpSpPr>
        <p:pic>
          <p:nvPicPr>
            <p:cNvPr id="4" name="Picture 3" descr="A robot in front of several monitors&#10;&#10;AI-generated content may be incorrect.">
              <a:extLst>
                <a:ext uri="{FF2B5EF4-FFF2-40B4-BE49-F238E27FC236}">
                  <a16:creationId xmlns:a16="http://schemas.microsoft.com/office/drawing/2014/main" id="{0FFCD168-5897-54AB-16F1-F26D88978038}"/>
                </a:ext>
              </a:extLst>
            </p:cNvPr>
            <p:cNvPicPr>
              <a:picLocks noChangeAspect="1"/>
            </p:cNvPicPr>
            <p:nvPr/>
          </p:nvPicPr>
          <p:blipFill>
            <a:blip r:embed="rId3"/>
            <a:srcRect t="20000"/>
            <a:stretch>
              <a:fillRect/>
            </a:stretch>
          </p:blipFill>
          <p:spPr>
            <a:xfrm>
              <a:off x="0" y="1371600"/>
              <a:ext cx="12192000" cy="5486400"/>
            </a:xfrm>
            <a:prstGeom prst="rect">
              <a:avLst/>
            </a:prstGeom>
          </p:spPr>
        </p:pic>
        <p:sp>
          <p:nvSpPr>
            <p:cNvPr id="5" name="Rectangle 4">
              <a:extLst>
                <a:ext uri="{FF2B5EF4-FFF2-40B4-BE49-F238E27FC236}">
                  <a16:creationId xmlns:a16="http://schemas.microsoft.com/office/drawing/2014/main" id="{07A46DCB-37C9-6B73-C5C9-81DBB3045F11}"/>
                </a:ext>
              </a:extLst>
            </p:cNvPr>
            <p:cNvSpPr/>
            <p:nvPr/>
          </p:nvSpPr>
          <p:spPr>
            <a:xfrm>
              <a:off x="4449650" y="1365160"/>
              <a:ext cx="7742349" cy="701899"/>
            </a:xfrm>
            <a:prstGeom prst="rect">
              <a:avLst/>
            </a:prstGeom>
            <a:solidFill>
              <a:srgbClr val="0011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3937" b="1">
                <a:effectLst>
                  <a:outerShdw blurRad="50800" dist="50800" dir="5400000" algn="ctr" rotWithShape="0">
                    <a:schemeClr val="tx1"/>
                  </a:outerShdw>
                </a:effectLst>
              </a:endParaRPr>
            </a:p>
          </p:txBody>
        </p:sp>
      </p:grpSp>
      <p:sp>
        <p:nvSpPr>
          <p:cNvPr id="9" name="Rectangle 8">
            <a:extLst>
              <a:ext uri="{FF2B5EF4-FFF2-40B4-BE49-F238E27FC236}">
                <a16:creationId xmlns:a16="http://schemas.microsoft.com/office/drawing/2014/main" id="{761EC9D7-DD81-C9EE-4F82-A6F4DEB0E36F}"/>
              </a:ext>
            </a:extLst>
          </p:cNvPr>
          <p:cNvSpPr/>
          <p:nvPr/>
        </p:nvSpPr>
        <p:spPr>
          <a:xfrm>
            <a:off x="4742281" y="1308617"/>
            <a:ext cx="6808508" cy="4789571"/>
          </a:xfrm>
          <a:prstGeom prst="rect">
            <a:avLst/>
          </a:prstGeom>
          <a:solidFill>
            <a:srgbClr val="001E36">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2864">
              <a:effectLst>
                <a:outerShdw blurRad="50800" dist="50800" dir="5400000" algn="ctr" rotWithShape="0">
                  <a:schemeClr val="tx1"/>
                </a:outerShdw>
              </a:effectLst>
            </a:endParaRPr>
          </a:p>
        </p:txBody>
      </p:sp>
      <p:sp>
        <p:nvSpPr>
          <p:cNvPr id="8" name="Title 1">
            <a:extLst>
              <a:ext uri="{FF2B5EF4-FFF2-40B4-BE49-F238E27FC236}">
                <a16:creationId xmlns:a16="http://schemas.microsoft.com/office/drawing/2014/main" id="{6F37CBCA-BA89-4A68-4769-0A57C9F6E734}"/>
              </a:ext>
            </a:extLst>
          </p:cNvPr>
          <p:cNvSpPr txBox="1">
            <a:spLocks/>
          </p:cNvSpPr>
          <p:nvPr/>
        </p:nvSpPr>
        <p:spPr>
          <a:xfrm>
            <a:off x="5315297" y="2609273"/>
            <a:ext cx="8182185" cy="953605"/>
          </a:xfrm>
          <a:prstGeom prst="rect">
            <a:avLst/>
          </a:prstGeom>
        </p:spPr>
        <p:txBody>
          <a:bodyPr vert="horz" lIns="81822" tIns="40911" rIns="81822" bIns="40911"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590">
                <a:solidFill>
                  <a:schemeClr val="bg1"/>
                </a:solidFill>
              </a:rPr>
              <a:t>HUMANITY</a:t>
            </a:r>
          </a:p>
        </p:txBody>
      </p:sp>
      <p:sp>
        <p:nvSpPr>
          <p:cNvPr id="10" name="Title 1">
            <a:extLst>
              <a:ext uri="{FF2B5EF4-FFF2-40B4-BE49-F238E27FC236}">
                <a16:creationId xmlns:a16="http://schemas.microsoft.com/office/drawing/2014/main" id="{2DB422F7-C088-5EE7-1671-F637DAF11449}"/>
              </a:ext>
            </a:extLst>
          </p:cNvPr>
          <p:cNvSpPr txBox="1">
            <a:spLocks/>
          </p:cNvSpPr>
          <p:nvPr/>
        </p:nvSpPr>
        <p:spPr>
          <a:xfrm>
            <a:off x="7599491" y="2619499"/>
            <a:ext cx="2727381" cy="953605"/>
          </a:xfrm>
          <a:prstGeom prst="rect">
            <a:avLst/>
          </a:prstGeom>
        </p:spPr>
        <p:txBody>
          <a:bodyPr vert="horz" lIns="81822" tIns="40911" rIns="81822" bIns="40911"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590" b="1">
                <a:solidFill>
                  <a:srgbClr val="C00000"/>
                </a:solidFill>
              </a:rPr>
              <a:t>AI</a:t>
            </a:r>
          </a:p>
        </p:txBody>
      </p:sp>
      <p:sp>
        <p:nvSpPr>
          <p:cNvPr id="3" name="Title 1">
            <a:extLst>
              <a:ext uri="{FF2B5EF4-FFF2-40B4-BE49-F238E27FC236}">
                <a16:creationId xmlns:a16="http://schemas.microsoft.com/office/drawing/2014/main" id="{B7066874-00AA-F749-E1D2-E5917F5DE0FF}"/>
              </a:ext>
            </a:extLst>
          </p:cNvPr>
          <p:cNvSpPr txBox="1">
            <a:spLocks/>
          </p:cNvSpPr>
          <p:nvPr/>
        </p:nvSpPr>
        <p:spPr>
          <a:xfrm>
            <a:off x="8912052" y="2619499"/>
            <a:ext cx="1213685" cy="953605"/>
          </a:xfrm>
          <a:prstGeom prst="rect">
            <a:avLst/>
          </a:prstGeom>
        </p:spPr>
        <p:txBody>
          <a:bodyPr vert="horz" lIns="81822" tIns="40911" rIns="81822" bIns="40911"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590" b="1">
                <a:solidFill>
                  <a:srgbClr val="C00000"/>
                </a:solidFill>
              </a:rPr>
              <a:t>IT</a:t>
            </a:r>
          </a:p>
        </p:txBody>
      </p:sp>
    </p:spTree>
    <p:extLst>
      <p:ext uri="{BB962C8B-B14F-4D97-AF65-F5344CB8AC3E}">
        <p14:creationId xmlns:p14="http://schemas.microsoft.com/office/powerpoint/2010/main" val="1300080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41211" y="1465946"/>
            <a:ext cx="10887320" cy="3795625"/>
            <a:chOff x="0" y="0"/>
            <a:chExt cx="5404618" cy="1675773"/>
          </a:xfrm>
        </p:grpSpPr>
        <p:sp>
          <p:nvSpPr>
            <p:cNvPr id="3" name="Freeform 3"/>
            <p:cNvSpPr/>
            <p:nvPr/>
          </p:nvSpPr>
          <p:spPr>
            <a:xfrm>
              <a:off x="0" y="0"/>
              <a:ext cx="5404618" cy="1675773"/>
            </a:xfrm>
            <a:custGeom>
              <a:avLst/>
              <a:gdLst/>
              <a:ahLst/>
              <a:cxnLst/>
              <a:rect l="l" t="t" r="r" b="b"/>
              <a:pathLst>
                <a:path w="5404618" h="1675773">
                  <a:moveTo>
                    <a:pt x="0" y="0"/>
                  </a:moveTo>
                  <a:lnTo>
                    <a:pt x="5404618" y="0"/>
                  </a:lnTo>
                  <a:lnTo>
                    <a:pt x="5404618" y="1675773"/>
                  </a:lnTo>
                  <a:lnTo>
                    <a:pt x="0" y="1675773"/>
                  </a:lnTo>
                  <a:close/>
                </a:path>
              </a:pathLst>
            </a:custGeom>
            <a:solidFill>
              <a:srgbClr val="37476F"/>
            </a:solidFill>
          </p:spPr>
          <p:txBody>
            <a:bodyPr/>
            <a:lstStyle/>
            <a:p>
              <a:endParaRPr lang="en-GB" sz="1558"/>
            </a:p>
          </p:txBody>
        </p:sp>
        <p:sp>
          <p:nvSpPr>
            <p:cNvPr id="4" name="TextBox 4"/>
            <p:cNvSpPr txBox="1"/>
            <p:nvPr/>
          </p:nvSpPr>
          <p:spPr>
            <a:xfrm>
              <a:off x="0" y="-47625"/>
              <a:ext cx="5404618" cy="1723398"/>
            </a:xfrm>
            <a:prstGeom prst="rect">
              <a:avLst/>
            </a:prstGeom>
          </p:spPr>
          <p:txBody>
            <a:bodyPr lIns="30305" tIns="30305" rIns="30305" bIns="30305" rtlCol="0" anchor="ctr"/>
            <a:lstStyle/>
            <a:p>
              <a:pPr algn="ctr">
                <a:lnSpc>
                  <a:spcPts val="1601"/>
                </a:lnSpc>
              </a:pPr>
              <a:endParaRPr sz="1073"/>
            </a:p>
          </p:txBody>
        </p:sp>
      </p:grpSp>
      <p:grpSp>
        <p:nvGrpSpPr>
          <p:cNvPr id="5" name="Group 5"/>
          <p:cNvGrpSpPr/>
          <p:nvPr/>
        </p:nvGrpSpPr>
        <p:grpSpPr>
          <a:xfrm>
            <a:off x="7952370" y="1465946"/>
            <a:ext cx="3576161" cy="3795625"/>
            <a:chOff x="0" y="0"/>
            <a:chExt cx="9240100" cy="8483600"/>
          </a:xfrm>
        </p:grpSpPr>
        <p:sp>
          <p:nvSpPr>
            <p:cNvPr id="6" name="Freeform 6"/>
            <p:cNvSpPr/>
            <p:nvPr/>
          </p:nvSpPr>
          <p:spPr>
            <a:xfrm>
              <a:off x="0" y="0"/>
              <a:ext cx="9240100" cy="8483543"/>
            </a:xfrm>
            <a:custGeom>
              <a:avLst/>
              <a:gdLst/>
              <a:ahLst/>
              <a:cxnLst/>
              <a:rect l="l" t="t" r="r" b="b"/>
              <a:pathLst>
                <a:path w="9240100" h="8483543">
                  <a:moveTo>
                    <a:pt x="0" y="0"/>
                  </a:moveTo>
                  <a:lnTo>
                    <a:pt x="9240100" y="0"/>
                  </a:lnTo>
                  <a:lnTo>
                    <a:pt x="9240100" y="8483543"/>
                  </a:lnTo>
                  <a:lnTo>
                    <a:pt x="0" y="8483543"/>
                  </a:lnTo>
                  <a:close/>
                </a:path>
              </a:pathLst>
            </a:custGeom>
            <a:blipFill>
              <a:blip r:embed="rId2"/>
              <a:stretch>
                <a:fillRect l="-4020" r="-27139"/>
              </a:stretch>
            </a:blipFill>
          </p:spPr>
          <p:txBody>
            <a:bodyPr/>
            <a:lstStyle/>
            <a:p>
              <a:endParaRPr lang="en-GB" sz="1558"/>
            </a:p>
          </p:txBody>
        </p:sp>
      </p:grpSp>
      <p:sp>
        <p:nvSpPr>
          <p:cNvPr id="7" name="Freeform 7"/>
          <p:cNvSpPr/>
          <p:nvPr/>
        </p:nvSpPr>
        <p:spPr>
          <a:xfrm>
            <a:off x="10775364" y="785732"/>
            <a:ext cx="116096" cy="116096"/>
          </a:xfrm>
          <a:custGeom>
            <a:avLst/>
            <a:gdLst/>
            <a:ahLst/>
            <a:cxnLst/>
            <a:rect l="l" t="t" r="r" b="b"/>
            <a:pathLst>
              <a:path w="194615" h="194615">
                <a:moveTo>
                  <a:pt x="0" y="0"/>
                </a:moveTo>
                <a:lnTo>
                  <a:pt x="194615" y="0"/>
                </a:lnTo>
                <a:lnTo>
                  <a:pt x="194615" y="194615"/>
                </a:lnTo>
                <a:lnTo>
                  <a:pt x="0" y="1946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sz="1558"/>
          </a:p>
        </p:txBody>
      </p:sp>
      <p:sp>
        <p:nvSpPr>
          <p:cNvPr id="8" name="Freeform 8"/>
          <p:cNvSpPr/>
          <p:nvPr/>
        </p:nvSpPr>
        <p:spPr>
          <a:xfrm>
            <a:off x="10442025" y="785732"/>
            <a:ext cx="116096" cy="116096"/>
          </a:xfrm>
          <a:custGeom>
            <a:avLst/>
            <a:gdLst/>
            <a:ahLst/>
            <a:cxnLst/>
            <a:rect l="l" t="t" r="r" b="b"/>
            <a:pathLst>
              <a:path w="194615" h="194615">
                <a:moveTo>
                  <a:pt x="0" y="0"/>
                </a:moveTo>
                <a:lnTo>
                  <a:pt x="194615" y="0"/>
                </a:lnTo>
                <a:lnTo>
                  <a:pt x="194615" y="194615"/>
                </a:lnTo>
                <a:lnTo>
                  <a:pt x="0" y="1946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sz="1558"/>
          </a:p>
        </p:txBody>
      </p:sp>
      <p:sp>
        <p:nvSpPr>
          <p:cNvPr id="9" name="Freeform 9"/>
          <p:cNvSpPr/>
          <p:nvPr/>
        </p:nvSpPr>
        <p:spPr>
          <a:xfrm>
            <a:off x="10108996" y="785732"/>
            <a:ext cx="116096" cy="116096"/>
          </a:xfrm>
          <a:custGeom>
            <a:avLst/>
            <a:gdLst/>
            <a:ahLst/>
            <a:cxnLst/>
            <a:rect l="l" t="t" r="r" b="b"/>
            <a:pathLst>
              <a:path w="194615" h="194615">
                <a:moveTo>
                  <a:pt x="0" y="0"/>
                </a:moveTo>
                <a:lnTo>
                  <a:pt x="194615" y="0"/>
                </a:lnTo>
                <a:lnTo>
                  <a:pt x="194615" y="194615"/>
                </a:lnTo>
                <a:lnTo>
                  <a:pt x="0" y="19461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sz="1558"/>
          </a:p>
        </p:txBody>
      </p:sp>
      <p:sp>
        <p:nvSpPr>
          <p:cNvPr id="10" name="Freeform 10"/>
          <p:cNvSpPr/>
          <p:nvPr/>
        </p:nvSpPr>
        <p:spPr>
          <a:xfrm>
            <a:off x="890083" y="5601536"/>
            <a:ext cx="2749260" cy="696479"/>
          </a:xfrm>
          <a:custGeom>
            <a:avLst/>
            <a:gdLst/>
            <a:ahLst/>
            <a:cxnLst/>
            <a:rect l="l" t="t" r="r" b="b"/>
            <a:pathLst>
              <a:path w="4608653" h="1167525">
                <a:moveTo>
                  <a:pt x="0" y="0"/>
                </a:moveTo>
                <a:lnTo>
                  <a:pt x="4608653" y="0"/>
                </a:lnTo>
                <a:lnTo>
                  <a:pt x="4608653" y="1167525"/>
                </a:lnTo>
                <a:lnTo>
                  <a:pt x="0" y="1167525"/>
                </a:lnTo>
                <a:lnTo>
                  <a:pt x="0" y="0"/>
                </a:lnTo>
                <a:close/>
              </a:path>
            </a:pathLst>
          </a:custGeom>
          <a:blipFill>
            <a:blip r:embed="rId9"/>
            <a:stretch>
              <a:fillRect/>
            </a:stretch>
          </a:blipFill>
        </p:spPr>
        <p:txBody>
          <a:bodyPr/>
          <a:lstStyle/>
          <a:p>
            <a:endParaRPr lang="en-GB" sz="1558"/>
          </a:p>
        </p:txBody>
      </p:sp>
      <p:sp>
        <p:nvSpPr>
          <p:cNvPr id="11" name="Freeform 11"/>
          <p:cNvSpPr/>
          <p:nvPr/>
        </p:nvSpPr>
        <p:spPr>
          <a:xfrm>
            <a:off x="4223419" y="5610884"/>
            <a:ext cx="3556540" cy="687131"/>
          </a:xfrm>
          <a:custGeom>
            <a:avLst/>
            <a:gdLst/>
            <a:ahLst/>
            <a:cxnLst/>
            <a:rect l="l" t="t" r="r" b="b"/>
            <a:pathLst>
              <a:path w="5961917" h="1151854">
                <a:moveTo>
                  <a:pt x="0" y="0"/>
                </a:moveTo>
                <a:lnTo>
                  <a:pt x="5961917" y="0"/>
                </a:lnTo>
                <a:lnTo>
                  <a:pt x="5961917" y="1151854"/>
                </a:lnTo>
                <a:lnTo>
                  <a:pt x="0" y="1151854"/>
                </a:lnTo>
                <a:lnTo>
                  <a:pt x="0" y="0"/>
                </a:lnTo>
                <a:close/>
              </a:path>
            </a:pathLst>
          </a:custGeom>
          <a:blipFill>
            <a:blip r:embed="rId10"/>
            <a:stretch>
              <a:fillRect r="-17092"/>
            </a:stretch>
          </a:blipFill>
        </p:spPr>
        <p:txBody>
          <a:bodyPr/>
          <a:lstStyle/>
          <a:p>
            <a:endParaRPr lang="en-GB" sz="1558"/>
          </a:p>
        </p:txBody>
      </p:sp>
      <p:sp>
        <p:nvSpPr>
          <p:cNvPr id="12" name="Freeform 12"/>
          <p:cNvSpPr/>
          <p:nvPr/>
        </p:nvSpPr>
        <p:spPr>
          <a:xfrm>
            <a:off x="7952370" y="5610885"/>
            <a:ext cx="3576161" cy="677782"/>
          </a:xfrm>
          <a:custGeom>
            <a:avLst/>
            <a:gdLst/>
            <a:ahLst/>
            <a:cxnLst/>
            <a:rect l="l" t="t" r="r" b="b"/>
            <a:pathLst>
              <a:path w="5994807" h="1136183">
                <a:moveTo>
                  <a:pt x="0" y="0"/>
                </a:moveTo>
                <a:lnTo>
                  <a:pt x="5994807" y="0"/>
                </a:lnTo>
                <a:lnTo>
                  <a:pt x="5994807" y="1136183"/>
                </a:lnTo>
                <a:lnTo>
                  <a:pt x="0" y="1136183"/>
                </a:lnTo>
                <a:lnTo>
                  <a:pt x="0" y="0"/>
                </a:lnTo>
                <a:close/>
              </a:path>
            </a:pathLst>
          </a:custGeom>
          <a:blipFill>
            <a:blip r:embed="rId11"/>
            <a:stretch>
              <a:fillRect r="-14865"/>
            </a:stretch>
          </a:blipFill>
        </p:spPr>
        <p:txBody>
          <a:bodyPr/>
          <a:lstStyle/>
          <a:p>
            <a:endParaRPr lang="en-GB" sz="1558"/>
          </a:p>
        </p:txBody>
      </p:sp>
      <p:grpSp>
        <p:nvGrpSpPr>
          <p:cNvPr id="13" name="Group 13"/>
          <p:cNvGrpSpPr/>
          <p:nvPr/>
        </p:nvGrpSpPr>
        <p:grpSpPr>
          <a:xfrm>
            <a:off x="888570" y="3791138"/>
            <a:ext cx="3785131" cy="1460558"/>
            <a:chOff x="0" y="0"/>
            <a:chExt cx="8460146" cy="3264493"/>
          </a:xfrm>
        </p:grpSpPr>
        <p:grpSp>
          <p:nvGrpSpPr>
            <p:cNvPr id="14" name="Group 14"/>
            <p:cNvGrpSpPr/>
            <p:nvPr/>
          </p:nvGrpSpPr>
          <p:grpSpPr>
            <a:xfrm>
              <a:off x="0" y="0"/>
              <a:ext cx="8460146" cy="3264493"/>
              <a:chOff x="0" y="0"/>
              <a:chExt cx="1671140" cy="644838"/>
            </a:xfrm>
          </p:grpSpPr>
          <p:sp>
            <p:nvSpPr>
              <p:cNvPr id="15" name="Freeform 15"/>
              <p:cNvSpPr/>
              <p:nvPr/>
            </p:nvSpPr>
            <p:spPr>
              <a:xfrm>
                <a:off x="0" y="0"/>
                <a:ext cx="1671140" cy="644838"/>
              </a:xfrm>
              <a:custGeom>
                <a:avLst/>
                <a:gdLst/>
                <a:ahLst/>
                <a:cxnLst/>
                <a:rect l="l" t="t" r="r" b="b"/>
                <a:pathLst>
                  <a:path w="1671140" h="644838">
                    <a:moveTo>
                      <a:pt x="29283" y="0"/>
                    </a:moveTo>
                    <a:lnTo>
                      <a:pt x="1641857" y="0"/>
                    </a:lnTo>
                    <a:cubicBezTo>
                      <a:pt x="1649623" y="0"/>
                      <a:pt x="1657071" y="3085"/>
                      <a:pt x="1662563" y="8577"/>
                    </a:cubicBezTo>
                    <a:cubicBezTo>
                      <a:pt x="1668055" y="14069"/>
                      <a:pt x="1671140" y="21517"/>
                      <a:pt x="1671140" y="29283"/>
                    </a:cubicBezTo>
                    <a:lnTo>
                      <a:pt x="1671140" y="615555"/>
                    </a:lnTo>
                    <a:cubicBezTo>
                      <a:pt x="1671140" y="623321"/>
                      <a:pt x="1668055" y="630770"/>
                      <a:pt x="1662563" y="636261"/>
                    </a:cubicBezTo>
                    <a:cubicBezTo>
                      <a:pt x="1657071" y="641753"/>
                      <a:pt x="1649623" y="644838"/>
                      <a:pt x="1641857" y="644838"/>
                    </a:cubicBezTo>
                    <a:lnTo>
                      <a:pt x="29283" y="644838"/>
                    </a:lnTo>
                    <a:cubicBezTo>
                      <a:pt x="21517" y="644838"/>
                      <a:pt x="14069" y="641753"/>
                      <a:pt x="8577" y="636261"/>
                    </a:cubicBezTo>
                    <a:cubicBezTo>
                      <a:pt x="3085" y="630770"/>
                      <a:pt x="0" y="623321"/>
                      <a:pt x="0" y="615555"/>
                    </a:cubicBezTo>
                    <a:lnTo>
                      <a:pt x="0" y="29283"/>
                    </a:lnTo>
                    <a:cubicBezTo>
                      <a:pt x="0" y="21517"/>
                      <a:pt x="3085" y="14069"/>
                      <a:pt x="8577" y="8577"/>
                    </a:cubicBezTo>
                    <a:cubicBezTo>
                      <a:pt x="14069" y="3085"/>
                      <a:pt x="21517" y="0"/>
                      <a:pt x="29283" y="0"/>
                    </a:cubicBezTo>
                    <a:close/>
                  </a:path>
                </a:pathLst>
              </a:custGeom>
              <a:solidFill>
                <a:srgbClr val="1CB7CD"/>
              </a:solidFill>
            </p:spPr>
            <p:txBody>
              <a:bodyPr/>
              <a:lstStyle/>
              <a:p>
                <a:endParaRPr lang="en-GB" sz="1558"/>
              </a:p>
            </p:txBody>
          </p:sp>
          <p:sp>
            <p:nvSpPr>
              <p:cNvPr id="16" name="TextBox 16"/>
              <p:cNvSpPr txBox="1"/>
              <p:nvPr/>
            </p:nvSpPr>
            <p:spPr>
              <a:xfrm>
                <a:off x="0" y="-19050"/>
                <a:ext cx="1671140" cy="663888"/>
              </a:xfrm>
              <a:prstGeom prst="rect">
                <a:avLst/>
              </a:prstGeom>
            </p:spPr>
            <p:txBody>
              <a:bodyPr lIns="30305" tIns="30305" rIns="30305" bIns="30305" rtlCol="0" anchor="ctr"/>
              <a:lstStyle/>
              <a:p>
                <a:pPr algn="ctr">
                  <a:lnSpc>
                    <a:spcPts val="1782"/>
                  </a:lnSpc>
                </a:pPr>
                <a:endParaRPr sz="1073"/>
              </a:p>
            </p:txBody>
          </p:sp>
        </p:grpSp>
        <p:sp>
          <p:nvSpPr>
            <p:cNvPr id="17" name="TextBox 17"/>
            <p:cNvSpPr txBox="1"/>
            <p:nvPr/>
          </p:nvSpPr>
          <p:spPr>
            <a:xfrm>
              <a:off x="419712" y="130700"/>
              <a:ext cx="7950599" cy="2990266"/>
            </a:xfrm>
            <a:prstGeom prst="rect">
              <a:avLst/>
            </a:prstGeom>
          </p:spPr>
          <p:txBody>
            <a:bodyPr wrap="square" lIns="0" tIns="0" rIns="0" bIns="0" rtlCol="0" anchor="t">
              <a:spAutoFit/>
            </a:bodyPr>
            <a:lstStyle/>
            <a:p>
              <a:pPr>
                <a:lnSpc>
                  <a:spcPts val="2672"/>
                </a:lnSpc>
              </a:pPr>
              <a:r>
                <a:rPr lang="en-US" sz="1909" b="1" dirty="0">
                  <a:solidFill>
                    <a:srgbClr val="FEFEFE"/>
                  </a:solidFill>
                  <a:latin typeface="Source Sans Pro Bold"/>
                  <a:ea typeface="Source Sans Pro Bold"/>
                  <a:cs typeface="Source Sans Pro Bold"/>
                  <a:sym typeface="Source Sans Pro Bold"/>
                </a:rPr>
                <a:t>Stephen Beattie</a:t>
              </a:r>
            </a:p>
            <a:p>
              <a:r>
                <a:rPr lang="en-GB" sz="2148" dirty="0">
                  <a:solidFill>
                    <a:schemeClr val="bg1"/>
                  </a:solidFill>
                </a:rPr>
                <a:t>Acting Director of Strategic Planning and Customer Engagement, </a:t>
              </a:r>
              <a:r>
                <a:rPr lang="en-US" sz="1909" dirty="0">
                  <a:solidFill>
                    <a:srgbClr val="FEFEFE"/>
                  </a:solidFill>
                  <a:latin typeface="Source Sans Pro"/>
                  <a:ea typeface="Source Sans Pro"/>
                  <a:cs typeface="Source Sans Pro"/>
                  <a:sym typeface="Source Sans Pro"/>
                </a:rPr>
                <a:t>BSO</a:t>
              </a:r>
            </a:p>
          </p:txBody>
        </p:sp>
      </p:grpSp>
      <p:sp>
        <p:nvSpPr>
          <p:cNvPr id="18" name="Freeform 18"/>
          <p:cNvSpPr/>
          <p:nvPr/>
        </p:nvSpPr>
        <p:spPr>
          <a:xfrm>
            <a:off x="749707" y="512448"/>
            <a:ext cx="2434403" cy="727278"/>
          </a:xfrm>
          <a:custGeom>
            <a:avLst/>
            <a:gdLst/>
            <a:ahLst/>
            <a:cxnLst/>
            <a:rect l="l" t="t" r="r" b="b"/>
            <a:pathLst>
              <a:path w="4080851" h="1219154">
                <a:moveTo>
                  <a:pt x="0" y="0"/>
                </a:moveTo>
                <a:lnTo>
                  <a:pt x="4080852" y="0"/>
                </a:lnTo>
                <a:lnTo>
                  <a:pt x="4080852" y="1219154"/>
                </a:lnTo>
                <a:lnTo>
                  <a:pt x="0" y="1219154"/>
                </a:lnTo>
                <a:lnTo>
                  <a:pt x="0" y="0"/>
                </a:lnTo>
                <a:close/>
              </a:path>
            </a:pathLst>
          </a:custGeom>
          <a:blipFill>
            <a:blip r:embed="rId12"/>
            <a:stretch>
              <a:fillRect/>
            </a:stretch>
          </a:blipFill>
        </p:spPr>
        <p:txBody>
          <a:bodyPr/>
          <a:lstStyle/>
          <a:p>
            <a:endParaRPr lang="en-GB" sz="1558"/>
          </a:p>
        </p:txBody>
      </p:sp>
      <p:sp>
        <p:nvSpPr>
          <p:cNvPr id="19" name="TextBox 19"/>
          <p:cNvSpPr txBox="1"/>
          <p:nvPr/>
        </p:nvSpPr>
        <p:spPr>
          <a:xfrm>
            <a:off x="888570" y="1998955"/>
            <a:ext cx="6426737" cy="1546449"/>
          </a:xfrm>
          <a:prstGeom prst="rect">
            <a:avLst/>
          </a:prstGeom>
        </p:spPr>
        <p:txBody>
          <a:bodyPr wrap="square" lIns="0" tIns="0" rIns="0" bIns="0" rtlCol="0" anchor="t">
            <a:spAutoFit/>
          </a:bodyPr>
          <a:lstStyle/>
          <a:p>
            <a:pPr>
              <a:lnSpc>
                <a:spcPts val="6013"/>
              </a:lnSpc>
            </a:pPr>
            <a:r>
              <a:rPr lang="en-US" sz="5906" dirty="0">
                <a:solidFill>
                  <a:srgbClr val="FEFEFE"/>
                </a:solidFill>
                <a:latin typeface="Montserrat"/>
                <a:ea typeface="Montserrat"/>
                <a:cs typeface="Montserrat"/>
                <a:sym typeface="Montserrat"/>
              </a:rPr>
              <a:t>Thank you for your time </a:t>
            </a:r>
            <a:endParaRPr lang="en-US" sz="6443" dirty="0">
              <a:solidFill>
                <a:srgbClr val="FEFEFE"/>
              </a:solidFill>
              <a:latin typeface="Montserrat"/>
              <a:ea typeface="Montserrat"/>
              <a:cs typeface="Montserrat"/>
              <a:sym typeface="Montserrat"/>
            </a:endParaRPr>
          </a:p>
        </p:txBody>
      </p:sp>
      <p:pic>
        <p:nvPicPr>
          <p:cNvPr id="20" name="Picture 19">
            <a:extLst>
              <a:ext uri="{FF2B5EF4-FFF2-40B4-BE49-F238E27FC236}">
                <a16:creationId xmlns:a16="http://schemas.microsoft.com/office/drawing/2014/main" id="{286425C5-4042-49D0-8664-2945796660FA}"/>
              </a:ext>
            </a:extLst>
          </p:cNvPr>
          <p:cNvPicPr>
            <a:picLocks noChangeAspect="1"/>
          </p:cNvPicPr>
          <p:nvPr/>
        </p:nvPicPr>
        <p:blipFill>
          <a:blip r:embed="rId13"/>
          <a:srcRect r="65598"/>
          <a:stretch>
            <a:fillRect/>
          </a:stretch>
        </p:blipFill>
        <p:spPr>
          <a:xfrm>
            <a:off x="3119689" y="559986"/>
            <a:ext cx="1039308" cy="699126"/>
          </a:xfrm>
          <a:prstGeom prst="rect">
            <a:avLst/>
          </a:prstGeom>
        </p:spPr>
      </p:pic>
    </p:spTree>
    <p:extLst>
      <p:ext uri="{BB962C8B-B14F-4D97-AF65-F5344CB8AC3E}">
        <p14:creationId xmlns:p14="http://schemas.microsoft.com/office/powerpoint/2010/main" val="280349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2222</Words>
  <Application>Microsoft Office PowerPoint</Application>
  <PresentationFormat>Widescreen</PresentationFormat>
  <Paragraphs>265</Paragraphs>
  <Slides>29</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MS Mincho</vt:lpstr>
      <vt:lpstr>Aptos</vt:lpstr>
      <vt:lpstr>Aptos Light</vt:lpstr>
      <vt:lpstr>Arial</vt:lpstr>
      <vt:lpstr>Calibri</vt:lpstr>
      <vt:lpstr>Calibri Light</vt:lpstr>
      <vt:lpstr>Montserrat</vt:lpstr>
      <vt:lpstr>Source Sans Pro</vt:lpstr>
      <vt:lpstr>Source Sans Pro Bold</vt:lpstr>
      <vt:lpstr>Times New Roman</vt:lpstr>
      <vt:lpstr>Office Theme</vt:lpstr>
      <vt:lpstr> AI in Healthcare &amp; its Impact on Practice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Benefits of AI</vt:lpstr>
      <vt:lpstr>PowerPoint Presentation</vt:lpstr>
      <vt:lpstr>PowerPoint Presentation</vt:lpstr>
      <vt:lpstr>Grampian</vt:lpstr>
      <vt:lpstr>PowerPoint Presentation</vt:lpstr>
      <vt:lpstr>Business Automation Journey Utilising AI</vt:lpstr>
      <vt:lpstr>Document Understanding Invoice Creation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AI in Healthcare &amp; its Impact on Practice </dc:title>
  <dc:creator>Julie Edgar</dc:creator>
  <cp:lastModifiedBy>Julie Edgar</cp:lastModifiedBy>
  <cp:revision>2</cp:revision>
  <dcterms:created xsi:type="dcterms:W3CDTF">2025-12-03T10:19:25Z</dcterms:created>
  <dcterms:modified xsi:type="dcterms:W3CDTF">2025-12-03T10:20:30Z</dcterms:modified>
</cp:coreProperties>
</file>